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snapToObjects="1">
      <p:cViewPr varScale="1">
        <p:scale>
          <a:sx n="85" d="100"/>
          <a:sy n="85" d="100"/>
        </p:scale>
        <p:origin x="1272"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369314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259547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5387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94072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347192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6179102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410702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119856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72205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1304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819794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6324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77011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075754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8373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564549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99218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5/3/2025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870522122"/>
      </p:ext>
    </p:extLst>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 id="2147483774" r:id="rId12"/>
    <p:sldLayoutId id="2147483775" r:id="rId13"/>
    <p:sldLayoutId id="2147483776" r:id="rId14"/>
    <p:sldLayoutId id="2147483777" r:id="rId15"/>
    <p:sldLayoutId id="2147483778" r:id="rId16"/>
    <p:sldLayoutId id="214748377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b="1" dirty="0"/>
              <a:t>Cyber Threat Intelligence for Ransomware Detection in Bitcoin Transactions</a:t>
            </a:r>
          </a:p>
        </p:txBody>
      </p:sp>
      <p:sp>
        <p:nvSpPr>
          <p:cNvPr id="3" name="Subtitle 2"/>
          <p:cNvSpPr>
            <a:spLocks noGrp="1"/>
          </p:cNvSpPr>
          <p:nvPr>
            <p:ph type="subTitle" idx="1"/>
          </p:nvPr>
        </p:nvSpPr>
        <p:spPr>
          <a:xfrm>
            <a:off x="5876365" y="4440288"/>
            <a:ext cx="3086100" cy="1206874"/>
          </a:xfrm>
        </p:spPr>
        <p:txBody>
          <a:bodyPr>
            <a:normAutofit fontScale="70000" lnSpcReduction="20000"/>
          </a:bodyPr>
          <a:lstStyle/>
          <a:p>
            <a:pPr algn="l"/>
            <a:r>
              <a:rPr lang="en-GB" b="1" dirty="0">
                <a:solidFill>
                  <a:schemeClr val="bg1">
                    <a:lumMod val="75000"/>
                  </a:schemeClr>
                </a:solidFill>
              </a:rPr>
              <a:t>Presented by</a:t>
            </a:r>
          </a:p>
          <a:p>
            <a:pPr lvl="1" algn="l"/>
            <a:r>
              <a:rPr lang="en-GB" sz="1350" b="1" dirty="0" err="1">
                <a:solidFill>
                  <a:schemeClr val="bg1">
                    <a:lumMod val="75000"/>
                  </a:schemeClr>
                </a:solidFill>
              </a:rPr>
              <a:t>Vasanthakumar</a:t>
            </a:r>
            <a:r>
              <a:rPr lang="en-GB" sz="1350" b="1" dirty="0">
                <a:solidFill>
                  <a:schemeClr val="bg1">
                    <a:lumMod val="75000"/>
                  </a:schemeClr>
                </a:solidFill>
              </a:rPr>
              <a:t> (960521104072)</a:t>
            </a:r>
          </a:p>
          <a:p>
            <a:pPr lvl="1" algn="l"/>
            <a:r>
              <a:rPr lang="en-GB" sz="1350" b="1" dirty="0">
                <a:solidFill>
                  <a:schemeClr val="bg1">
                    <a:lumMod val="75000"/>
                  </a:schemeClr>
                </a:solidFill>
              </a:rPr>
              <a:t>Lido </a:t>
            </a:r>
            <a:r>
              <a:rPr lang="en-GB" sz="1350" b="1" dirty="0" err="1">
                <a:solidFill>
                  <a:schemeClr val="bg1">
                    <a:lumMod val="75000"/>
                  </a:schemeClr>
                </a:solidFill>
              </a:rPr>
              <a:t>Shanfear</a:t>
            </a:r>
            <a:r>
              <a:rPr lang="en-GB" sz="1350" b="1" dirty="0">
                <a:solidFill>
                  <a:schemeClr val="bg1">
                    <a:lumMod val="75000"/>
                  </a:schemeClr>
                </a:solidFill>
              </a:rPr>
              <a:t> (960521104036)</a:t>
            </a:r>
          </a:p>
          <a:p>
            <a:pPr lvl="1" algn="l"/>
            <a:r>
              <a:rPr lang="en-GB" sz="1350" b="1" dirty="0">
                <a:solidFill>
                  <a:schemeClr val="bg1">
                    <a:lumMod val="75000"/>
                  </a:schemeClr>
                </a:solidFill>
              </a:rPr>
              <a:t>Muthu Veerappan (960521104041)</a:t>
            </a:r>
          </a:p>
          <a:p>
            <a:pPr lvl="1" algn="l"/>
            <a:r>
              <a:rPr lang="en-GB" sz="1350" b="1" dirty="0" err="1">
                <a:solidFill>
                  <a:schemeClr val="bg1">
                    <a:lumMod val="75000"/>
                  </a:schemeClr>
                </a:solidFill>
              </a:rPr>
              <a:t>Krishnamoorthi</a:t>
            </a:r>
            <a:r>
              <a:rPr lang="en-GB" sz="1350" b="1" dirty="0">
                <a:solidFill>
                  <a:schemeClr val="bg1">
                    <a:lumMod val="75000"/>
                  </a:schemeClr>
                </a:solidFill>
              </a:rPr>
              <a:t> (960521104034)</a:t>
            </a:r>
          </a:p>
          <a:p>
            <a:pPr lvl="1" algn="l"/>
            <a:endParaRPr sz="1350" dirty="0">
              <a:solidFill>
                <a:schemeClr val="bg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Module 2 – Preprocessing</a:t>
            </a:r>
          </a:p>
        </p:txBody>
      </p:sp>
      <p:sp>
        <p:nvSpPr>
          <p:cNvPr id="3" name="Content Placeholder 2"/>
          <p:cNvSpPr>
            <a:spLocks noGrp="1"/>
          </p:cNvSpPr>
          <p:nvPr>
            <p:ph idx="1"/>
          </p:nvPr>
        </p:nvSpPr>
        <p:spPr>
          <a:xfrm>
            <a:off x="1485900" y="2307574"/>
            <a:ext cx="6172200" cy="1305203"/>
          </a:xfrm>
        </p:spPr>
        <p:txBody>
          <a:bodyPr>
            <a:noAutofit/>
          </a:bodyPr>
          <a:lstStyle/>
          <a:p>
            <a:r>
              <a:rPr sz="2400" dirty="0"/>
              <a:t>Data cleaning</a:t>
            </a:r>
          </a:p>
          <a:p>
            <a:r>
              <a:rPr sz="2400" dirty="0"/>
              <a:t>Feature engineering</a:t>
            </a:r>
          </a:p>
          <a:p>
            <a:r>
              <a:rPr sz="2400" dirty="0"/>
              <a:t>SMOTE for balancing</a:t>
            </a:r>
          </a:p>
        </p:txBody>
      </p:sp>
      <p:pic>
        <p:nvPicPr>
          <p:cNvPr id="7" name="Picture 6">
            <a:extLst>
              <a:ext uri="{FF2B5EF4-FFF2-40B4-BE49-F238E27FC236}">
                <a16:creationId xmlns:a16="http://schemas.microsoft.com/office/drawing/2014/main" id="{E7A1E9CA-C227-4133-9D06-7050CF7AB5D1}"/>
              </a:ext>
            </a:extLst>
          </p:cNvPr>
          <p:cNvPicPr>
            <a:picLocks noChangeAspect="1"/>
          </p:cNvPicPr>
          <p:nvPr/>
        </p:nvPicPr>
        <p:blipFill>
          <a:blip r:embed="rId2"/>
          <a:stretch>
            <a:fillRect/>
          </a:stretch>
        </p:blipFill>
        <p:spPr>
          <a:xfrm>
            <a:off x="930510" y="3908612"/>
            <a:ext cx="7282979" cy="28552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3 – Model Training</a:t>
            </a:r>
          </a:p>
        </p:txBody>
      </p:sp>
      <p:sp>
        <p:nvSpPr>
          <p:cNvPr id="3" name="Content Placeholder 2"/>
          <p:cNvSpPr>
            <a:spLocks noGrp="1"/>
          </p:cNvSpPr>
          <p:nvPr>
            <p:ph idx="1"/>
          </p:nvPr>
        </p:nvSpPr>
        <p:spPr>
          <a:xfrm>
            <a:off x="864382" y="2489200"/>
            <a:ext cx="6345260" cy="1928824"/>
          </a:xfrm>
        </p:spPr>
        <p:txBody>
          <a:bodyPr>
            <a:normAutofit lnSpcReduction="10000"/>
          </a:bodyPr>
          <a:lstStyle/>
          <a:p>
            <a:r>
              <a:rPr sz="2400" dirty="0" err="1"/>
              <a:t>XGBoost</a:t>
            </a:r>
            <a:r>
              <a:rPr sz="2400" dirty="0"/>
              <a:t> Classifier</a:t>
            </a:r>
          </a:p>
          <a:p>
            <a:r>
              <a:rPr sz="2400" dirty="0"/>
              <a:t>Input: 18 features</a:t>
            </a:r>
          </a:p>
          <a:p>
            <a:r>
              <a:rPr sz="2400" dirty="0"/>
              <a:t>Accuracy: 97.2%</a:t>
            </a:r>
          </a:p>
          <a:p>
            <a:r>
              <a:rPr sz="2400" dirty="0"/>
              <a:t>Precision: 95.8</a:t>
            </a:r>
            <a:r>
              <a:rPr lang="en-IN" sz="2400" dirty="0"/>
              <a:t>%</a:t>
            </a:r>
          </a:p>
        </p:txBody>
      </p:sp>
      <p:pic>
        <p:nvPicPr>
          <p:cNvPr id="5" name="Picture 4">
            <a:extLst>
              <a:ext uri="{FF2B5EF4-FFF2-40B4-BE49-F238E27FC236}">
                <a16:creationId xmlns:a16="http://schemas.microsoft.com/office/drawing/2014/main" id="{A6540632-434E-48AC-9BFA-8EFDE30AB340}"/>
              </a:ext>
            </a:extLst>
          </p:cNvPr>
          <p:cNvPicPr>
            <a:picLocks noChangeAspect="1"/>
          </p:cNvPicPr>
          <p:nvPr/>
        </p:nvPicPr>
        <p:blipFill>
          <a:blip r:embed="rId2"/>
          <a:stretch>
            <a:fillRect/>
          </a:stretch>
        </p:blipFill>
        <p:spPr>
          <a:xfrm>
            <a:off x="1907241" y="4552495"/>
            <a:ext cx="4496658" cy="214053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4 – Live Detection</a:t>
            </a:r>
          </a:p>
        </p:txBody>
      </p:sp>
      <p:sp>
        <p:nvSpPr>
          <p:cNvPr id="3" name="Content Placeholder 2"/>
          <p:cNvSpPr>
            <a:spLocks noGrp="1"/>
          </p:cNvSpPr>
          <p:nvPr>
            <p:ph idx="1"/>
          </p:nvPr>
        </p:nvSpPr>
        <p:spPr/>
        <p:txBody>
          <a:bodyPr>
            <a:normAutofit/>
          </a:bodyPr>
          <a:lstStyle/>
          <a:p>
            <a:r>
              <a:rPr sz="2800" dirty="0"/>
              <a:t>Input: Bitcoin address</a:t>
            </a:r>
          </a:p>
          <a:p>
            <a:r>
              <a:rPr sz="2800" dirty="0"/>
              <a:t>Real-time API data</a:t>
            </a:r>
          </a:p>
          <a:p>
            <a:r>
              <a:rPr sz="2800" dirty="0"/>
              <a:t>Classifies transactions</a:t>
            </a:r>
          </a:p>
          <a:p>
            <a:r>
              <a:rPr sz="2800" dirty="0"/>
              <a:t>Flags high-risk ones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 5 – Streamlit Dashboard</a:t>
            </a:r>
          </a:p>
        </p:txBody>
      </p:sp>
      <p:sp>
        <p:nvSpPr>
          <p:cNvPr id="3" name="Content Placeholder 2"/>
          <p:cNvSpPr>
            <a:spLocks noGrp="1"/>
          </p:cNvSpPr>
          <p:nvPr>
            <p:ph idx="1"/>
          </p:nvPr>
        </p:nvSpPr>
        <p:spPr/>
        <p:txBody>
          <a:bodyPr>
            <a:normAutofit/>
          </a:bodyPr>
          <a:lstStyle/>
          <a:p>
            <a:r>
              <a:rPr sz="2400" dirty="0"/>
              <a:t>Pie chart: Safe vs Suspicious</a:t>
            </a:r>
          </a:p>
          <a:p>
            <a:r>
              <a:rPr sz="2400" dirty="0"/>
              <a:t>Bar chart: Top 10 gas users</a:t>
            </a:r>
          </a:p>
          <a:p>
            <a:r>
              <a:rPr sz="2400" dirty="0"/>
              <a:t>Table: All flagged transactions</a:t>
            </a:r>
          </a:p>
          <a:p>
            <a:r>
              <a:rPr sz="2400" dirty="0"/>
              <a:t>Alerts for high-risk activity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063231"/>
            <a:ext cx="6172200" cy="607568"/>
          </a:xfrm>
        </p:spPr>
        <p:txBody>
          <a:bodyPr/>
          <a:lstStyle/>
          <a:p>
            <a:r>
              <a:rPr lang="en-IN" dirty="0" err="1"/>
              <a:t>Streamlit</a:t>
            </a:r>
            <a:r>
              <a:rPr lang="en-IN" dirty="0"/>
              <a:t> interface</a:t>
            </a:r>
          </a:p>
        </p:txBody>
      </p:sp>
      <p:pic>
        <p:nvPicPr>
          <p:cNvPr id="5" name="Content Placeholder 4">
            <a:extLst>
              <a:ext uri="{FF2B5EF4-FFF2-40B4-BE49-F238E27FC236}">
                <a16:creationId xmlns:a16="http://schemas.microsoft.com/office/drawing/2014/main" id="{2B80910C-97F0-4FC6-B285-D0B8903D6534}"/>
              </a:ext>
            </a:extLst>
          </p:cNvPr>
          <p:cNvPicPr>
            <a:picLocks noGrp="1" noChangeAspect="1"/>
          </p:cNvPicPr>
          <p:nvPr>
            <p:ph idx="1"/>
          </p:nvPr>
        </p:nvPicPr>
        <p:blipFill>
          <a:blip r:embed="rId2"/>
          <a:stretch>
            <a:fillRect/>
          </a:stretch>
        </p:blipFill>
        <p:spPr>
          <a:xfrm>
            <a:off x="2240082" y="2476500"/>
            <a:ext cx="5001354" cy="435908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Results &amp; Conclusion</a:t>
            </a:r>
          </a:p>
        </p:txBody>
      </p:sp>
      <p:sp>
        <p:nvSpPr>
          <p:cNvPr id="3" name="Content Placeholder 2"/>
          <p:cNvSpPr>
            <a:spLocks noGrp="1"/>
          </p:cNvSpPr>
          <p:nvPr>
            <p:ph idx="1"/>
          </p:nvPr>
        </p:nvSpPr>
        <p:spPr/>
        <p:txBody>
          <a:bodyPr>
            <a:normAutofit/>
          </a:bodyPr>
          <a:lstStyle/>
          <a:p>
            <a:r>
              <a:rPr sz="2800" dirty="0"/>
              <a:t>Accurate ransomware detection</a:t>
            </a:r>
          </a:p>
          <a:p>
            <a:r>
              <a:rPr sz="2800" dirty="0"/>
              <a:t>Combined static + live data</a:t>
            </a:r>
          </a:p>
          <a:p>
            <a:r>
              <a:rPr sz="2800" dirty="0"/>
              <a:t>SMOTE improved model</a:t>
            </a:r>
          </a:p>
          <a:p>
            <a:r>
              <a:rPr sz="2800" dirty="0"/>
              <a:t>Future work: SHAP, ETH, tracing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References</a:t>
            </a:r>
          </a:p>
        </p:txBody>
      </p:sp>
      <p:sp>
        <p:nvSpPr>
          <p:cNvPr id="3" name="Content Placeholder 2"/>
          <p:cNvSpPr>
            <a:spLocks noGrp="1"/>
          </p:cNvSpPr>
          <p:nvPr>
            <p:ph idx="1"/>
          </p:nvPr>
        </p:nvSpPr>
        <p:spPr/>
        <p:txBody>
          <a:bodyPr>
            <a:normAutofit/>
          </a:bodyPr>
          <a:lstStyle/>
          <a:p>
            <a:r>
              <a:rPr sz="2800" dirty="0"/>
              <a:t>IEEE Base Paper</a:t>
            </a:r>
          </a:p>
          <a:p>
            <a:r>
              <a:rPr sz="2800" dirty="0" err="1"/>
              <a:t>BitcoinHeist</a:t>
            </a:r>
            <a:r>
              <a:rPr sz="2800" dirty="0"/>
              <a:t> (Kaggle)</a:t>
            </a:r>
          </a:p>
          <a:p>
            <a:r>
              <a:rPr sz="2800" dirty="0"/>
              <a:t>scikit-learn, </a:t>
            </a:r>
            <a:r>
              <a:rPr sz="2800" dirty="0" err="1"/>
              <a:t>XGBoost</a:t>
            </a:r>
            <a:endParaRPr sz="2800" dirty="0"/>
          </a:p>
          <a:p>
            <a:r>
              <a:rPr sz="2800" dirty="0"/>
              <a:t>Blockchain APIs</a:t>
            </a:r>
          </a:p>
          <a:p>
            <a:r>
              <a:rPr sz="2800" dirty="0" err="1"/>
              <a:t>Streamlit</a:t>
            </a:r>
            <a:endParaRPr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a:xfrm>
            <a:off x="864382" y="2489200"/>
            <a:ext cx="7768630" cy="3530600"/>
          </a:xfrm>
        </p:spPr>
        <p:txBody>
          <a:bodyPr>
            <a:normAutofit/>
          </a:bodyPr>
          <a:lstStyle/>
          <a:p>
            <a:pPr marL="0" indent="0" algn="just">
              <a:buNone/>
            </a:pPr>
            <a:r>
              <a:rPr lang="en-GB" sz="2100" dirty="0"/>
              <a:t>This project proposes a machine learning framework to detect ransomware-linked Bitcoin addresses using the </a:t>
            </a:r>
            <a:r>
              <a:rPr lang="en-GB" sz="2100" dirty="0" err="1"/>
              <a:t>BitcoinHeist</a:t>
            </a:r>
            <a:r>
              <a:rPr lang="en-GB" sz="2100" dirty="0"/>
              <a:t> dataset. An </a:t>
            </a:r>
            <a:r>
              <a:rPr lang="en-GB" sz="2100" dirty="0" err="1"/>
              <a:t>XGBoost</a:t>
            </a:r>
            <a:r>
              <a:rPr lang="en-GB" sz="2100" dirty="0"/>
              <a:t> model, enhanced with SMOTE for class balance, is trained for accurate classification. Unlike prior works, our system integrates real-time transaction data and a </a:t>
            </a:r>
            <a:r>
              <a:rPr lang="en-GB" sz="2100" dirty="0" err="1"/>
              <a:t>Streamlit</a:t>
            </a:r>
            <a:r>
              <a:rPr lang="en-GB" sz="2100" dirty="0"/>
              <a:t> dashboard for live detection and visualization, offering a practical approach to ransomware threat monitoring on the Bitcoin network.</a:t>
            </a:r>
            <a:endParaRPr sz="2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864381" y="2489200"/>
            <a:ext cx="7813453" cy="3530600"/>
          </a:xfrm>
        </p:spPr>
        <p:txBody>
          <a:bodyPr>
            <a:noAutofit/>
          </a:bodyPr>
          <a:lstStyle/>
          <a:p>
            <a:pPr marL="0" indent="0" algn="just">
              <a:buNone/>
            </a:pPr>
            <a:r>
              <a:rPr lang="en-GB" sz="2100" dirty="0"/>
              <a:t>Ransomware attacks have grown rapidly, with attackers often demanding payments in cryptocurrencies like Bitcoin due to their anonymity. These attacks can lock critical systems and data, causing severe financial and operational damage. This project aims to detect ransomware-related Bitcoin transactions using machine learning techniques. By </a:t>
            </a:r>
            <a:r>
              <a:rPr lang="en-GB" sz="2100" dirty="0" err="1"/>
              <a:t>analyzing</a:t>
            </a:r>
            <a:r>
              <a:rPr lang="en-GB" sz="2100" dirty="0"/>
              <a:t> transaction patterns and </a:t>
            </a:r>
            <a:r>
              <a:rPr lang="en-GB" sz="2100" dirty="0" err="1"/>
              <a:t>behaviors</a:t>
            </a:r>
            <a:r>
              <a:rPr lang="en-GB" sz="2100" dirty="0"/>
              <a:t>, we can identify suspicious addresses and take preventive measures early.</a:t>
            </a:r>
            <a:endParaRPr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Existing System</a:t>
            </a:r>
          </a:p>
        </p:txBody>
      </p:sp>
      <p:sp>
        <p:nvSpPr>
          <p:cNvPr id="3" name="Content Placeholder 2"/>
          <p:cNvSpPr>
            <a:spLocks noGrp="1"/>
          </p:cNvSpPr>
          <p:nvPr>
            <p:ph idx="1"/>
          </p:nvPr>
        </p:nvSpPr>
        <p:spPr>
          <a:xfrm>
            <a:off x="864381" y="2489200"/>
            <a:ext cx="7481759" cy="3530600"/>
          </a:xfrm>
        </p:spPr>
        <p:txBody>
          <a:bodyPr>
            <a:normAutofit/>
          </a:bodyPr>
          <a:lstStyle/>
          <a:p>
            <a:r>
              <a:rPr sz="2400" dirty="0"/>
              <a:t>Static offline analysis only</a:t>
            </a:r>
          </a:p>
          <a:p>
            <a:r>
              <a:rPr sz="2400" dirty="0"/>
              <a:t>Uses Random Forest with LIME</a:t>
            </a:r>
          </a:p>
          <a:p>
            <a:r>
              <a:rPr sz="2400" dirty="0"/>
              <a:t>No real-time monitoring or API integration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Proposed System</a:t>
            </a:r>
          </a:p>
        </p:txBody>
      </p:sp>
      <p:sp>
        <p:nvSpPr>
          <p:cNvPr id="3" name="Content Placeholder 2"/>
          <p:cNvSpPr>
            <a:spLocks noGrp="1"/>
          </p:cNvSpPr>
          <p:nvPr>
            <p:ph idx="1"/>
          </p:nvPr>
        </p:nvSpPr>
        <p:spPr>
          <a:xfrm>
            <a:off x="864382" y="2489200"/>
            <a:ext cx="7338324" cy="3530600"/>
          </a:xfrm>
        </p:spPr>
        <p:txBody>
          <a:bodyPr>
            <a:normAutofit/>
          </a:bodyPr>
          <a:lstStyle/>
          <a:p>
            <a:r>
              <a:rPr sz="2400" dirty="0"/>
              <a:t>Uses </a:t>
            </a:r>
            <a:r>
              <a:rPr sz="2400" dirty="0" err="1"/>
              <a:t>XGBoost</a:t>
            </a:r>
            <a:r>
              <a:rPr sz="2400" dirty="0"/>
              <a:t> with SMOTE for class balance</a:t>
            </a:r>
          </a:p>
          <a:p>
            <a:r>
              <a:rPr sz="2400" dirty="0"/>
              <a:t>Real-time data fetched via APIs</a:t>
            </a:r>
          </a:p>
          <a:p>
            <a:r>
              <a:rPr sz="2400" dirty="0"/>
              <a:t>Detects high-risk addresses live</a:t>
            </a:r>
          </a:p>
          <a:p>
            <a:r>
              <a:rPr sz="2400" dirty="0"/>
              <a:t>Interactive </a:t>
            </a:r>
            <a:r>
              <a:rPr sz="2400" dirty="0" err="1"/>
              <a:t>Streamlit</a:t>
            </a:r>
            <a:r>
              <a:rPr sz="2400" dirty="0"/>
              <a:t> dashboard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Literature Survey</a:t>
            </a:r>
          </a:p>
        </p:txBody>
      </p:sp>
      <p:sp>
        <p:nvSpPr>
          <p:cNvPr id="3" name="Content Placeholder 2"/>
          <p:cNvSpPr>
            <a:spLocks noGrp="1"/>
          </p:cNvSpPr>
          <p:nvPr>
            <p:ph idx="1"/>
          </p:nvPr>
        </p:nvSpPr>
        <p:spPr>
          <a:xfrm>
            <a:off x="864381" y="2489200"/>
            <a:ext cx="8163077" cy="3530600"/>
          </a:xfrm>
        </p:spPr>
        <p:txBody>
          <a:bodyPr>
            <a:normAutofit/>
          </a:bodyPr>
          <a:lstStyle/>
          <a:p>
            <a:r>
              <a:rPr sz="2400" dirty="0"/>
              <a:t>Transparent Ransomware Detection (IEEE base paper)</a:t>
            </a:r>
          </a:p>
          <a:p>
            <a:r>
              <a:rPr lang="en-GB" sz="2400" dirty="0"/>
              <a:t>Chen et al. (2020)Used the </a:t>
            </a:r>
            <a:r>
              <a:rPr lang="en-GB" sz="2400" dirty="0" err="1"/>
              <a:t>BitcoinHeist</a:t>
            </a:r>
            <a:r>
              <a:rPr lang="en-GB" sz="2400" dirty="0"/>
              <a:t> dataset to train ML models like Random Forest and </a:t>
            </a:r>
            <a:r>
              <a:rPr lang="en-GB" sz="2400" dirty="0" err="1"/>
              <a:t>XGBoost</a:t>
            </a:r>
            <a:r>
              <a:rPr lang="en-GB" sz="2400" dirty="0"/>
              <a:t>. Found </a:t>
            </a:r>
            <a:r>
              <a:rPr lang="en-GB" sz="2400" dirty="0" err="1"/>
              <a:t>XGBoost</a:t>
            </a:r>
            <a:r>
              <a:rPr lang="en-GB" sz="2400" dirty="0"/>
              <a:t> to be effective in distinguishing malicious wallets</a:t>
            </a:r>
          </a:p>
          <a:p>
            <a:r>
              <a:rPr sz="2400" dirty="0"/>
              <a:t>ML + Blockchain for real-time detection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normAutofit/>
          </a:bodyPr>
          <a:lstStyle/>
          <a:p>
            <a:r>
              <a:rPr sz="2400" dirty="0"/>
              <a:t>Input: Bitcoin address</a:t>
            </a:r>
          </a:p>
          <a:p>
            <a:r>
              <a:rPr sz="2400" dirty="0"/>
              <a:t>Processing:</a:t>
            </a:r>
          </a:p>
          <a:p>
            <a:r>
              <a:rPr sz="2400" dirty="0"/>
              <a:t>  - Transaction fetch</a:t>
            </a:r>
          </a:p>
          <a:p>
            <a:r>
              <a:rPr sz="2400" dirty="0"/>
              <a:t>  - Feature extraction</a:t>
            </a:r>
          </a:p>
          <a:p>
            <a:r>
              <a:rPr sz="2400" dirty="0"/>
              <a:t>  - Prediction</a:t>
            </a:r>
          </a:p>
          <a:p>
            <a:r>
              <a:rPr sz="2400" dirty="0"/>
              <a:t>Output: Risk classification +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Modules Overview</a:t>
            </a:r>
          </a:p>
        </p:txBody>
      </p:sp>
      <p:sp>
        <p:nvSpPr>
          <p:cNvPr id="3" name="Content Placeholder 2"/>
          <p:cNvSpPr>
            <a:spLocks noGrp="1"/>
          </p:cNvSpPr>
          <p:nvPr>
            <p:ph idx="1"/>
          </p:nvPr>
        </p:nvSpPr>
        <p:spPr/>
        <p:txBody>
          <a:bodyPr>
            <a:normAutofit/>
          </a:bodyPr>
          <a:lstStyle/>
          <a:p>
            <a:r>
              <a:rPr sz="2400" dirty="0"/>
              <a:t>Data Collection</a:t>
            </a:r>
          </a:p>
          <a:p>
            <a:r>
              <a:rPr sz="2400" dirty="0"/>
              <a:t>Preprocessing</a:t>
            </a:r>
          </a:p>
          <a:p>
            <a:r>
              <a:rPr sz="2400" dirty="0"/>
              <a:t>Model Training</a:t>
            </a:r>
          </a:p>
          <a:p>
            <a:r>
              <a:rPr sz="2400" dirty="0"/>
              <a:t>Live Detection</a:t>
            </a:r>
          </a:p>
          <a:p>
            <a:r>
              <a:rPr sz="2400" dirty="0"/>
              <a:t>Visualization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Module 1 – Data Collection</a:t>
            </a:r>
          </a:p>
        </p:txBody>
      </p:sp>
      <p:sp>
        <p:nvSpPr>
          <p:cNvPr id="3" name="Content Placeholder 2"/>
          <p:cNvSpPr>
            <a:spLocks noGrp="1"/>
          </p:cNvSpPr>
          <p:nvPr>
            <p:ph idx="1"/>
          </p:nvPr>
        </p:nvSpPr>
        <p:spPr>
          <a:xfrm>
            <a:off x="1485899" y="2417667"/>
            <a:ext cx="7057465" cy="935831"/>
          </a:xfrm>
        </p:spPr>
        <p:txBody>
          <a:bodyPr>
            <a:noAutofit/>
          </a:bodyPr>
          <a:lstStyle/>
          <a:p>
            <a:r>
              <a:rPr sz="2400" dirty="0"/>
              <a:t>BitcoinHeist.csv for labeled data</a:t>
            </a:r>
          </a:p>
          <a:p>
            <a:r>
              <a:rPr sz="2400" dirty="0"/>
              <a:t>Live data via Blockchain Developer APIs</a:t>
            </a:r>
            <a:endParaRPr lang="en-IN" sz="2400" dirty="0"/>
          </a:p>
          <a:p>
            <a:pPr marL="0" indent="0">
              <a:buNone/>
            </a:pPr>
            <a:r>
              <a:rPr lang="en-IN" sz="2400" dirty="0"/>
              <a:t>	https://api.blockchaindeveloperapi.com</a:t>
            </a:r>
            <a:endParaRPr sz="2400" dirty="0"/>
          </a:p>
        </p:txBody>
      </p:sp>
      <p:pic>
        <p:nvPicPr>
          <p:cNvPr id="5" name="Picture 4">
            <a:extLst>
              <a:ext uri="{FF2B5EF4-FFF2-40B4-BE49-F238E27FC236}">
                <a16:creationId xmlns:a16="http://schemas.microsoft.com/office/drawing/2014/main" id="{BD4D25D8-E07B-4829-A0C0-32780311963B}"/>
              </a:ext>
            </a:extLst>
          </p:cNvPr>
          <p:cNvPicPr>
            <a:picLocks noChangeAspect="1"/>
          </p:cNvPicPr>
          <p:nvPr/>
        </p:nvPicPr>
        <p:blipFill>
          <a:blip r:embed="rId2"/>
          <a:stretch>
            <a:fillRect/>
          </a:stretch>
        </p:blipFill>
        <p:spPr>
          <a:xfrm>
            <a:off x="1314450" y="4134202"/>
            <a:ext cx="6515100" cy="237464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126</TotalTime>
  <Words>421</Words>
  <Application>Microsoft Office PowerPoint</Application>
  <PresentationFormat>On-screen Show (4:3)</PresentationFormat>
  <Paragraphs>71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 Boardroom</vt:lpstr>
      <vt:lpstr>Cyber Threat Intelligence for Ransomware Detection in Bitcoin Transactions</vt:lpstr>
      <vt:lpstr>Abstract</vt:lpstr>
      <vt:lpstr>Introduction</vt:lpstr>
      <vt:lpstr>Existing System</vt:lpstr>
      <vt:lpstr>Proposed System</vt:lpstr>
      <vt:lpstr>Literature Survey</vt:lpstr>
      <vt:lpstr>System Architecture</vt:lpstr>
      <vt:lpstr>Modules Overview</vt:lpstr>
      <vt:lpstr>Module 1 – Data Collection</vt:lpstr>
      <vt:lpstr>Module 2 – Preprocessing</vt:lpstr>
      <vt:lpstr>Module 3 – Model Training</vt:lpstr>
      <vt:lpstr>Module 4 – Live Detection</vt:lpstr>
      <vt:lpstr>Module 5 – Streamlit Dashboard</vt:lpstr>
      <vt:lpstr>Streamlit interface</vt:lpstr>
      <vt:lpstr>Results &amp; 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Bitcoin Ransomware Detection Using Machine Learning</dc:title>
  <dc:subject/>
  <dc:creator>Vasanthakumar</dc:creator>
  <cp:keywords/>
  <dc:description>generated using python-pptx</dc:description>
  <cp:lastModifiedBy>vasanth n</cp:lastModifiedBy>
  <cp:revision>12</cp:revision>
  <dcterms:created xsi:type="dcterms:W3CDTF">2013-01-27T09:14:16Z</dcterms:created>
  <dcterms:modified xsi:type="dcterms:W3CDTF">2025-05-03T14:35:43Z</dcterms:modified>
  <cp:category/>
</cp:coreProperties>
</file>