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  <p:sldMasterId id="2147483732" r:id="rId5"/>
  </p:sldMasterIdLst>
  <p:notesMasterIdLst>
    <p:notesMasterId r:id="rId28"/>
  </p:notesMasterIdLst>
  <p:handoutMasterIdLst>
    <p:handoutMasterId r:id="rId29"/>
  </p:handoutMasterIdLst>
  <p:sldIdLst>
    <p:sldId id="336" r:id="rId6"/>
    <p:sldId id="330" r:id="rId7"/>
    <p:sldId id="332" r:id="rId8"/>
    <p:sldId id="337" r:id="rId9"/>
    <p:sldId id="340" r:id="rId10"/>
    <p:sldId id="339" r:id="rId11"/>
    <p:sldId id="341" r:id="rId12"/>
    <p:sldId id="348" r:id="rId13"/>
    <p:sldId id="334" r:id="rId14"/>
    <p:sldId id="342" r:id="rId15"/>
    <p:sldId id="343" r:id="rId16"/>
    <p:sldId id="344" r:id="rId17"/>
    <p:sldId id="345" r:id="rId18"/>
    <p:sldId id="346" r:id="rId19"/>
    <p:sldId id="347" r:id="rId20"/>
    <p:sldId id="335" r:id="rId21"/>
    <p:sldId id="350" r:id="rId22"/>
    <p:sldId id="351" r:id="rId23"/>
    <p:sldId id="352" r:id="rId24"/>
    <p:sldId id="353" r:id="rId25"/>
    <p:sldId id="274" r:id="rId26"/>
    <p:sldId id="275" r:id="rId2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DB"/>
    <a:srgbClr val="F2F4F8"/>
    <a:srgbClr val="0948CB"/>
    <a:srgbClr val="0B49C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85169"/>
  </p:normalViewPr>
  <p:slideViewPr>
    <p:cSldViewPr snapToGrid="0" snapToObjects="1">
      <p:cViewPr varScale="1">
        <p:scale>
          <a:sx n="54" d="100"/>
          <a:sy n="54" d="100"/>
        </p:scale>
        <p:origin x="600" y="4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8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4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8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7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4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2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648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2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566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0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3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F046B-F6EE-4E47-8C57-F6A6A097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74" y="2371376"/>
            <a:ext cx="4612478" cy="28387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420010" y="453431"/>
            <a:ext cx="11894702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610024" y="3002651"/>
            <a:ext cx="41227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ea typeface="SF Pro" pitchFamily="2" charset="0"/>
                <a:cs typeface="SF Pro" pitchFamily="2" charset="0"/>
              </a:rPr>
              <a:t>Vasantan </a:t>
            </a: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ea typeface="SF Pro" pitchFamily="2" charset="0"/>
                <a:cs typeface="Aharoni" panose="020F0502020204030204" pitchFamily="2" charset="-79"/>
              </a:rPr>
              <a:t>Govinda</a:t>
            </a: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ea typeface="SF Pro" pitchFamily="2" charset="0"/>
                <a:cs typeface="SF Pro" pitchFamily="2" charset="0"/>
              </a:rPr>
              <a:t> Raju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ea typeface="SF Pro" pitchFamily="2" charset="0"/>
                <a:cs typeface="SF Pro" pitchFamily="2" charset="0"/>
              </a:rPr>
              <a:t>15 Feb 2025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A9F8A-2979-562C-5DBF-13632B75BE23}"/>
              </a:ext>
            </a:extLst>
          </p:cNvPr>
          <p:cNvGrpSpPr/>
          <p:nvPr/>
        </p:nvGrpSpPr>
        <p:grpSpPr>
          <a:xfrm>
            <a:off x="10143618" y="3195498"/>
            <a:ext cx="1383231" cy="1276475"/>
            <a:chOff x="10416751" y="4026770"/>
            <a:chExt cx="1383231" cy="127647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751" y="4665008"/>
              <a:ext cx="885808" cy="0"/>
            </a:xfrm>
            <a:prstGeom prst="straightConnector1">
              <a:avLst/>
            </a:prstGeom>
            <a:ln w="25400">
              <a:solidFill>
                <a:srgbClr val="1C7DDB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02559" y="4026770"/>
              <a:ext cx="497423" cy="51457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86D5268-B673-A742-9436-8948B1C587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751" y="4899698"/>
              <a:ext cx="885808" cy="0"/>
            </a:xfrm>
            <a:prstGeom prst="straightConnector1">
              <a:avLst/>
            </a:prstGeom>
            <a:ln w="25400">
              <a:solidFill>
                <a:srgbClr val="1C7DDB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22C788-5750-B448-9946-A3353F724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751" y="4417682"/>
              <a:ext cx="885808" cy="0"/>
            </a:xfrm>
            <a:prstGeom prst="straightConnector1">
              <a:avLst/>
            </a:prstGeom>
            <a:ln w="25400">
              <a:solidFill>
                <a:srgbClr val="1C7DDB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B8BB15B-3863-C146-97D8-D3D09F98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02559" y="4788670"/>
              <a:ext cx="497423" cy="514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7" y="255390"/>
            <a:ext cx="10996110" cy="1320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Flowchart of Content-Based Recommender System Using User Profile and Course Genres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31915" y="1850691"/>
            <a:ext cx="10515600" cy="1965148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cs typeface="Calibri"/>
              </a:rPr>
              <a:t>The recommender system compares user preferences with course genres using vector representations.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cs typeface="Calibri"/>
              </a:rPr>
              <a:t>Dot product calculation measures similarity between the user profile and course genres.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cs typeface="Calibri"/>
              </a:rPr>
              <a:t>If the similarity score exceeds a threshold, the course is recommended; otherwise, it is not recommended.</a:t>
            </a:r>
            <a:endParaRPr lang="en-US" dirty="0">
              <a:latin typeface="Berlin Sans FB" panose="020E0602020502020306" pitchFamily="34" charset="0"/>
              <a:cs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8757643" y="3840386"/>
            <a:ext cx="2281237" cy="54864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Add course to recommended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2705053" y="4912478"/>
            <a:ext cx="149860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Dot product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2E1F011A-07FA-9520-DA62-EDF3BE733BB3}"/>
              </a:ext>
            </a:extLst>
          </p:cNvPr>
          <p:cNvSpPr/>
          <p:nvPr/>
        </p:nvSpPr>
        <p:spPr>
          <a:xfrm>
            <a:off x="4737100" y="4258659"/>
            <a:ext cx="4178299" cy="1673392"/>
          </a:xfrm>
          <a:prstGeom prst="diamond">
            <a:avLst/>
          </a:prstGeom>
          <a:ln w="19050">
            <a:solidFill>
              <a:srgbClr val="1C7D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Check whether dot product  score more than threshold</a:t>
            </a:r>
          </a:p>
        </p:txBody>
      </p: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31D4D1C0-8FB7-2E18-837B-EE83BE911708}"/>
              </a:ext>
            </a:extLst>
          </p:cNvPr>
          <p:cNvSpPr/>
          <p:nvPr/>
        </p:nvSpPr>
        <p:spPr>
          <a:xfrm>
            <a:off x="855663" y="4425457"/>
            <a:ext cx="2161765" cy="420134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User profile vector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00984B00-D2B7-0D8D-9339-CE7618861BE7}"/>
              </a:ext>
            </a:extLst>
          </p:cNvPr>
          <p:cNvSpPr/>
          <p:nvPr/>
        </p:nvSpPr>
        <p:spPr>
          <a:xfrm>
            <a:off x="8729979" y="5788017"/>
            <a:ext cx="2281237" cy="54864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Do not recommend the course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3E6451-EF7C-ED4F-25AA-8CA66D906B4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203653" y="5095355"/>
            <a:ext cx="533447" cy="1789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D4D2A7-004E-61E5-9C04-54DE23BE5673}"/>
              </a:ext>
            </a:extLst>
          </p:cNvPr>
          <p:cNvSpPr txBox="1"/>
          <p:nvPr/>
        </p:nvSpPr>
        <p:spPr>
          <a:xfrm>
            <a:off x="7712511" y="3805512"/>
            <a:ext cx="6604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0FBDA6-1DEB-799B-DE0E-F65BACB4B017}"/>
              </a:ext>
            </a:extLst>
          </p:cNvPr>
          <p:cNvSpPr txBox="1"/>
          <p:nvPr/>
        </p:nvSpPr>
        <p:spPr>
          <a:xfrm>
            <a:off x="7785100" y="5644531"/>
            <a:ext cx="6604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No</a:t>
            </a:r>
          </a:p>
        </p:txBody>
      </p:sp>
      <p:sp>
        <p:nvSpPr>
          <p:cNvPr id="44" name="Rounded Rectangle 8">
            <a:extLst>
              <a:ext uri="{FF2B5EF4-FFF2-40B4-BE49-F238E27FC236}">
                <a16:creationId xmlns:a16="http://schemas.microsoft.com/office/drawing/2014/main" id="{090876E4-FB3D-C87A-5568-4A2E3386900B}"/>
              </a:ext>
            </a:extLst>
          </p:cNvPr>
          <p:cNvSpPr/>
          <p:nvPr/>
        </p:nvSpPr>
        <p:spPr>
          <a:xfrm>
            <a:off x="831915" y="5383411"/>
            <a:ext cx="2211628" cy="54864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Course genre vector 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1B6DA29-D493-F58C-D199-DA748A00C2BD}"/>
              </a:ext>
            </a:extLst>
          </p:cNvPr>
          <p:cNvCxnSpPr>
            <a:cxnSpLocks/>
            <a:stCxn id="44" idx="3"/>
            <a:endCxn id="10" idx="2"/>
          </p:cNvCxnSpPr>
          <p:nvPr/>
        </p:nvCxnSpPr>
        <p:spPr>
          <a:xfrm flipV="1">
            <a:off x="3043543" y="5281810"/>
            <a:ext cx="410810" cy="375921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DE2A76A-07D7-F9F3-2C8F-3DEBF7D52CC0}"/>
              </a:ext>
            </a:extLst>
          </p:cNvPr>
          <p:cNvCxnSpPr>
            <a:cxnSpLocks/>
            <a:stCxn id="26" idx="3"/>
            <a:endCxn id="10" idx="0"/>
          </p:cNvCxnSpPr>
          <p:nvPr/>
        </p:nvCxnSpPr>
        <p:spPr>
          <a:xfrm>
            <a:off x="3017428" y="4635524"/>
            <a:ext cx="436925" cy="276954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5265890-3F9F-82E3-4D32-337BBA006375}"/>
              </a:ext>
            </a:extLst>
          </p:cNvPr>
          <p:cNvCxnSpPr>
            <a:cxnSpLocks/>
            <a:stCxn id="25" idx="0"/>
            <a:endCxn id="9" idx="1"/>
          </p:cNvCxnSpPr>
          <p:nvPr/>
        </p:nvCxnSpPr>
        <p:spPr>
          <a:xfrm rot="5400000" flipH="1" flipV="1">
            <a:off x="7719970" y="3220987"/>
            <a:ext cx="143953" cy="1931393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DF643CE-B0E8-7442-0318-0797371CB9D5}"/>
              </a:ext>
            </a:extLst>
          </p:cNvPr>
          <p:cNvCxnSpPr>
            <a:cxnSpLocks/>
            <a:stCxn id="25" idx="2"/>
            <a:endCxn id="29" idx="1"/>
          </p:cNvCxnSpPr>
          <p:nvPr/>
        </p:nvCxnSpPr>
        <p:spPr>
          <a:xfrm rot="16200000" flipH="1">
            <a:off x="7712971" y="5045329"/>
            <a:ext cx="130286" cy="1903729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Evaluation Results of User Profile-Based Recommender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4A4DB-E9AF-2910-368B-18424FD95653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Threshold score: 10.0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On average, 60.82 new courses have been recommended per test user.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The top-10 commonly recommended courses across all test users are listed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DB5841-22F7-D231-F6A6-BE15AAC9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25" r="1637"/>
          <a:stretch/>
        </p:blipFill>
        <p:spPr>
          <a:xfrm>
            <a:off x="7675658" y="2221992"/>
            <a:ext cx="3941064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9525"/>
            <a:ext cx="11257367" cy="1490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Flowchart of Content-Based Recommender System Using Course Similarity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2112915"/>
            <a:ext cx="10515600" cy="1030526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Uses a similarity matrix to compare enrolled and unselected courses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Recommends courses if similarity exceeds the threshold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71FCD55B-CAD7-6D2C-0C51-6131B3A63C31}"/>
              </a:ext>
            </a:extLst>
          </p:cNvPr>
          <p:cNvSpPr/>
          <p:nvPr/>
        </p:nvSpPr>
        <p:spPr>
          <a:xfrm>
            <a:off x="8846543" y="3370486"/>
            <a:ext cx="2281237" cy="54864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Add course to recommended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FE598-20D2-8A36-324C-2999A3DE35D6}"/>
              </a:ext>
            </a:extLst>
          </p:cNvPr>
          <p:cNvSpPr/>
          <p:nvPr/>
        </p:nvSpPr>
        <p:spPr>
          <a:xfrm>
            <a:off x="2793953" y="4309720"/>
            <a:ext cx="1498600" cy="643280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Similarity matrix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495847E-3F47-B6FE-7486-9B2C46E93B27}"/>
              </a:ext>
            </a:extLst>
          </p:cNvPr>
          <p:cNvSpPr/>
          <p:nvPr/>
        </p:nvSpPr>
        <p:spPr>
          <a:xfrm>
            <a:off x="4826000" y="3788759"/>
            <a:ext cx="4178299" cy="1673392"/>
          </a:xfrm>
          <a:prstGeom prst="diamond">
            <a:avLst/>
          </a:prstGeom>
          <a:ln w="19050">
            <a:solidFill>
              <a:srgbClr val="1C7D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Check if similarity  more than threshold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C8B354DA-7D0C-FA31-4668-8D360C944077}"/>
              </a:ext>
            </a:extLst>
          </p:cNvPr>
          <p:cNvSpPr/>
          <p:nvPr/>
        </p:nvSpPr>
        <p:spPr>
          <a:xfrm>
            <a:off x="944563" y="3714257"/>
            <a:ext cx="2161765" cy="420134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Enrolled course</a:t>
            </a:r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14864C8D-5BDC-69F3-9343-B798F517DB54}"/>
              </a:ext>
            </a:extLst>
          </p:cNvPr>
          <p:cNvSpPr/>
          <p:nvPr/>
        </p:nvSpPr>
        <p:spPr>
          <a:xfrm>
            <a:off x="8818879" y="5318117"/>
            <a:ext cx="2281237" cy="54864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Do not recommend the course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BC8FE-E5C4-D943-4869-DD15F363D60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92553" y="4625455"/>
            <a:ext cx="533447" cy="5905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42057F-354B-0A93-BD91-D7B6032F4139}"/>
              </a:ext>
            </a:extLst>
          </p:cNvPr>
          <p:cNvSpPr txBox="1"/>
          <p:nvPr/>
        </p:nvSpPr>
        <p:spPr>
          <a:xfrm>
            <a:off x="7801411" y="3335612"/>
            <a:ext cx="660400" cy="3701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928C0-0E53-09A0-669E-591DA5F728B0}"/>
              </a:ext>
            </a:extLst>
          </p:cNvPr>
          <p:cNvSpPr txBox="1"/>
          <p:nvPr/>
        </p:nvSpPr>
        <p:spPr>
          <a:xfrm>
            <a:off x="7874000" y="5174631"/>
            <a:ext cx="660400" cy="3701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No</a:t>
            </a: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35630898-BEFF-279D-0A7B-E433C5E474B3}"/>
              </a:ext>
            </a:extLst>
          </p:cNvPr>
          <p:cNvSpPr/>
          <p:nvPr/>
        </p:nvSpPr>
        <p:spPr>
          <a:xfrm>
            <a:off x="920815" y="5091311"/>
            <a:ext cx="2211628" cy="54864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Unselected Course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A8C1A7A-3C9D-7A6E-6251-C5A797E06565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 flipV="1">
            <a:off x="3132443" y="4953000"/>
            <a:ext cx="410810" cy="412631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61F1C3-2AA8-EB4A-B91B-957ECD3B12A9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3106328" y="3924324"/>
            <a:ext cx="436925" cy="385396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4F7A310-DE30-3A22-ED72-1D5DCC5ECFD2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 rot="5400000" flipH="1" flipV="1">
            <a:off x="7808870" y="2751087"/>
            <a:ext cx="143953" cy="1931393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ACACC6-5199-5307-95A6-9B8B7BD84CC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7801871" y="4575429"/>
            <a:ext cx="130286" cy="1903729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69590" cy="159172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Evaluation Results of Course Similarity Based Recommender System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803208" y="2474458"/>
            <a:ext cx="10419966" cy="61937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cs typeface="Calibri"/>
              </a:rPr>
              <a:t>Threshold for similarity : 0.6</a:t>
            </a:r>
          </a:p>
        </p:txBody>
      </p:sp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5008"/>
            <a:ext cx="11067362" cy="164539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Flowchart of Clustering-Based Recommender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93892" y="5845643"/>
            <a:ext cx="31339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061444" y="5384830"/>
            <a:ext cx="1645920" cy="921624"/>
          </a:xfrm>
          <a:prstGeom prst="roundRect">
            <a:avLst/>
          </a:prstGeom>
          <a:noFill/>
          <a:ln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Hyperparameter tuning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820737" y="5384831"/>
            <a:ext cx="1773155" cy="921624"/>
          </a:xfrm>
          <a:prstGeom prst="roundRect">
            <a:avLst/>
          </a:prstGeom>
          <a:noFill/>
          <a:ln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Preprocessing and Feature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2907285" y="5384831"/>
            <a:ext cx="1840766" cy="921623"/>
          </a:xfrm>
          <a:prstGeom prst="rect">
            <a:avLst/>
          </a:prstGeom>
          <a:solidFill>
            <a:schemeClr val="bg1"/>
          </a:solidFill>
          <a:ln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Clustering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748051" y="5845642"/>
            <a:ext cx="31339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126555" y="5390138"/>
            <a:ext cx="1840766" cy="921625"/>
          </a:xfrm>
          <a:prstGeom prst="rect">
            <a:avLst/>
          </a:prstGeom>
          <a:solidFill>
            <a:schemeClr val="bg1"/>
          </a:solidFill>
          <a:ln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Combine/group user to cluster label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6707364" y="5845642"/>
            <a:ext cx="419191" cy="53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382510" y="4926804"/>
            <a:ext cx="2362185" cy="1837676"/>
          </a:xfrm>
          <a:prstGeom prst="roundRect">
            <a:avLst/>
          </a:prstGeom>
          <a:noFill/>
          <a:ln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Generate courses recommendation based  on popular course within cluster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967321" y="5845642"/>
            <a:ext cx="415189" cy="53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E50DE0-0D65-7229-4E0A-492756B2761A}"/>
              </a:ext>
            </a:extLst>
          </p:cNvPr>
          <p:cNvSpPr txBox="1"/>
          <p:nvPr/>
        </p:nvSpPr>
        <p:spPr>
          <a:xfrm>
            <a:off x="838199" y="1829388"/>
            <a:ext cx="104981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User profile data is cleaned and transformed into numerical features relevant for clustering, such as course preferences, activity history, and demographics.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An unsupervised learning algorithm (e.g., K-Means) groups similar users into clusters based on these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The clustering model is optimized by adjusting parameters like the number of clusters to ensure accurate groupings.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Each user is assigned to a specific cluster. Generate course based on popular course within cluster</a:t>
            </a:r>
          </a:p>
        </p:txBody>
      </p:sp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005"/>
            <a:ext cx="10419966" cy="174039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 w="6350">
            <a:solidFill>
              <a:srgbClr val="1C7DD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 w="6350">
            <a:solidFill>
              <a:srgbClr val="1C7DD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On average, how many new/unseen courses have been recommended per user</a:t>
            </a:r>
            <a:endParaRPr lang="en-US" sz="2400" dirty="0">
              <a:latin typeface="Berlin Sans FB" panose="020E0602020502020306" pitchFamily="34" charset="0"/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03167"/>
            <a:ext cx="10419966" cy="86127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Number of cluster : 14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  <a:cs typeface="Calibri"/>
              </a:rPr>
              <a:t>PCA component : 9</a:t>
            </a:r>
            <a:endParaRPr lang="en-US" dirty="0">
              <a:latin typeface="Berlin Sans FB" panose="020E0602020502020306" pitchFamily="34" charset="0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331A4-330E-F4B4-D7DF-7C8AFAC4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6" y="3752825"/>
            <a:ext cx="4135664" cy="2001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71673B-14CB-F684-B8EB-DAB461FE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50" b="8170"/>
          <a:stretch/>
        </p:blipFill>
        <p:spPr>
          <a:xfrm>
            <a:off x="7858096" y="2866926"/>
            <a:ext cx="2009804" cy="36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41438"/>
            <a:ext cx="9547320" cy="20611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Collaborative-filtering Recommender System using Supervised Learning</a:t>
            </a:r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51" y="2802576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6260"/>
            <a:ext cx="9464193" cy="157414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B49CB"/>
                </a:solidFill>
                <a:latin typeface="Berlin Sans FB" panose="020E0602020502020306" pitchFamily="34" charset="0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2077296"/>
            <a:ext cx="10829656" cy="274888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Captures the history of course enrollments by users.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Implements the K-Nearest Neighbors algorithm to find similar users or courses based on enrollment patterns.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Divides the data into training and testing sets to evaluate performance.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Recommends courses to users based on similar users’ enrollments.</a:t>
            </a:r>
            <a:endParaRPr lang="en-US" dirty="0">
              <a:latin typeface="Berlin Sans FB" panose="020E0602020502020306" pitchFamily="34" charset="0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593892" y="5407175"/>
            <a:ext cx="983030" cy="152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847770"/>
            <a:ext cx="1645920" cy="111881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User-Item Interaction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6298181" y="4858686"/>
            <a:ext cx="1373678" cy="1107894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Train-Test Split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7671859" y="5401717"/>
            <a:ext cx="1247224" cy="10916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>
            <a:off x="5417688" y="5407327"/>
            <a:ext cx="880493" cy="5306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8919083" y="4847770"/>
            <a:ext cx="1645920" cy="1107894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Make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3DE9A-F25D-D10C-22E8-34FD5EDEE504}"/>
              </a:ext>
            </a:extLst>
          </p:cNvPr>
          <p:cNvSpPr/>
          <p:nvPr/>
        </p:nvSpPr>
        <p:spPr>
          <a:xfrm>
            <a:off x="3576922" y="4858990"/>
            <a:ext cx="1840766" cy="1096674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KNN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9350"/>
            <a:ext cx="9535445" cy="17410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698164"/>
            <a:ext cx="10515600" cy="3031393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Constructed User-Item Interaction Matrix from course enrollments.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Non-negative Matrix Factorization (NMF): Decomposes the matrix into user and item feature matrices.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Model Training: Implemented using Scikit Surprise with hyperparameter tuning.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Train-Test Split: Data is divided to validate predictions.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Prediction Generation: Reconstructs missing values for personalized course recommendations.</a:t>
            </a:r>
            <a:endParaRPr lang="en-US" dirty="0">
              <a:latin typeface="Berlin Sans FB" panose="020E0602020502020306" pitchFamily="34" charset="0"/>
              <a:cs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A9B494-81A5-520F-0226-F7802AD84CF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2484120" y="5405647"/>
            <a:ext cx="326841" cy="11068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C34ED4B4-AF03-7FBB-4336-1F78DE1F5210}"/>
              </a:ext>
            </a:extLst>
          </p:cNvPr>
          <p:cNvSpPr/>
          <p:nvPr/>
        </p:nvSpPr>
        <p:spPr>
          <a:xfrm>
            <a:off x="838200" y="4857310"/>
            <a:ext cx="1645920" cy="111881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User-Item interaction 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4E88D-A02C-A4E4-B99F-86CD95ED040E}"/>
              </a:ext>
            </a:extLst>
          </p:cNvPr>
          <p:cNvSpPr/>
          <p:nvPr/>
        </p:nvSpPr>
        <p:spPr>
          <a:xfrm>
            <a:off x="7528147" y="4851700"/>
            <a:ext cx="1373678" cy="1107894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Train-Test Split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6BECE6-B912-ECCA-730D-A24EF1BA9E7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8901825" y="5405647"/>
            <a:ext cx="695570" cy="5610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363718-590A-595A-64C9-6B6BE9E21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068377" y="5405647"/>
            <a:ext cx="459770" cy="11220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4D760A61-F569-BA31-3F6B-46A47451C0D1}"/>
              </a:ext>
            </a:extLst>
          </p:cNvPr>
          <p:cNvSpPr/>
          <p:nvPr/>
        </p:nvSpPr>
        <p:spPr>
          <a:xfrm>
            <a:off x="9597395" y="4857310"/>
            <a:ext cx="1645920" cy="1107894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Prediction Generation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A6EEC-7A79-4A77-F5D7-8FB8E4371FEA}"/>
              </a:ext>
            </a:extLst>
          </p:cNvPr>
          <p:cNvSpPr/>
          <p:nvPr/>
        </p:nvSpPr>
        <p:spPr>
          <a:xfrm>
            <a:off x="5227611" y="4868530"/>
            <a:ext cx="1840766" cy="1096674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Model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8F808-CFC2-9288-8D1E-80B2A2803464}"/>
              </a:ext>
            </a:extLst>
          </p:cNvPr>
          <p:cNvSpPr/>
          <p:nvPr/>
        </p:nvSpPr>
        <p:spPr>
          <a:xfrm>
            <a:off x="2810961" y="4857310"/>
            <a:ext cx="1840766" cy="1096674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Non-negative Matrix Factorization (NMF):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844804-BE33-48F8-9D6B-A46232824AD2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>
            <a:off x="4651727" y="5405647"/>
            <a:ext cx="575884" cy="11220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630"/>
            <a:ext cx="10853606" cy="18644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2" y="1761552"/>
            <a:ext cx="11138415" cy="260827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User one-hot encoding vector and Course one-hot encoding vector are created.</a:t>
            </a:r>
          </a:p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Both vectors are passed into an Embedding layer that transforms them into dense, low-dimensional vectors.</a:t>
            </a:r>
          </a:p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The embeddings are fed into a Neural Network Training process.</a:t>
            </a:r>
          </a:p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A Loss Function optimization step minimizes the prediction error.</a:t>
            </a:r>
          </a:p>
          <a:p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Finally, the trained model generates Predictions of course recommendations for users.</a:t>
            </a:r>
            <a:endParaRPr lang="en-US" sz="3200" dirty="0">
              <a:latin typeface="Berlin Sans FB" panose="020E0602020502020306" pitchFamily="34" charset="0"/>
              <a:cs typeface="Calibri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97737" y="4976452"/>
            <a:ext cx="1645920" cy="878867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Neural Network Training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421578"/>
            <a:ext cx="1645920" cy="87887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User one hot encoding vector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2979277" y="5082448"/>
            <a:ext cx="1840766" cy="673769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Embedding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71957" y="5082313"/>
            <a:ext cx="1840766" cy="673769"/>
          </a:xfrm>
          <a:prstGeom prst="rect">
            <a:avLst/>
          </a:prstGeom>
          <a:solidFill>
            <a:schemeClr val="bg1"/>
          </a:solidFill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Loss Function optimization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690417" y="5129691"/>
            <a:ext cx="1645920" cy="548640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Prediction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F4A8D8CB-AA88-433A-7CA1-DA190FC6EB99}"/>
              </a:ext>
            </a:extLst>
          </p:cNvPr>
          <p:cNvSpPr/>
          <p:nvPr/>
        </p:nvSpPr>
        <p:spPr>
          <a:xfrm>
            <a:off x="947972" y="5533868"/>
            <a:ext cx="1645920" cy="878869"/>
          </a:xfrm>
          <a:prstGeom prst="roundRect">
            <a:avLst/>
          </a:prstGeom>
          <a:noFill/>
          <a:ln w="19050">
            <a:solidFill>
              <a:srgbClr val="1C7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Course one hot encoding vector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44558F-5257-7E2C-DD68-374E05D3EAB9}"/>
              </a:ext>
            </a:extLst>
          </p:cNvPr>
          <p:cNvCxnSpPr>
            <a:stCxn id="2" idx="3"/>
            <a:endCxn id="10" idx="2"/>
          </p:cNvCxnSpPr>
          <p:nvPr/>
        </p:nvCxnSpPr>
        <p:spPr>
          <a:xfrm flipV="1">
            <a:off x="2593892" y="5756217"/>
            <a:ext cx="1305768" cy="217086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E803B4A-936F-7641-1EEB-B5120A2F13E0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2593892" y="4861013"/>
            <a:ext cx="1305768" cy="221435"/>
          </a:xfrm>
          <a:prstGeom prst="bentConnector2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EF63D-C781-4421-B5BD-AC2599C3167C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4820043" y="5415886"/>
            <a:ext cx="477694" cy="3447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D53CB4-5D6A-5D2B-C531-F9051A89E1A7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6943657" y="5415886"/>
            <a:ext cx="428300" cy="3312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665B8-119E-B200-A4D7-EB32884924FA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9212723" y="5404011"/>
            <a:ext cx="477694" cy="15187"/>
          </a:xfrm>
          <a:prstGeom prst="straightConnector1">
            <a:avLst/>
          </a:prstGeom>
          <a:ln w="19050">
            <a:solidFill>
              <a:srgbClr val="1C7DD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443648"/>
            <a:ext cx="10515600" cy="88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Outline</a:t>
            </a:r>
            <a:endParaRPr lang="en-US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66252"/>
            <a:ext cx="10659005" cy="18472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2" y="1792289"/>
            <a:ext cx="11336337" cy="4982584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This bar chart compares the RMSE of collaborative-filtering models: NMF, Neural Network Embedding, Linear Regression, and Lasso Regression.</a:t>
            </a: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Note: KNN model performance is not included as the training could not be completed due to memory constraints, causing a system crash.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A6E7-C9AF-E372-5F03-C9384FEC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37" y="2518386"/>
            <a:ext cx="5682841" cy="324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2075" y="1874838"/>
            <a:ext cx="10809287" cy="435133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1400"/>
              </a:spcBef>
              <a:buClr>
                <a:srgbClr val="1C7DDB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Developed multiple collaborative filtering models for personalized course recommendations.</a:t>
            </a:r>
          </a:p>
          <a:p>
            <a:pPr>
              <a:spcBef>
                <a:spcPts val="1400"/>
              </a:spcBef>
              <a:buClr>
                <a:srgbClr val="1C7DDB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Neural Network Embedding model had the lowest RMSE, excelling in handling sparse data and complex interactions.</a:t>
            </a:r>
          </a:p>
          <a:p>
            <a:pPr>
              <a:spcBef>
                <a:spcPts val="1400"/>
              </a:spcBef>
              <a:buClr>
                <a:srgbClr val="1C7DDB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NMF and regression models showed promising results.</a:t>
            </a:r>
          </a:p>
          <a:p>
            <a:pPr>
              <a:spcBef>
                <a:spcPts val="1400"/>
              </a:spcBef>
              <a:buClr>
                <a:srgbClr val="1C7DDB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KNN model could not be evaluated due to memory constraints.</a:t>
            </a:r>
          </a:p>
          <a:p>
            <a:pPr>
              <a:spcBef>
                <a:spcPts val="1400"/>
              </a:spcBef>
              <a:buClr>
                <a:srgbClr val="1C7DDB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Future work: Optimize KNN implementation, explore hybrid models, and enhance user profiling for better recommendations.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65019" y="1872587"/>
            <a:ext cx="7623958" cy="43513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  <a:buClr>
                <a:srgbClr val="1C7DDB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All material, notebook link available at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Clr>
                <a:srgbClr val="1C7DDB"/>
              </a:buClr>
              <a:buNone/>
            </a:pPr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 	https://github.com/Vasantan/IBM-Machine-Learning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58136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308757"/>
            <a:ext cx="10530114" cy="8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Introduction</a:t>
            </a:r>
            <a:endParaRPr lang="en-US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6" y="1823521"/>
            <a:ext cx="10530114" cy="4225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 Background &amp;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Online learners struggle to find the right courses.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A personalized recommender system can improve engagement.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Problem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Goal: Suggest relevant courses using machine learning.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7DDB"/>
                </a:solidFill>
                <a:latin typeface="Berlin Sans FB" panose="020E0602020502020306" pitchFamily="34" charset="0"/>
              </a:rPr>
              <a:t>Approach: Use content-based &amp; collaborative filtering.</a:t>
            </a: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12520"/>
            <a:ext cx="8241034" cy="124986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Exploratory Data Analysis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577" y="2074309"/>
            <a:ext cx="1607041" cy="16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489382"/>
            <a:ext cx="11018520" cy="10054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Course Counts Per Genre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1294-AB60-5900-182A-34152111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-1" r="2238" b="-1"/>
          <a:stretch/>
        </p:blipFill>
        <p:spPr>
          <a:xfrm>
            <a:off x="7028116" y="2093976"/>
            <a:ext cx="4976037" cy="4096512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53FA46-2212-42E4-9D89-321A9B15A6C2}"/>
              </a:ext>
            </a:extLst>
          </p:cNvPr>
          <p:cNvSpPr txBox="1">
            <a:spLocks/>
          </p:cNvSpPr>
          <p:nvPr/>
        </p:nvSpPr>
        <p:spPr>
          <a:xfrm>
            <a:off x="187847" y="2071316"/>
            <a:ext cx="7098198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Backend Development has the most courses, followed by Machine Learning and Databases.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Niche fields like Chatbots, Blockchain, and Computer Vision have fewer courses.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The trend shows high availability in popular tech fields and limited options in specialized areas.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This helps in better course recommendations based on user interest.</a:t>
            </a:r>
          </a:p>
          <a:p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  <a:p>
            <a:endParaRPr lang="en-US" sz="2400" dirty="0">
              <a:solidFill>
                <a:srgbClr val="1C7DDB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49383"/>
            <a:ext cx="11018520" cy="1102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Course Enrollment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DA17D-A337-2DFE-34B9-AA9D047F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2" t="1" r="2474" b="3"/>
          <a:stretch/>
        </p:blipFill>
        <p:spPr>
          <a:xfrm>
            <a:off x="6634716" y="2093976"/>
            <a:ext cx="5475768" cy="409651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244550" y="2071316"/>
            <a:ext cx="6730409" cy="3811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Most users enroll in only a few courses, with a sharp drop as the number of enrollments increases.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A small number of users enroll in many courses, creating a long-tail effect.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This suggests that most learners are selective, while a few explore widely.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Helps in personalized recommendations by understanding user engagement patterns</a:t>
            </a:r>
          </a:p>
        </p:txBody>
      </p:sp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154376"/>
            <a:ext cx="6850519" cy="11951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rgbClr val="0070C0"/>
                </a:solidFill>
                <a:latin typeface="Berlin Sans FB" panose="020E0602020502020306" pitchFamily="34" charset="0"/>
              </a:rPr>
              <a:t>20 Most </a:t>
            </a:r>
            <a:r>
              <a:rPr lang="en-US" sz="5000" dirty="0">
                <a:solidFill>
                  <a:srgbClr val="0070C0"/>
                </a:solidFill>
                <a:latin typeface="Berlin Sans FB" panose="020E0602020502020306" pitchFamily="34" charset="0"/>
              </a:rPr>
              <a:t>P</a:t>
            </a:r>
            <a:r>
              <a:rPr lang="en-US" sz="5000" kern="1200" dirty="0">
                <a:solidFill>
                  <a:srgbClr val="0070C0"/>
                </a:solidFill>
                <a:latin typeface="Berlin Sans FB" panose="020E0602020502020306" pitchFamily="34" charset="0"/>
              </a:rPr>
              <a:t>opular </a:t>
            </a:r>
            <a:r>
              <a:rPr lang="en-US" sz="5000" dirty="0">
                <a:solidFill>
                  <a:srgbClr val="0070C0"/>
                </a:solidFill>
                <a:latin typeface="Berlin Sans FB" panose="020E0602020502020306" pitchFamily="34" charset="0"/>
              </a:rPr>
              <a:t>C</a:t>
            </a:r>
            <a:r>
              <a:rPr lang="en-US" sz="5000" kern="1200" dirty="0">
                <a:solidFill>
                  <a:srgbClr val="0070C0"/>
                </a:solidFill>
                <a:latin typeface="Berlin Sans FB" panose="020E0602020502020306" pitchFamily="34" charset="0"/>
              </a:rPr>
              <a:t>ourses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30936" y="1770254"/>
            <a:ext cx="685051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The list showcases the top 20 courses based on enrollment or rating.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Python for Data Science ranks highest, followed by Introduction to Data Science and Big Data 101.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Data Science, Machine Learning, and Cloud Computing dominate the top spots.</a:t>
            </a:r>
          </a:p>
          <a:p>
            <a:r>
              <a:rPr lang="en-US" sz="2400" dirty="0">
                <a:solidFill>
                  <a:srgbClr val="1C7DDB"/>
                </a:solidFill>
                <a:latin typeface="Berlin Sans FB" panose="020E0602020502020306" pitchFamily="34" charset="0"/>
              </a:rPr>
              <a:t>This insight helps refine recommendations by prioritizing highly sought-after courses.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5E8A8-1ECA-382A-5112-E6832722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7" t="1" r="-7505" b="-957"/>
          <a:stretch/>
        </p:blipFill>
        <p:spPr>
          <a:xfrm>
            <a:off x="7561576" y="711330"/>
            <a:ext cx="4433822" cy="56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B49CB"/>
                </a:solidFill>
                <a:latin typeface="Berlin Sans FB" panose="020E0602020502020306" pitchFamily="34" charset="0"/>
              </a:rPr>
              <a:t>Word Cloud of Course Titles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9232B-A63C-6821-EF9B-FB4FF56B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50" y="1632310"/>
            <a:ext cx="9218259" cy="46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63954"/>
            <a:ext cx="9593452" cy="182658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Berlin Sans FB" panose="020E0602020502020306" pitchFamily="34" charset="0"/>
              </a:rPr>
              <a:t>Content-based Recommender System using Unsupervised Learning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6961292" y="2799244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5400">
                  <a:solidFill>
                    <a:srgbClr val="1C7D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C7DDB"/>
                  </a:solidFill>
                </a:rPr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C7DDB"/>
                  </a:solidFill>
                </a:rPr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</TotalTime>
  <Words>985</Words>
  <Application>Microsoft Office PowerPoint</Application>
  <PresentationFormat>Widescreen</PresentationFormat>
  <Paragraphs>143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</vt:lpstr>
      <vt:lpstr>Arial</vt:lpstr>
      <vt:lpstr>Berlin Sans FB</vt:lpstr>
      <vt:lpstr>Calibri</vt:lpstr>
      <vt:lpstr>Trebuchet MS</vt:lpstr>
      <vt:lpstr>Wingdings 3</vt:lpstr>
      <vt:lpstr>Custom Design</vt:lpstr>
      <vt:lpstr>Facet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vasantan</cp:lastModifiedBy>
  <cp:revision>475</cp:revision>
  <dcterms:created xsi:type="dcterms:W3CDTF">2021-04-29T18:58:34Z</dcterms:created>
  <dcterms:modified xsi:type="dcterms:W3CDTF">2025-02-15T10:30:26Z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