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anth Smazh" userId="ccfc24cdbcf5886e" providerId="LiveId" clId="{86E7711F-5F18-45AD-A648-F386D6CFB324}"/>
    <pc:docChg chg="undo custSel delSld modSld">
      <pc:chgData name="Vasanth Smazh" userId="ccfc24cdbcf5886e" providerId="LiveId" clId="{86E7711F-5F18-45AD-A648-F386D6CFB324}" dt="2022-12-09T15:56:30.303" v="3068"/>
      <pc:docMkLst>
        <pc:docMk/>
      </pc:docMkLst>
      <pc:sldChg chg="addSp modSp mod">
        <pc:chgData name="Vasanth Smazh" userId="ccfc24cdbcf5886e" providerId="LiveId" clId="{86E7711F-5F18-45AD-A648-F386D6CFB324}" dt="2022-12-09T14:30:09.183" v="25" actId="20577"/>
        <pc:sldMkLst>
          <pc:docMk/>
          <pc:sldMk cId="2552087484" sldId="257"/>
        </pc:sldMkLst>
        <pc:spChg chg="add mod">
          <ac:chgData name="Vasanth Smazh" userId="ccfc24cdbcf5886e" providerId="LiveId" clId="{86E7711F-5F18-45AD-A648-F386D6CFB324}" dt="2022-12-09T14:30:09.183" v="25" actId="20577"/>
          <ac:spMkLst>
            <pc:docMk/>
            <pc:sldMk cId="2552087484" sldId="257"/>
            <ac:spMk id="3" creationId="{EF4D0269-0A99-B3B2-DA9F-67D22C6362E7}"/>
          </ac:spMkLst>
        </pc:spChg>
      </pc:sldChg>
      <pc:sldChg chg="addSp modSp mod">
        <pc:chgData name="Vasanth Smazh" userId="ccfc24cdbcf5886e" providerId="LiveId" clId="{86E7711F-5F18-45AD-A648-F386D6CFB324}" dt="2022-12-09T14:56:03.013" v="849" actId="20577"/>
        <pc:sldMkLst>
          <pc:docMk/>
          <pc:sldMk cId="452045254" sldId="258"/>
        </pc:sldMkLst>
        <pc:spChg chg="add mod">
          <ac:chgData name="Vasanth Smazh" userId="ccfc24cdbcf5886e" providerId="LiveId" clId="{86E7711F-5F18-45AD-A648-F386D6CFB324}" dt="2022-12-09T14:56:03.013" v="849" actId="20577"/>
          <ac:spMkLst>
            <pc:docMk/>
            <pc:sldMk cId="452045254" sldId="258"/>
            <ac:spMk id="3" creationId="{0F2B5B8F-5BA5-D596-CE65-AFD0806815B7}"/>
          </ac:spMkLst>
        </pc:spChg>
      </pc:sldChg>
      <pc:sldChg chg="addSp modSp mod">
        <pc:chgData name="Vasanth Smazh" userId="ccfc24cdbcf5886e" providerId="LiveId" clId="{86E7711F-5F18-45AD-A648-F386D6CFB324}" dt="2022-12-09T15:01:54.498" v="1000" actId="20577"/>
        <pc:sldMkLst>
          <pc:docMk/>
          <pc:sldMk cId="4230641462" sldId="259"/>
        </pc:sldMkLst>
        <pc:spChg chg="add mod">
          <ac:chgData name="Vasanth Smazh" userId="ccfc24cdbcf5886e" providerId="LiveId" clId="{86E7711F-5F18-45AD-A648-F386D6CFB324}" dt="2022-12-09T15:01:54.498" v="1000" actId="20577"/>
          <ac:spMkLst>
            <pc:docMk/>
            <pc:sldMk cId="4230641462" sldId="259"/>
            <ac:spMk id="3" creationId="{F536FA7B-044C-662B-B7B2-49028AC01993}"/>
          </ac:spMkLst>
        </pc:spChg>
      </pc:sldChg>
      <pc:sldChg chg="addSp modSp mod">
        <pc:chgData name="Vasanth Smazh" userId="ccfc24cdbcf5886e" providerId="LiveId" clId="{86E7711F-5F18-45AD-A648-F386D6CFB324}" dt="2022-12-09T15:24:10.528" v="2068" actId="20577"/>
        <pc:sldMkLst>
          <pc:docMk/>
          <pc:sldMk cId="3883596142" sldId="260"/>
        </pc:sldMkLst>
        <pc:spChg chg="add mod">
          <ac:chgData name="Vasanth Smazh" userId="ccfc24cdbcf5886e" providerId="LiveId" clId="{86E7711F-5F18-45AD-A648-F386D6CFB324}" dt="2022-12-09T15:24:10.528" v="2068" actId="20577"/>
          <ac:spMkLst>
            <pc:docMk/>
            <pc:sldMk cId="3883596142" sldId="260"/>
            <ac:spMk id="3" creationId="{94A9510D-B61B-123C-B7BE-B7FCC21D2158}"/>
          </ac:spMkLst>
        </pc:spChg>
      </pc:sldChg>
      <pc:sldChg chg="addSp modSp mod">
        <pc:chgData name="Vasanth Smazh" userId="ccfc24cdbcf5886e" providerId="LiveId" clId="{86E7711F-5F18-45AD-A648-F386D6CFB324}" dt="2022-12-09T15:54:09.887" v="3023" actId="20577"/>
        <pc:sldMkLst>
          <pc:docMk/>
          <pc:sldMk cId="4010632374" sldId="261"/>
        </pc:sldMkLst>
        <pc:spChg chg="add mod">
          <ac:chgData name="Vasanth Smazh" userId="ccfc24cdbcf5886e" providerId="LiveId" clId="{86E7711F-5F18-45AD-A648-F386D6CFB324}" dt="2022-12-09T15:54:09.887" v="3023" actId="20577"/>
          <ac:spMkLst>
            <pc:docMk/>
            <pc:sldMk cId="4010632374" sldId="261"/>
            <ac:spMk id="3" creationId="{6BDB0C33-C5FE-4A17-D31A-32A1815F1CAA}"/>
          </ac:spMkLst>
        </pc:spChg>
      </pc:sldChg>
      <pc:sldChg chg="addSp modSp mod modAnim">
        <pc:chgData name="Vasanth Smazh" userId="ccfc24cdbcf5886e" providerId="LiveId" clId="{86E7711F-5F18-45AD-A648-F386D6CFB324}" dt="2022-12-09T15:56:30.303" v="3068"/>
        <pc:sldMkLst>
          <pc:docMk/>
          <pc:sldMk cId="2021910593" sldId="262"/>
        </pc:sldMkLst>
        <pc:spChg chg="add mod">
          <ac:chgData name="Vasanth Smazh" userId="ccfc24cdbcf5886e" providerId="LiveId" clId="{86E7711F-5F18-45AD-A648-F386D6CFB324}" dt="2022-12-09T15:56:18.392" v="3063" actId="207"/>
          <ac:spMkLst>
            <pc:docMk/>
            <pc:sldMk cId="2021910593" sldId="262"/>
            <ac:spMk id="2" creationId="{C8AED6C5-0799-8254-F2D4-B4047CAADD55}"/>
          </ac:spMkLst>
        </pc:spChg>
      </pc:sldChg>
      <pc:sldChg chg="del">
        <pc:chgData name="Vasanth Smazh" userId="ccfc24cdbcf5886e" providerId="LiveId" clId="{86E7711F-5F18-45AD-A648-F386D6CFB324}" dt="2022-12-09T15:54:52.197" v="3024" actId="2696"/>
        <pc:sldMkLst>
          <pc:docMk/>
          <pc:sldMk cId="219958798" sldId="263"/>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A689F18-1612-4C83-9842-628E7CE85311}" type="datetimeFigureOut">
              <a:rPr lang="en-US" smtClean="0"/>
              <a:t>12/9/2022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208294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89F18-1612-4C83-9842-628E7CE85311}"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249174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A689F18-1612-4C83-9842-628E7CE85311}" type="datetimeFigureOut">
              <a:rPr lang="en-US" smtClean="0"/>
              <a:t>12/9/2022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2262536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A689F18-1612-4C83-9842-628E7CE85311}" type="datetimeFigureOut">
              <a:rPr lang="en-US" smtClean="0"/>
              <a:t>12/9/2022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109C45C-CD93-44CB-BA03-2556233087A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4904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A689F18-1612-4C83-9842-628E7CE85311}" type="datetimeFigureOut">
              <a:rPr lang="en-US" smtClean="0"/>
              <a:t>12/9/2022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560530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689F18-1612-4C83-9842-628E7CE85311}"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158352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689F18-1612-4C83-9842-628E7CE85311}"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245594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89F18-1612-4C83-9842-628E7CE85311}"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3106519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A689F18-1612-4C83-9842-628E7CE85311}" type="datetimeFigureOut">
              <a:rPr lang="en-US" smtClean="0"/>
              <a:t>12/9/2022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295227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89F18-1612-4C83-9842-628E7CE85311}"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405353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A689F18-1612-4C83-9842-628E7CE85311}" type="datetimeFigureOut">
              <a:rPr lang="en-US" smtClean="0"/>
              <a:t>12/9/2022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379567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689F18-1612-4C83-9842-628E7CE85311}"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126303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89F18-1612-4C83-9842-628E7CE85311}"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82061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689F18-1612-4C83-9842-628E7CE85311}"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3370824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89F18-1612-4C83-9842-628E7CE85311}"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239278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89F18-1612-4C83-9842-628E7CE85311}"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36336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89F18-1612-4C83-9842-628E7CE85311}"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9C45C-CD93-44CB-BA03-2556233087A4}" type="slidenum">
              <a:rPr lang="en-US" smtClean="0"/>
              <a:t>‹#›</a:t>
            </a:fld>
            <a:endParaRPr lang="en-US"/>
          </a:p>
        </p:txBody>
      </p:sp>
    </p:spTree>
    <p:extLst>
      <p:ext uri="{BB962C8B-B14F-4D97-AF65-F5344CB8AC3E}">
        <p14:creationId xmlns:p14="http://schemas.microsoft.com/office/powerpoint/2010/main" val="101799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689F18-1612-4C83-9842-628E7CE85311}" type="datetimeFigureOut">
              <a:rPr lang="en-US" smtClean="0"/>
              <a:t>12/9/2022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09C45C-CD93-44CB-BA03-2556233087A4}" type="slidenum">
              <a:rPr lang="en-US" smtClean="0"/>
              <a:t>‹#›</a:t>
            </a:fld>
            <a:endParaRPr lang="en-US"/>
          </a:p>
        </p:txBody>
      </p:sp>
    </p:spTree>
    <p:extLst>
      <p:ext uri="{BB962C8B-B14F-4D97-AF65-F5344CB8AC3E}">
        <p14:creationId xmlns:p14="http://schemas.microsoft.com/office/powerpoint/2010/main" val="319853659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29EE-1FD9-B10F-5CE3-0EF6AE75B362}"/>
              </a:ext>
            </a:extLst>
          </p:cNvPr>
          <p:cNvSpPr>
            <a:spLocks noGrp="1"/>
          </p:cNvSpPr>
          <p:nvPr>
            <p:ph type="ctrTitle"/>
          </p:nvPr>
        </p:nvSpPr>
        <p:spPr>
          <a:xfrm>
            <a:off x="1217802" y="1275256"/>
            <a:ext cx="9756395" cy="818189"/>
          </a:xfrm>
        </p:spPr>
        <p:txBody>
          <a:bodyPr>
            <a:normAutofit/>
          </a:bodyPr>
          <a:lstStyle/>
          <a:p>
            <a:r>
              <a:rPr lang="en-US" sz="4800" dirty="0">
                <a:solidFill>
                  <a:srgbClr val="00B0F0"/>
                </a:solidFill>
                <a:latin typeface="Times New Roman" panose="02020603050405020304" pitchFamily="18" charset="0"/>
                <a:cs typeface="Times New Roman" panose="02020603050405020304" pitchFamily="18" charset="0"/>
              </a:rPr>
              <a:t>Supply And demand Analysis</a:t>
            </a:r>
          </a:p>
        </p:txBody>
      </p:sp>
      <p:sp>
        <p:nvSpPr>
          <p:cNvPr id="3" name="Subtitle 2">
            <a:extLst>
              <a:ext uri="{FF2B5EF4-FFF2-40B4-BE49-F238E27FC236}">
                <a16:creationId xmlns:a16="http://schemas.microsoft.com/office/drawing/2014/main" id="{0242C3C0-ACA0-1044-CE36-025EBA6B0033}"/>
              </a:ext>
            </a:extLst>
          </p:cNvPr>
          <p:cNvSpPr>
            <a:spLocks noGrp="1"/>
          </p:cNvSpPr>
          <p:nvPr>
            <p:ph type="subTitle" idx="1"/>
          </p:nvPr>
        </p:nvSpPr>
        <p:spPr>
          <a:xfrm>
            <a:off x="8053433" y="4357488"/>
            <a:ext cx="1701566" cy="369348"/>
          </a:xfrm>
        </p:spPr>
        <p:txBody>
          <a:bodyPr>
            <a:normAutofit/>
          </a:bodyPr>
          <a:lstStyle/>
          <a:p>
            <a:r>
              <a:rPr lang="en-US" sz="1800" dirty="0">
                <a:solidFill>
                  <a:srgbClr val="00B0F0"/>
                </a:solidFill>
                <a:latin typeface="Times New Roman" panose="02020603050405020304" pitchFamily="18" charset="0"/>
                <a:cs typeface="Times New Roman" panose="02020603050405020304" pitchFamily="18" charset="0"/>
              </a:rPr>
              <a:t>By Vasanth M S</a:t>
            </a:r>
          </a:p>
        </p:txBody>
      </p:sp>
    </p:spTree>
    <p:extLst>
      <p:ext uri="{BB962C8B-B14F-4D97-AF65-F5344CB8AC3E}">
        <p14:creationId xmlns:p14="http://schemas.microsoft.com/office/powerpoint/2010/main" val="169708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4D0269-0A99-B3B2-DA9F-67D22C6362E7}"/>
              </a:ext>
            </a:extLst>
          </p:cNvPr>
          <p:cNvSpPr txBox="1"/>
          <p:nvPr/>
        </p:nvSpPr>
        <p:spPr>
          <a:xfrm>
            <a:off x="3047301" y="1055319"/>
            <a:ext cx="6094602" cy="4751557"/>
          </a:xfrm>
          <a:prstGeom prst="rect">
            <a:avLst/>
          </a:prstGeom>
          <a:noFill/>
        </p:spPr>
        <p:txBody>
          <a:bodyPr wrap="square">
            <a:spAutoFit/>
          </a:bodyPr>
          <a:lstStyle/>
          <a:p>
            <a:pPr algn="ctr">
              <a:lnSpc>
                <a:spcPct val="150000"/>
              </a:lnSpc>
            </a:pPr>
            <a:r>
              <a:rPr lang="en-US" sz="2400" b="1" dirty="0">
                <a:solidFill>
                  <a:srgbClr val="00B0F0"/>
                </a:solidFill>
                <a:latin typeface="Times New Roman" panose="02020603050405020304" pitchFamily="18" charset="0"/>
                <a:cs typeface="Times New Roman" panose="02020603050405020304" pitchFamily="18" charset="0"/>
              </a:rPr>
              <a:t>Table Of Contents</a:t>
            </a:r>
            <a:endParaRPr lang="en-US" b="1" dirty="0">
              <a:solidFill>
                <a:srgbClr val="00B0F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Aim</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Problem Statement</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Methodology</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Analysis (Data sheets pertaining to it)</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Insights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Recommendations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08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2B5B8F-5BA5-D596-CE65-AFD0806815B7}"/>
              </a:ext>
            </a:extLst>
          </p:cNvPr>
          <p:cNvSpPr txBox="1"/>
          <p:nvPr/>
        </p:nvSpPr>
        <p:spPr>
          <a:xfrm>
            <a:off x="2863092" y="1420447"/>
            <a:ext cx="6465815" cy="4247317"/>
          </a:xfrm>
          <a:prstGeom prst="rect">
            <a:avLst/>
          </a:prstGeom>
          <a:noFill/>
        </p:spPr>
        <p:txBody>
          <a:bodyPr wrap="square">
            <a:spAutoFit/>
          </a:bodyPr>
          <a:lstStyle/>
          <a:p>
            <a:r>
              <a:rPr lang="en-US" sz="2400" dirty="0">
                <a:solidFill>
                  <a:srgbClr val="00B0F0"/>
                </a:solidFill>
                <a:latin typeface="Times New Roman" panose="02020603050405020304" pitchFamily="18" charset="0"/>
                <a:cs typeface="Times New Roman" panose="02020603050405020304" pitchFamily="18" charset="0"/>
              </a:rPr>
              <a:t>Aim:</a:t>
            </a:r>
          </a:p>
          <a:p>
            <a:r>
              <a:rPr lang="en-US" dirty="0">
                <a:latin typeface="Times New Roman" panose="02020603050405020304" pitchFamily="18" charset="0"/>
                <a:cs typeface="Times New Roman" panose="02020603050405020304" pitchFamily="18" charset="0"/>
              </a:rPr>
              <a:t>                     The aim of this project is to analysis data in detail on employees details to improve the management of the company.</a:t>
            </a:r>
          </a:p>
          <a:p>
            <a:endParaRPr lang="en-US" dirty="0">
              <a:latin typeface="Times New Roman" panose="02020603050405020304" pitchFamily="18" charset="0"/>
              <a:cs typeface="Times New Roman" panose="02020603050405020304" pitchFamily="18" charset="0"/>
            </a:endParaRPr>
          </a:p>
          <a:p>
            <a:r>
              <a:rPr lang="en-US" sz="2400" dirty="0">
                <a:solidFill>
                  <a:srgbClr val="00B0F0"/>
                </a:solidFill>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                    The main objective of this project is to analyze the data to find the employees full details to get a better understanding to all employees working nature.</a:t>
            </a:r>
          </a:p>
          <a:p>
            <a:endParaRPr lang="en-US" dirty="0">
              <a:latin typeface="Times New Roman" panose="02020603050405020304" pitchFamily="18" charset="0"/>
              <a:cs typeface="Times New Roman" panose="02020603050405020304" pitchFamily="18" charset="0"/>
            </a:endParaRPr>
          </a:p>
          <a:p>
            <a:r>
              <a:rPr lang="en-US" sz="2400" dirty="0">
                <a:solidFill>
                  <a:srgbClr val="00B0F0"/>
                </a:solidFill>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                    We can find out how many male/female, different type of education background, Total working years, Job satisfaction and roles etc. With this we get the information of total employees details to perform analysis. </a:t>
            </a:r>
          </a:p>
        </p:txBody>
      </p:sp>
    </p:spTree>
    <p:extLst>
      <p:ext uri="{BB962C8B-B14F-4D97-AF65-F5344CB8AC3E}">
        <p14:creationId xmlns:p14="http://schemas.microsoft.com/office/powerpoint/2010/main" val="45204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36FA7B-044C-662B-B7B2-49028AC01993}"/>
              </a:ext>
            </a:extLst>
          </p:cNvPr>
          <p:cNvSpPr txBox="1"/>
          <p:nvPr/>
        </p:nvSpPr>
        <p:spPr>
          <a:xfrm>
            <a:off x="2081868" y="843677"/>
            <a:ext cx="8028264" cy="5447645"/>
          </a:xfrm>
          <a:prstGeom prst="rect">
            <a:avLst/>
          </a:prstGeom>
          <a:noFill/>
        </p:spPr>
        <p:txBody>
          <a:bodyPr wrap="square">
            <a:spAutoFit/>
          </a:bodyPr>
          <a:lstStyle/>
          <a:p>
            <a:r>
              <a:rPr lang="en-US" sz="2400" dirty="0">
                <a:solidFill>
                  <a:srgbClr val="00B0F0"/>
                </a:solidFill>
                <a:latin typeface="Times New Roman" panose="02020603050405020304" pitchFamily="18" charset="0"/>
                <a:cs typeface="Times New Roman" panose="02020603050405020304" pitchFamily="18" charset="0"/>
              </a:rPr>
              <a:t>Methodology:</a:t>
            </a:r>
          </a:p>
          <a:p>
            <a:endParaRPr lang="en-US" dirty="0">
              <a:latin typeface="Times New Roman" panose="02020603050405020304" pitchFamily="18" charset="0"/>
              <a:cs typeface="Times New Roman" panose="02020603050405020304" pitchFamily="18" charset="0"/>
            </a:endParaRPr>
          </a:p>
          <a:p>
            <a:r>
              <a:rPr lang="en-US" sz="2400" dirty="0">
                <a:solidFill>
                  <a:srgbClr val="00B0F0"/>
                </a:solidFill>
                <a:latin typeface="Times New Roman" panose="02020603050405020304" pitchFamily="18" charset="0"/>
                <a:cs typeface="Times New Roman" panose="02020603050405020304" pitchFamily="18" charset="0"/>
              </a:rPr>
              <a:t>Step 1: Data Cleaning</a:t>
            </a:r>
          </a:p>
          <a:p>
            <a:r>
              <a:rPr lang="en-US" dirty="0">
                <a:latin typeface="Times New Roman" panose="02020603050405020304" pitchFamily="18" charset="0"/>
                <a:cs typeface="Times New Roman" panose="02020603050405020304" pitchFamily="18" charset="0"/>
              </a:rPr>
              <a:t>                 In data cleaning I cleaned the data with the transform data option present in Power BI because the dataset was not cleaned and included some missing values, so with the help of the duplicates function in Power BI, I cleaned the data and replace the null values with 0 and then started working on it.</a:t>
            </a:r>
          </a:p>
          <a:p>
            <a:r>
              <a:rPr lang="en-US" dirty="0">
                <a:latin typeface="Times New Roman" panose="02020603050405020304" pitchFamily="18" charset="0"/>
                <a:cs typeface="Times New Roman" panose="02020603050405020304" pitchFamily="18" charset="0"/>
              </a:rPr>
              <a:t> </a:t>
            </a:r>
          </a:p>
          <a:p>
            <a:r>
              <a:rPr lang="en-US" sz="2400" dirty="0">
                <a:solidFill>
                  <a:srgbClr val="00B0F0"/>
                </a:solidFill>
                <a:latin typeface="Times New Roman" panose="02020603050405020304" pitchFamily="18" charset="0"/>
                <a:cs typeface="Times New Roman" panose="02020603050405020304" pitchFamily="18" charset="0"/>
              </a:rPr>
              <a:t>Step 2: Data Interpretation</a:t>
            </a:r>
          </a:p>
          <a:p>
            <a:r>
              <a:rPr lang="en-US" dirty="0">
                <a:latin typeface="Times New Roman" panose="02020603050405020304" pitchFamily="18" charset="0"/>
                <a:cs typeface="Times New Roman" panose="02020603050405020304" pitchFamily="18" charset="0"/>
              </a:rPr>
              <a:t>                 In this data interpretation step, I found out some important information about the data set.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data set was almost clear and completed.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correct the columns data formats clearly.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is total of 1470 rows and 35 columns.</a:t>
            </a:r>
          </a:p>
          <a:p>
            <a:r>
              <a:rPr lang="en-US" sz="2400" dirty="0">
                <a:solidFill>
                  <a:srgbClr val="00B0F0"/>
                </a:solidFill>
                <a:latin typeface="Times New Roman" panose="02020603050405020304" pitchFamily="18" charset="0"/>
                <a:cs typeface="Times New Roman" panose="02020603050405020304" pitchFamily="18" charset="0"/>
              </a:rPr>
              <a:t>Step 3: Visualization</a:t>
            </a:r>
          </a:p>
          <a:p>
            <a:r>
              <a:rPr lang="en-US" dirty="0">
                <a:latin typeface="Times New Roman" panose="02020603050405020304" pitchFamily="18" charset="0"/>
                <a:cs typeface="Times New Roman" panose="02020603050405020304" pitchFamily="18" charset="0"/>
              </a:rPr>
              <a:t>                 In visualization, I took the help of Power BI Desktop software to make graphs and charts here some relevant graphs and charts to create a interactive dashboard.</a:t>
            </a:r>
          </a:p>
        </p:txBody>
      </p:sp>
    </p:spTree>
    <p:extLst>
      <p:ext uri="{BB962C8B-B14F-4D97-AF65-F5344CB8AC3E}">
        <p14:creationId xmlns:p14="http://schemas.microsoft.com/office/powerpoint/2010/main" val="423064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A9510D-B61B-123C-B7BE-B7FCC21D2158}"/>
              </a:ext>
            </a:extLst>
          </p:cNvPr>
          <p:cNvSpPr txBox="1"/>
          <p:nvPr/>
        </p:nvSpPr>
        <p:spPr>
          <a:xfrm>
            <a:off x="2191624" y="1207635"/>
            <a:ext cx="8051334" cy="4893647"/>
          </a:xfrm>
          <a:prstGeom prst="rect">
            <a:avLst/>
          </a:prstGeom>
          <a:noFill/>
        </p:spPr>
        <p:txBody>
          <a:bodyPr wrap="square">
            <a:spAutoFit/>
          </a:bodyPr>
          <a:lstStyle/>
          <a:p>
            <a:r>
              <a:rPr lang="en-US" sz="2400" b="1" dirty="0">
                <a:solidFill>
                  <a:srgbClr val="00B0F0"/>
                </a:solidFill>
                <a:latin typeface="Times New Roman" panose="02020603050405020304" pitchFamily="18" charset="0"/>
                <a:cs typeface="Times New Roman" panose="02020603050405020304" pitchFamily="18" charset="0"/>
              </a:rPr>
              <a:t>Analysis (Data sheets pertaining to it)</a:t>
            </a:r>
            <a:r>
              <a:rPr lang="en-US" sz="2400" dirty="0">
                <a:solidFill>
                  <a:srgbClr val="00B0F0"/>
                </a:solidFill>
                <a:latin typeface="Times New Roman" panose="02020603050405020304" pitchFamily="18" charset="0"/>
                <a:cs typeface="Times New Roman" panose="02020603050405020304" pitchFamily="18" charset="0"/>
              </a:rPr>
              <a:t>:-</a:t>
            </a:r>
          </a:p>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 observation found some interesting points that are mentioned below.</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dataset contains 1470 employee details to analysis.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 new measures for male and female to visualize with cards.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 pie chart for total employees by business travel, Top one is Travel_Rarely.</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filter the entire dashboard get department slicer to easily visualize the three departments.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5 Education background for an employees, So we create a column chart for descending order to easy purpose.</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Range of 18 – 60 ages of employees, 43 different age groups, So we create tree map age by employee number for clear understanding.</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six education field in organization to analysis the values, We create waterfall chart using total employee number by education field.</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quick analysis create a four slicer for Distance from home, Attrition, Martial status and Job role in organization.</a:t>
            </a:r>
          </a:p>
        </p:txBody>
      </p:sp>
    </p:spTree>
    <p:extLst>
      <p:ext uri="{BB962C8B-B14F-4D97-AF65-F5344CB8AC3E}">
        <p14:creationId xmlns:p14="http://schemas.microsoft.com/office/powerpoint/2010/main" val="388359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DB0C33-C5FE-4A17-D31A-32A1815F1CAA}"/>
              </a:ext>
            </a:extLst>
          </p:cNvPr>
          <p:cNvSpPr txBox="1"/>
          <p:nvPr/>
        </p:nvSpPr>
        <p:spPr>
          <a:xfrm>
            <a:off x="2122938" y="579288"/>
            <a:ext cx="7946123" cy="5632311"/>
          </a:xfrm>
          <a:prstGeom prst="rect">
            <a:avLst/>
          </a:prstGeom>
          <a:noFill/>
        </p:spPr>
        <p:txBody>
          <a:bodyPr wrap="square">
            <a:spAutoFit/>
          </a:bodyPr>
          <a:lstStyle/>
          <a:p>
            <a:r>
              <a:rPr lang="en-US" sz="2400" b="1" dirty="0">
                <a:solidFill>
                  <a:srgbClr val="00B0F0"/>
                </a:solidFill>
                <a:latin typeface="Times New Roman" panose="02020603050405020304" pitchFamily="18" charset="0"/>
                <a:cs typeface="Times New Roman" panose="02020603050405020304" pitchFamily="18" charset="0"/>
              </a:rPr>
              <a:t>Insights</a:t>
            </a:r>
            <a:r>
              <a:rPr lang="en-US" sz="2400" dirty="0">
                <a:solidFill>
                  <a:srgbClr val="00B0F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take a look at the final Report for further analysis.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analysis the full employees details properly to improve the strategic management decision tools.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focus on employees who have low job satisfaction and bad work life balance.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sz="2400" b="1" dirty="0">
                <a:solidFill>
                  <a:srgbClr val="00B0F0"/>
                </a:solidFill>
                <a:latin typeface="Times New Roman" panose="02020603050405020304" pitchFamily="18" charset="0"/>
                <a:cs typeface="Times New Roman" panose="02020603050405020304" pitchFamily="18" charset="0"/>
              </a:rPr>
              <a:t>Recommendations</a:t>
            </a:r>
            <a:r>
              <a:rPr lang="en-US" sz="2400" dirty="0">
                <a:solidFill>
                  <a:srgbClr val="00B0F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collect good datasets for analysis.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update the employees details constantly to increase the growth of the organization.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Like this dataset we can perform operations with various categories, month wise and year wise to increase growth.</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work on different datasets and analyze them with the proper format of the chart and improve accuracy to predict the upcoming periods.</a:t>
            </a:r>
          </a:p>
          <a:p>
            <a:br>
              <a:rPr lang="en-US" dirty="0">
                <a:latin typeface="Times New Roman" panose="02020603050405020304" pitchFamily="18" charset="0"/>
                <a:cs typeface="Times New Roman" panose="02020603050405020304" pitchFamily="18" charset="0"/>
              </a:rPr>
            </a:br>
            <a:r>
              <a:rPr lang="en-US" sz="2400" b="1" dirty="0">
                <a:solidFill>
                  <a:srgbClr val="00B0F0"/>
                </a:solidFill>
                <a:latin typeface="Times New Roman" panose="02020603050405020304" pitchFamily="18" charset="0"/>
                <a:cs typeface="Times New Roman" panose="02020603050405020304" pitchFamily="18" charset="0"/>
              </a:rPr>
              <a:t>Conclusion</a:t>
            </a:r>
            <a:r>
              <a:rPr lang="en-US" sz="2400" dirty="0">
                <a:solidFill>
                  <a:srgbClr val="00B0F0"/>
                </a:solidFill>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In conclusion, we can analysis the data as very productive manner and modify every week to improve the environment as well as culture for all the employees.</a:t>
            </a:r>
          </a:p>
        </p:txBody>
      </p:sp>
    </p:spTree>
    <p:extLst>
      <p:ext uri="{BB962C8B-B14F-4D97-AF65-F5344CB8AC3E}">
        <p14:creationId xmlns:p14="http://schemas.microsoft.com/office/powerpoint/2010/main" val="401063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AED6C5-0799-8254-F2D4-B4047CAADD55}"/>
              </a:ext>
            </a:extLst>
          </p:cNvPr>
          <p:cNvSpPr txBox="1"/>
          <p:nvPr/>
        </p:nvSpPr>
        <p:spPr>
          <a:xfrm>
            <a:off x="3857537" y="2828835"/>
            <a:ext cx="4476925" cy="1200329"/>
          </a:xfrm>
          <a:prstGeom prst="rect">
            <a:avLst/>
          </a:prstGeom>
          <a:noFill/>
        </p:spPr>
        <p:txBody>
          <a:bodyPr wrap="square" rtlCol="0">
            <a:spAutoFit/>
          </a:bodyPr>
          <a:lstStyle/>
          <a:p>
            <a:r>
              <a:rPr lang="en-US" sz="7200" dirty="0">
                <a:solidFill>
                  <a:srgbClr val="00B0F0"/>
                </a:solidFill>
                <a:latin typeface="Harlow Solid Italic" panose="04030604020F02020D02" pitchFamily="82" charset="0"/>
                <a:cs typeface="Times New Roman" panose="02020603050405020304" pitchFamily="18" charset="0"/>
              </a:rPr>
              <a:t>Thank You</a:t>
            </a:r>
          </a:p>
        </p:txBody>
      </p:sp>
    </p:spTree>
    <p:extLst>
      <p:ext uri="{BB962C8B-B14F-4D97-AF65-F5344CB8AC3E}">
        <p14:creationId xmlns:p14="http://schemas.microsoft.com/office/powerpoint/2010/main" val="202191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92</TotalTime>
  <Words>598</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Harlow Solid Italic</vt:lpstr>
      <vt:lpstr>Times New Roman</vt:lpstr>
      <vt:lpstr>Wingdings</vt:lpstr>
      <vt:lpstr>Vapor Trail</vt:lpstr>
      <vt:lpstr>Supply And demand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And demand Analysis</dc:title>
  <dc:creator>Vasanth Smazh</dc:creator>
  <cp:lastModifiedBy>Vasanth Smazh</cp:lastModifiedBy>
  <cp:revision>1</cp:revision>
  <dcterms:created xsi:type="dcterms:W3CDTF">2022-12-09T14:22:57Z</dcterms:created>
  <dcterms:modified xsi:type="dcterms:W3CDTF">2022-12-09T15:56:33Z</dcterms:modified>
</cp:coreProperties>
</file>