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th Smazh" userId="ccfc24cdbcf5886e" providerId="LiveId" clId="{2A613BC2-236A-4840-B420-D6CD96F77349}"/>
    <pc:docChg chg="custSel addSld delSld modSld sldOrd">
      <pc:chgData name="Vasanth Smazh" userId="ccfc24cdbcf5886e" providerId="LiveId" clId="{2A613BC2-236A-4840-B420-D6CD96F77349}" dt="2022-12-05T04:20:08.684" v="1113"/>
      <pc:docMkLst>
        <pc:docMk/>
      </pc:docMkLst>
      <pc:sldChg chg="addSp modSp mod">
        <pc:chgData name="Vasanth Smazh" userId="ccfc24cdbcf5886e" providerId="LiveId" clId="{2A613BC2-236A-4840-B420-D6CD96F77349}" dt="2022-12-04T17:07:41.164" v="648" actId="1076"/>
        <pc:sldMkLst>
          <pc:docMk/>
          <pc:sldMk cId="3054243987" sldId="258"/>
        </pc:sldMkLst>
        <pc:spChg chg="add mod">
          <ac:chgData name="Vasanth Smazh" userId="ccfc24cdbcf5886e" providerId="LiveId" clId="{2A613BC2-236A-4840-B420-D6CD96F77349}" dt="2022-12-04T17:07:41.164" v="648" actId="1076"/>
          <ac:spMkLst>
            <pc:docMk/>
            <pc:sldMk cId="3054243987" sldId="258"/>
            <ac:spMk id="2" creationId="{4CDAEF4B-ED0D-10F0-9185-C11D54524957}"/>
          </ac:spMkLst>
        </pc:spChg>
      </pc:sldChg>
      <pc:sldChg chg="addSp modSp mod">
        <pc:chgData name="Vasanth Smazh" userId="ccfc24cdbcf5886e" providerId="LiveId" clId="{2A613BC2-236A-4840-B420-D6CD96F77349}" dt="2022-12-05T04:17:48.411" v="1056" actId="20577"/>
        <pc:sldMkLst>
          <pc:docMk/>
          <pc:sldMk cId="2059052535" sldId="259"/>
        </pc:sldMkLst>
        <pc:spChg chg="add mod">
          <ac:chgData name="Vasanth Smazh" userId="ccfc24cdbcf5886e" providerId="LiveId" clId="{2A613BC2-236A-4840-B420-D6CD96F77349}" dt="2022-12-05T04:17:48.411" v="1056" actId="20577"/>
          <ac:spMkLst>
            <pc:docMk/>
            <pc:sldMk cId="2059052535" sldId="259"/>
            <ac:spMk id="3" creationId="{2200BCF5-AA5D-AD63-B578-12409BE2C88B}"/>
          </ac:spMkLst>
        </pc:spChg>
      </pc:sldChg>
      <pc:sldChg chg="addSp modSp mod modAnim">
        <pc:chgData name="Vasanth Smazh" userId="ccfc24cdbcf5886e" providerId="LiveId" clId="{2A613BC2-236A-4840-B420-D6CD96F77349}" dt="2022-12-05T04:20:08.684" v="1113"/>
        <pc:sldMkLst>
          <pc:docMk/>
          <pc:sldMk cId="309235153" sldId="260"/>
        </pc:sldMkLst>
        <pc:spChg chg="add mod">
          <ac:chgData name="Vasanth Smazh" userId="ccfc24cdbcf5886e" providerId="LiveId" clId="{2A613BC2-236A-4840-B420-D6CD96F77349}" dt="2022-12-05T04:19:20.239" v="1099" actId="1076"/>
          <ac:spMkLst>
            <pc:docMk/>
            <pc:sldMk cId="309235153" sldId="260"/>
            <ac:spMk id="2" creationId="{5B9FC5A4-2A93-AAE0-7FFB-8E5260CA833A}"/>
          </ac:spMkLst>
        </pc:spChg>
      </pc:sldChg>
      <pc:sldChg chg="addSp modSp new mod">
        <pc:chgData name="Vasanth Smazh" userId="ccfc24cdbcf5886e" providerId="LiveId" clId="{2A613BC2-236A-4840-B420-D6CD96F77349}" dt="2022-12-05T04:13:31.137" v="949" actId="1076"/>
        <pc:sldMkLst>
          <pc:docMk/>
          <pc:sldMk cId="3414024481" sldId="261"/>
        </pc:sldMkLst>
        <pc:spChg chg="add mod">
          <ac:chgData name="Vasanth Smazh" userId="ccfc24cdbcf5886e" providerId="LiveId" clId="{2A613BC2-236A-4840-B420-D6CD96F77349}" dt="2022-12-05T04:13:31.137" v="949" actId="1076"/>
          <ac:spMkLst>
            <pc:docMk/>
            <pc:sldMk cId="3414024481" sldId="261"/>
            <ac:spMk id="2" creationId="{1B7A13F4-B7D9-8148-0282-0D3A1C15F939}"/>
          </ac:spMkLst>
        </pc:spChg>
      </pc:sldChg>
      <pc:sldChg chg="addSp modSp new mod">
        <pc:chgData name="Vasanth Smazh" userId="ccfc24cdbcf5886e" providerId="LiveId" clId="{2A613BC2-236A-4840-B420-D6CD96F77349}" dt="2022-12-05T04:13:45.866" v="951" actId="1076"/>
        <pc:sldMkLst>
          <pc:docMk/>
          <pc:sldMk cId="3292391389" sldId="262"/>
        </pc:sldMkLst>
        <pc:spChg chg="add mod">
          <ac:chgData name="Vasanth Smazh" userId="ccfc24cdbcf5886e" providerId="LiveId" clId="{2A613BC2-236A-4840-B420-D6CD96F77349}" dt="2022-12-05T04:13:45.866" v="951" actId="1076"/>
          <ac:spMkLst>
            <pc:docMk/>
            <pc:sldMk cId="3292391389" sldId="262"/>
            <ac:spMk id="3" creationId="{DDB390C8-7926-6BC2-C27C-1496EBF2391D}"/>
          </ac:spMkLst>
        </pc:spChg>
      </pc:sldChg>
      <pc:sldChg chg="new del">
        <pc:chgData name="Vasanth Smazh" userId="ccfc24cdbcf5886e" providerId="LiveId" clId="{2A613BC2-236A-4840-B420-D6CD96F77349}" dt="2022-12-05T04:18:11.287" v="1060" actId="2696"/>
        <pc:sldMkLst>
          <pc:docMk/>
          <pc:sldMk cId="3428676675" sldId="263"/>
        </pc:sldMkLst>
      </pc:sldChg>
      <pc:sldChg chg="new del ord">
        <pc:chgData name="Vasanth Smazh" userId="ccfc24cdbcf5886e" providerId="LiveId" clId="{2A613BC2-236A-4840-B420-D6CD96F77349}" dt="2022-12-05T04:18:08.318" v="1059" actId="2696"/>
        <pc:sldMkLst>
          <pc:docMk/>
          <pc:sldMk cId="607673645" sldId="26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6F701FF-F245-4D0C-A7E1-D33C2B2278D2}" type="datetimeFigureOut">
              <a:rPr lang="en-US" smtClean="0"/>
              <a:t>12/5/2022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426010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F701FF-F245-4D0C-A7E1-D33C2B2278D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4362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F701FF-F245-4D0C-A7E1-D33C2B2278D2}" type="datetimeFigureOut">
              <a:rPr lang="en-US" smtClean="0"/>
              <a:t>12/5/2022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2167054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F701FF-F245-4D0C-A7E1-D33C2B2278D2}" type="datetimeFigureOut">
              <a:rPr lang="en-US" smtClean="0"/>
              <a:t>12/5/2022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8E1D08F-8BE0-4F33-BAF9-A51AFE1E3A1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589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6F701FF-F245-4D0C-A7E1-D33C2B2278D2}" type="datetimeFigureOut">
              <a:rPr lang="en-US" smtClean="0"/>
              <a:t>12/5/2022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1833917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F701FF-F245-4D0C-A7E1-D33C2B2278D2}"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97582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F701FF-F245-4D0C-A7E1-D33C2B2278D2}"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3883833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701FF-F245-4D0C-A7E1-D33C2B2278D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390035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6F701FF-F245-4D0C-A7E1-D33C2B2278D2}" type="datetimeFigureOut">
              <a:rPr lang="en-US" smtClean="0"/>
              <a:t>12/5/2022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279549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701FF-F245-4D0C-A7E1-D33C2B2278D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308959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F701FF-F245-4D0C-A7E1-D33C2B2278D2}" type="datetimeFigureOut">
              <a:rPr lang="en-US" smtClean="0"/>
              <a:t>12/5/2022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365153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F701FF-F245-4D0C-A7E1-D33C2B2278D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220840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F701FF-F245-4D0C-A7E1-D33C2B2278D2}"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353620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F701FF-F245-4D0C-A7E1-D33C2B2278D2}"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16364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701FF-F245-4D0C-A7E1-D33C2B2278D2}"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1596739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F701FF-F245-4D0C-A7E1-D33C2B2278D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60954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F701FF-F245-4D0C-A7E1-D33C2B2278D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1D08F-8BE0-4F33-BAF9-A51AFE1E3A1C}" type="slidenum">
              <a:rPr lang="en-US" smtClean="0"/>
              <a:t>‹#›</a:t>
            </a:fld>
            <a:endParaRPr lang="en-US"/>
          </a:p>
        </p:txBody>
      </p:sp>
    </p:spTree>
    <p:extLst>
      <p:ext uri="{BB962C8B-B14F-4D97-AF65-F5344CB8AC3E}">
        <p14:creationId xmlns:p14="http://schemas.microsoft.com/office/powerpoint/2010/main" val="10518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F701FF-F245-4D0C-A7E1-D33C2B2278D2}" type="datetimeFigureOut">
              <a:rPr lang="en-US" smtClean="0"/>
              <a:t>12/5/2022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E1D08F-8BE0-4F33-BAF9-A51AFE1E3A1C}" type="slidenum">
              <a:rPr lang="en-US" smtClean="0"/>
              <a:t>‹#›</a:t>
            </a:fld>
            <a:endParaRPr lang="en-US"/>
          </a:p>
        </p:txBody>
      </p:sp>
    </p:spTree>
    <p:extLst>
      <p:ext uri="{BB962C8B-B14F-4D97-AF65-F5344CB8AC3E}">
        <p14:creationId xmlns:p14="http://schemas.microsoft.com/office/powerpoint/2010/main" val="2231931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2A47-D5C6-3B32-5AD0-825ED19EE748}"/>
              </a:ext>
            </a:extLst>
          </p:cNvPr>
          <p:cNvSpPr>
            <a:spLocks noGrp="1"/>
          </p:cNvSpPr>
          <p:nvPr>
            <p:ph type="ctrTitle"/>
          </p:nvPr>
        </p:nvSpPr>
        <p:spPr>
          <a:xfrm>
            <a:off x="1524000" y="1155919"/>
            <a:ext cx="9144000" cy="1000052"/>
          </a:xfrm>
        </p:spPr>
        <p:txBody>
          <a:bodyPr>
            <a:normAutofit fontScale="90000"/>
          </a:bodyPr>
          <a:lstStyle/>
          <a:p>
            <a:r>
              <a:rPr lang="en-US" sz="5400" b="1" dirty="0">
                <a:solidFill>
                  <a:srgbClr val="00B0F0"/>
                </a:solidFill>
                <a:latin typeface="Times New Roman" panose="02020603050405020304" pitchFamily="18" charset="0"/>
                <a:cs typeface="Times New Roman" panose="02020603050405020304" pitchFamily="18" charset="0"/>
              </a:rPr>
              <a:t>Covid -19 Trend Analysis</a:t>
            </a:r>
          </a:p>
        </p:txBody>
      </p:sp>
      <p:sp>
        <p:nvSpPr>
          <p:cNvPr id="3" name="Subtitle 2">
            <a:extLst>
              <a:ext uri="{FF2B5EF4-FFF2-40B4-BE49-F238E27FC236}">
                <a16:creationId xmlns:a16="http://schemas.microsoft.com/office/drawing/2014/main" id="{4B4247C8-2A2D-6DD7-AB35-94E019DE561B}"/>
              </a:ext>
            </a:extLst>
          </p:cNvPr>
          <p:cNvSpPr>
            <a:spLocks noGrp="1"/>
          </p:cNvSpPr>
          <p:nvPr>
            <p:ph type="subTitle" idx="1"/>
          </p:nvPr>
        </p:nvSpPr>
        <p:spPr>
          <a:xfrm>
            <a:off x="7885650" y="4282348"/>
            <a:ext cx="1845579" cy="419682"/>
          </a:xfrm>
        </p:spPr>
        <p:txBody>
          <a:bodyPr>
            <a:normAutofit/>
          </a:bodyPr>
          <a:lstStyle/>
          <a:p>
            <a:r>
              <a:rPr lang="en-US" dirty="0">
                <a:solidFill>
                  <a:srgbClr val="00B0F0"/>
                </a:solidFill>
                <a:latin typeface="Times New Roman" panose="02020603050405020304" pitchFamily="18" charset="0"/>
                <a:cs typeface="Times New Roman" panose="02020603050405020304" pitchFamily="18" charset="0"/>
              </a:rPr>
              <a:t>By Vasanth M S</a:t>
            </a:r>
          </a:p>
        </p:txBody>
      </p:sp>
    </p:spTree>
    <p:extLst>
      <p:ext uri="{BB962C8B-B14F-4D97-AF65-F5344CB8AC3E}">
        <p14:creationId xmlns:p14="http://schemas.microsoft.com/office/powerpoint/2010/main" val="64725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67BB97-F0DB-F598-8915-401F90F454CE}"/>
              </a:ext>
            </a:extLst>
          </p:cNvPr>
          <p:cNvSpPr txBox="1"/>
          <p:nvPr/>
        </p:nvSpPr>
        <p:spPr>
          <a:xfrm>
            <a:off x="2786543" y="1053221"/>
            <a:ext cx="6618914" cy="4751557"/>
          </a:xfrm>
          <a:prstGeom prst="rect">
            <a:avLst/>
          </a:prstGeom>
          <a:noFill/>
        </p:spPr>
        <p:txBody>
          <a:bodyPr wrap="square" rtlCol="0">
            <a:spAutoFit/>
          </a:bodyPr>
          <a:lstStyle/>
          <a:p>
            <a:pPr algn="ctr">
              <a:lnSpc>
                <a:spcPct val="150000"/>
              </a:lnSpc>
            </a:pPr>
            <a:r>
              <a:rPr lang="en-US" sz="2400" b="1" dirty="0">
                <a:solidFill>
                  <a:srgbClr val="00B0F0"/>
                </a:solidFill>
                <a:latin typeface="Times New Roman" panose="02020603050405020304" pitchFamily="18" charset="0"/>
                <a:cs typeface="Times New Roman" panose="02020603050405020304" pitchFamily="18" charset="0"/>
              </a:rPr>
              <a:t>Table Of Contents</a:t>
            </a:r>
            <a:endParaRPr lang="en-US" b="1" dirty="0">
              <a:solidFill>
                <a:srgbClr val="00B0F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Aim</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Analysis (Data sheets pertaining to it)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Insights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Recommendations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49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DAEF4B-ED0D-10F0-9185-C11D54524957}"/>
              </a:ext>
            </a:extLst>
          </p:cNvPr>
          <p:cNvSpPr txBox="1"/>
          <p:nvPr/>
        </p:nvSpPr>
        <p:spPr>
          <a:xfrm>
            <a:off x="2499919" y="1166842"/>
            <a:ext cx="7192162" cy="4524315"/>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Aim:</a:t>
            </a:r>
          </a:p>
          <a:p>
            <a:r>
              <a:rPr lang="en-US" dirty="0">
                <a:latin typeface="Times New Roman" panose="02020603050405020304" pitchFamily="18" charset="0"/>
                <a:cs typeface="Times New Roman" panose="02020603050405020304" pitchFamily="18" charset="0"/>
              </a:rPr>
              <a:t>      This project aims to analysis data in detail on vaccinated people and fully vaccinated people and fully by years and countries.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     The main objective of this project is to analyze the data on, Covid-19 Vaccination. Through the analysis of data, we can find out some important insights.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     We can find out how many people are completely vaccinated by country wise. Total vaccinations by each year and then by country. In this analysis, we can see the number of people fully vaccinated.</a:t>
            </a:r>
          </a:p>
        </p:txBody>
      </p:sp>
    </p:spTree>
    <p:extLst>
      <p:ext uri="{BB962C8B-B14F-4D97-AF65-F5344CB8AC3E}">
        <p14:creationId xmlns:p14="http://schemas.microsoft.com/office/powerpoint/2010/main" val="305424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A13F4-B7D9-8148-0282-0D3A1C15F939}"/>
              </a:ext>
            </a:extLst>
          </p:cNvPr>
          <p:cNvSpPr txBox="1"/>
          <p:nvPr/>
        </p:nvSpPr>
        <p:spPr>
          <a:xfrm>
            <a:off x="1864453" y="843677"/>
            <a:ext cx="8463094" cy="5170646"/>
          </a:xfrm>
          <a:prstGeom prst="rect">
            <a:avLst/>
          </a:prstGeom>
          <a:noFill/>
        </p:spPr>
        <p:txBody>
          <a:bodyPr wrap="square" rtlCol="0">
            <a:spAutoFit/>
          </a:bodyPr>
          <a:lstStyle/>
          <a:p>
            <a:r>
              <a:rPr lang="en-US" sz="2400" dirty="0">
                <a:solidFill>
                  <a:srgbClr val="00B0F0"/>
                </a:solidFill>
                <a:latin typeface="Times New Roman" panose="02020603050405020304" pitchFamily="18" charset="0"/>
                <a:cs typeface="Times New Roman" panose="02020603050405020304" pitchFamily="18" charset="0"/>
              </a:rPr>
              <a:t>Methodology:</a:t>
            </a:r>
          </a:p>
          <a:p>
            <a:endParaRPr lang="en-US" dirty="0">
              <a:latin typeface="Times New Roman" panose="02020603050405020304" pitchFamily="18" charset="0"/>
              <a:cs typeface="Times New Roman" panose="02020603050405020304" pitchFamily="18" charset="0"/>
            </a:endParaRPr>
          </a:p>
          <a:p>
            <a:r>
              <a:rPr lang="en-US" sz="2400" dirty="0">
                <a:solidFill>
                  <a:srgbClr val="00B0F0"/>
                </a:solidFill>
                <a:latin typeface="Times New Roman" panose="02020603050405020304" pitchFamily="18" charset="0"/>
                <a:cs typeface="Times New Roman" panose="02020603050405020304" pitchFamily="18" charset="0"/>
              </a:rPr>
              <a:t>Step 1: Data Cleaning</a:t>
            </a:r>
          </a:p>
          <a:p>
            <a:r>
              <a:rPr lang="en-US" dirty="0">
                <a:latin typeface="Times New Roman" panose="02020603050405020304" pitchFamily="18" charset="0"/>
                <a:cs typeface="Times New Roman" panose="02020603050405020304" pitchFamily="18" charset="0"/>
              </a:rPr>
              <a:t>                 In data cleaning I cleaned the data with the transform data option present in Power BI because the dataset was not cleaned and included some missing values, so with the help of the duplicates function in Power BI, I cleaned the data and replace the null values with 0 and then started working on it.</a:t>
            </a:r>
          </a:p>
          <a:p>
            <a:r>
              <a:rPr lang="en-US" dirty="0">
                <a:latin typeface="Times New Roman" panose="02020603050405020304" pitchFamily="18" charset="0"/>
                <a:cs typeface="Times New Roman" panose="02020603050405020304" pitchFamily="18" charset="0"/>
              </a:rPr>
              <a:t> </a:t>
            </a:r>
          </a:p>
          <a:p>
            <a:r>
              <a:rPr lang="en-US" sz="2400" dirty="0">
                <a:solidFill>
                  <a:srgbClr val="00B0F0"/>
                </a:solidFill>
                <a:latin typeface="Times New Roman" panose="02020603050405020304" pitchFamily="18" charset="0"/>
                <a:cs typeface="Times New Roman" panose="02020603050405020304" pitchFamily="18" charset="0"/>
              </a:rPr>
              <a:t>Step 2: Data Interpretation</a:t>
            </a:r>
          </a:p>
          <a:p>
            <a:r>
              <a:rPr lang="en-US" dirty="0">
                <a:latin typeface="Times New Roman" panose="02020603050405020304" pitchFamily="18" charset="0"/>
                <a:cs typeface="Times New Roman" panose="02020603050405020304" pitchFamily="18" charset="0"/>
              </a:rPr>
              <a:t>                 In this data interpretation step, I found out some important information about the data set.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 set was almost clear and completed.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 replaced the null values with 0.</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total of 86512 rows and 15 columns.</a:t>
            </a:r>
          </a:p>
          <a:p>
            <a:r>
              <a:rPr lang="en-US" sz="2400" dirty="0">
                <a:solidFill>
                  <a:srgbClr val="00B0F0"/>
                </a:solidFill>
                <a:latin typeface="Times New Roman" panose="02020603050405020304" pitchFamily="18" charset="0"/>
                <a:cs typeface="Times New Roman" panose="02020603050405020304" pitchFamily="18" charset="0"/>
              </a:rPr>
              <a:t>Step 3: Visualization</a:t>
            </a:r>
          </a:p>
          <a:p>
            <a:r>
              <a:rPr lang="en-US" dirty="0">
                <a:latin typeface="Times New Roman" panose="02020603050405020304" pitchFamily="18" charset="0"/>
                <a:cs typeface="Times New Roman" panose="02020603050405020304" pitchFamily="18" charset="0"/>
              </a:rPr>
              <a:t>                 In visualization, I took the help of Power BI Desktop software to make graphs and charts here some relevant graphs and charts are attached.</a:t>
            </a:r>
          </a:p>
        </p:txBody>
      </p:sp>
    </p:spTree>
    <p:extLst>
      <p:ext uri="{BB962C8B-B14F-4D97-AF65-F5344CB8AC3E}">
        <p14:creationId xmlns:p14="http://schemas.microsoft.com/office/powerpoint/2010/main" val="341402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B390C8-7926-6BC2-C27C-1496EBF2391D}"/>
              </a:ext>
            </a:extLst>
          </p:cNvPr>
          <p:cNvSpPr txBox="1"/>
          <p:nvPr/>
        </p:nvSpPr>
        <p:spPr>
          <a:xfrm>
            <a:off x="2627152" y="1120676"/>
            <a:ext cx="6937696" cy="4616648"/>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Analysis (Data sheets pertaining to it)</a:t>
            </a:r>
            <a:r>
              <a:rPr lang="en-US" sz="2400" dirty="0">
                <a:solidFill>
                  <a:srgbClr val="00B0F0"/>
                </a:solidFill>
                <a:latin typeface="Times New Roman" panose="02020603050405020304" pitchFamily="18" charset="0"/>
                <a:cs typeface="Times New Roman" panose="02020603050405020304" pitchFamily="18" charset="0"/>
              </a:rPr>
              <a:t>:-</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observation found some interesting points that are mentioned below.</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Card for sum of daily vaccination per million and sum of total daily vaccinations.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dataset available is from 2020 to 2022 and month wise make a slicer.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People Fully Vaccinated by the country in map visualization.</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Highest Daily vaccination is 9223133948 in 2020 to 2022.</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Highest vaccination is 704952663700 in China.</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Vaccinated based on Organization and website as slicer.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Top 10 countries with fully vaccinated: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Top &amp; Bottom 10 Daily vaccination in the countries: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  Top 10 countries for Daily vaccination per million.</a:t>
            </a:r>
          </a:p>
          <a:p>
            <a:r>
              <a:rPr lang="en-US" dirty="0">
                <a:latin typeface="Times New Roman" panose="02020603050405020304" pitchFamily="18" charset="0"/>
                <a:cs typeface="Times New Roman" panose="02020603050405020304" pitchFamily="18" charset="0"/>
              </a:rPr>
              <a:t>                2)  Bottom 10 Countries for Daily vaccination per million.</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239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0BCF5-AA5D-AD63-B578-12409BE2C88B}"/>
              </a:ext>
            </a:extLst>
          </p:cNvPr>
          <p:cNvSpPr txBox="1"/>
          <p:nvPr/>
        </p:nvSpPr>
        <p:spPr>
          <a:xfrm>
            <a:off x="2069285" y="751344"/>
            <a:ext cx="8053429" cy="5355312"/>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Insights</a:t>
            </a:r>
            <a:r>
              <a:rPr lang="en-US" sz="2400" dirty="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conclusion, we can take a look at the final Report for further analysis.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see the top 10 sources.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Countries by fully vaccination etc.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sz="2400" b="1" dirty="0">
                <a:solidFill>
                  <a:srgbClr val="00B0F0"/>
                </a:solidFill>
                <a:latin typeface="Times New Roman" panose="02020603050405020304" pitchFamily="18" charset="0"/>
                <a:cs typeface="Times New Roman" panose="02020603050405020304" pitchFamily="18" charset="0"/>
              </a:rPr>
              <a:t>Recommendations</a:t>
            </a:r>
            <a:r>
              <a:rPr lang="en-US" sz="2400" dirty="0">
                <a:solidFill>
                  <a:srgbClr val="00B0F0"/>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collect good datasets for analysis.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analyze the data of the overall world.</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Like this dataset we can perform operations with various categories, city-wise or region-wise.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work on large datasets and analyze them with the proper format of the chart.</a:t>
            </a:r>
          </a:p>
          <a:p>
            <a:br>
              <a:rPr lang="en-US" dirty="0">
                <a:latin typeface="Times New Roman" panose="02020603050405020304" pitchFamily="18" charset="0"/>
                <a:cs typeface="Times New Roman" panose="02020603050405020304" pitchFamily="18" charset="0"/>
              </a:rPr>
            </a:br>
            <a:r>
              <a:rPr lang="en-US" sz="2400" b="1" dirty="0">
                <a:solidFill>
                  <a:srgbClr val="00B0F0"/>
                </a:solidFill>
                <a:latin typeface="Times New Roman" panose="02020603050405020304" pitchFamily="18" charset="0"/>
                <a:cs typeface="Times New Roman" panose="02020603050405020304" pitchFamily="18" charset="0"/>
              </a:rPr>
              <a:t>Conclusion</a:t>
            </a:r>
            <a:r>
              <a:rPr lang="en-US" sz="2400" dirty="0">
                <a:solidFill>
                  <a:srgbClr val="00B0F0"/>
                </a:solidFill>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 conclusion, we can take a look at the final Report for further analysis. As we can see in the Report the top countries vaccination-wise, Top Country by the vaccination in daily and best top 10 countries with our vaccines. Vaccination peeks in 2022. The Top 2 vaccine sources are India, and China.</a:t>
            </a:r>
          </a:p>
        </p:txBody>
      </p:sp>
    </p:spTree>
    <p:extLst>
      <p:ext uri="{BB962C8B-B14F-4D97-AF65-F5344CB8AC3E}">
        <p14:creationId xmlns:p14="http://schemas.microsoft.com/office/powerpoint/2010/main" val="205905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FC5A4-2A93-AAE0-7FFB-8E5260CA833A}"/>
              </a:ext>
            </a:extLst>
          </p:cNvPr>
          <p:cNvSpPr txBox="1"/>
          <p:nvPr/>
        </p:nvSpPr>
        <p:spPr>
          <a:xfrm>
            <a:off x="3981974" y="2767280"/>
            <a:ext cx="4228051" cy="1323439"/>
          </a:xfrm>
          <a:prstGeom prst="rect">
            <a:avLst/>
          </a:prstGeom>
          <a:noFill/>
        </p:spPr>
        <p:txBody>
          <a:bodyPr wrap="square" rtlCol="0">
            <a:spAutoFit/>
          </a:bodyPr>
          <a:lstStyle/>
          <a:p>
            <a:r>
              <a:rPr lang="en-US" sz="8000" dirty="0">
                <a:solidFill>
                  <a:srgbClr val="00B0F0"/>
                </a:solidFill>
                <a:latin typeface="French Script MT" panose="03020402040607040605" pitchFamily="66" charset="0"/>
              </a:rPr>
              <a:t>Thank You</a:t>
            </a:r>
          </a:p>
        </p:txBody>
      </p:sp>
    </p:spTree>
    <p:extLst>
      <p:ext uri="{BB962C8B-B14F-4D97-AF65-F5344CB8AC3E}">
        <p14:creationId xmlns:p14="http://schemas.microsoft.com/office/powerpoint/2010/main" val="30923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43</TotalTime>
  <Words>560</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French Script MT</vt:lpstr>
      <vt:lpstr>Times New Roman</vt:lpstr>
      <vt:lpstr>Wingdings</vt:lpstr>
      <vt:lpstr>Vapor Trail</vt:lpstr>
      <vt:lpstr>Covid -19 Trend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Trend Analysis</dc:title>
  <dc:creator>Vasanth Smazh</dc:creator>
  <cp:lastModifiedBy>Vasanth Smazh</cp:lastModifiedBy>
  <cp:revision>1</cp:revision>
  <dcterms:created xsi:type="dcterms:W3CDTF">2022-12-04T16:43:29Z</dcterms:created>
  <dcterms:modified xsi:type="dcterms:W3CDTF">2022-12-05T04:20:13Z</dcterms:modified>
</cp:coreProperties>
</file>