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67" r:id="rId2"/>
    <p:sldId id="268" r:id="rId3"/>
    <p:sldId id="269" r:id="rId4"/>
    <p:sldId id="278" r:id="rId5"/>
    <p:sldId id="275" r:id="rId6"/>
    <p:sldId id="270" r:id="rId7"/>
    <p:sldId id="272" r:id="rId8"/>
    <p:sldId id="277" r:id="rId9"/>
    <p:sldId id="273" r:id="rId10"/>
    <p:sldId id="27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9DEC2B6-98F5-4CEE-AB7D-5EBB0AC226FE}" v="134" dt="2022-11-01T05:51:35.222"/>
    <p1510:client id="{6CBD3732-A0F7-45F8-870E-9EDBEB46D213}" v="685" dt="2022-10-31T04:57:12.8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66" d="100"/>
          <a:sy n="66" d="100"/>
        </p:scale>
        <p:origin x="1099" y="41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dirty="0"/>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4BDF68E2-58F2-4D09-BE8B-E3BD06533059}" type="datetimeFigureOut">
              <a:rPr lang="en-US" dirty="0"/>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7650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E2D6473-DF6D-4702-B328-E0DD40540A4E}" type="datetimeFigureOut">
              <a:rPr lang="en-US" dirty="0"/>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0421699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26F7E3A-B166-407D-9866-32884E7D5B37}" type="datetimeFigureOut">
              <a:rPr lang="en-US" dirty="0"/>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5954640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528FC5F6-F338-4AE4-BB23-26385BCFC423}" type="datetimeFigureOut">
              <a:rPr lang="en-US" dirty="0"/>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dirty="0"/>
          </a:p>
        </p:txBody>
      </p:sp>
    </p:spTree>
    <p:extLst>
      <p:ext uri="{BB962C8B-B14F-4D97-AF65-F5344CB8AC3E}">
        <p14:creationId xmlns:p14="http://schemas.microsoft.com/office/powerpoint/2010/main" val="1208941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dirty="0"/>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20EBB0C4-6273-4C6E-B9BD-2EDC30F1CD52}" type="datetimeFigureOut">
              <a:rPr lang="en-US" dirty="0"/>
              <a:t>10/21/2024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3614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dirty="0"/>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19AB4D41-86C1-4908-B66A-0B50CEB3BF29}" type="datetimeFigureOut">
              <a:rPr lang="en-US" dirty="0"/>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1914216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dirty="0"/>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426E2C-56C1-4E0D-A793-0088A7FDD37E}" type="datetimeFigureOut">
              <a:rPr lang="en-US" dirty="0"/>
              <a:t>10/21/2024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7265708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8C39B41-D8B5-4052-B551-9B5525EAA8B6}" type="datetimeFigureOut">
              <a:rPr lang="en-US" dirty="0"/>
              <a:t>10/21/2024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2634474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D94136C-8742-45B2-AF27-D93DF72833A9}" type="datetimeFigureOut">
              <a:rPr lang="en-US" dirty="0"/>
              <a:t>10/21/2024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extLst>
      <p:ext uri="{BB962C8B-B14F-4D97-AF65-F5344CB8AC3E}">
        <p14:creationId xmlns:p14="http://schemas.microsoft.com/office/powerpoint/2010/main" val="25738469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dirty="0"/>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2ABBEA6-7C60-4B02-AE87-00D78D8422AF}" type="datetimeFigureOut">
              <a:rPr lang="en-US" dirty="0"/>
              <a:t>10/21/2024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dirty="0"/>
          </a:p>
        </p:txBody>
      </p:sp>
    </p:spTree>
    <p:extLst>
      <p:ext uri="{BB962C8B-B14F-4D97-AF65-F5344CB8AC3E}">
        <p14:creationId xmlns:p14="http://schemas.microsoft.com/office/powerpoint/2010/main" val="3348158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dirty="0"/>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9CAD897-D46E-4AD2-BD9B-49DD3E640873}" type="datetimeFigureOut">
              <a:rPr lang="en-US" dirty="0"/>
              <a:t>10/21/2024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dirty="0"/>
          </a:p>
        </p:txBody>
      </p:sp>
    </p:spTree>
    <p:extLst>
      <p:ext uri="{BB962C8B-B14F-4D97-AF65-F5344CB8AC3E}">
        <p14:creationId xmlns:p14="http://schemas.microsoft.com/office/powerpoint/2010/main" val="42556152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8624D31-43A5-475A-80CF-332C9F6DCF35}" type="datetimeFigureOut">
              <a:rPr lang="en-US" dirty="0"/>
              <a:t>10/21/2024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486314"/>
      </p:ext>
    </p:extLst>
  </p:cSld>
  <p:clrMap bg1="lt1" tx1="dk1" bg2="lt2" tx2="dk2" accent1="accent1" accent2="accent2" accent3="accent3" accent4="accent4" accent5="accent5" accent6="accent6" hlink="hlink" folHlink="folHlink"/>
  <p:sldLayoutIdLst>
    <p:sldLayoutId id="2147483651" r:id="rId1"/>
    <p:sldLayoutId id="2147483652"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sciencedirect.com/science/article/pii/S2352914821000133" TargetMode="External"/><Relationship Id="rId2" Type="http://schemas.openxmlformats.org/officeDocument/2006/relationships/hyperlink" Target="https://how2electronics.com/iot-based-patient-health-monitoring-esp32-web-server/"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1432" y="2188250"/>
            <a:ext cx="10373620" cy="939674"/>
          </a:xfrm>
        </p:spPr>
        <p:txBody>
          <a:bodyPr>
            <a:normAutofit/>
          </a:bodyPr>
          <a:lstStyle/>
          <a:p>
            <a:pPr algn="ctr"/>
            <a:r>
              <a:rPr lang="en-US" sz="6000" dirty="0">
                <a:solidFill>
                  <a:srgbClr val="AB620D"/>
                </a:solidFill>
                <a:latin typeface="Times New Roman"/>
                <a:cs typeface="Calibri Light"/>
              </a:rPr>
              <a:t>DESIGN-A-THON ’24-25 </a:t>
            </a:r>
            <a:endParaRPr lang="en-US" sz="6000" dirty="0">
              <a:solidFill>
                <a:srgbClr val="AB620D"/>
              </a:solidFill>
              <a:latin typeface="Times New Roman"/>
              <a:cs typeface="Times New Roman"/>
            </a:endParaRPr>
          </a:p>
        </p:txBody>
      </p:sp>
      <p:pic>
        <p:nvPicPr>
          <p:cNvPr id="6" name="Picture 6" descr="Shape, arrow&#10;&#10;Description automatically generated">
            <a:extLst>
              <a:ext uri="{FF2B5EF4-FFF2-40B4-BE49-F238E27FC236}">
                <a16:creationId xmlns:a16="http://schemas.microsoft.com/office/drawing/2014/main" id="{8CE8331F-87EC-B556-A6A3-953D6690C4AF}"/>
              </a:ext>
            </a:extLst>
          </p:cNvPr>
          <p:cNvPicPr>
            <a:picLocks noChangeAspect="1"/>
          </p:cNvPicPr>
          <p:nvPr/>
        </p:nvPicPr>
        <p:blipFill>
          <a:blip r:embed="rId2"/>
          <a:stretch>
            <a:fillRect/>
          </a:stretch>
        </p:blipFill>
        <p:spPr>
          <a:xfrm>
            <a:off x="3605272" y="0"/>
            <a:ext cx="1228494" cy="1228494"/>
          </a:xfrm>
          <a:prstGeom prst="rect">
            <a:avLst/>
          </a:prstGeom>
        </p:spPr>
      </p:pic>
      <p:pic>
        <p:nvPicPr>
          <p:cNvPr id="8" name="Picture 9" descr="Text&#10;&#10;Description automatically generated">
            <a:extLst>
              <a:ext uri="{FF2B5EF4-FFF2-40B4-BE49-F238E27FC236}">
                <a16:creationId xmlns:a16="http://schemas.microsoft.com/office/drawing/2014/main" id="{C2C6D8DB-10B1-9274-BE05-57A19F35CE6E}"/>
              </a:ext>
            </a:extLst>
          </p:cNvPr>
          <p:cNvPicPr>
            <a:picLocks noChangeAspect="1"/>
          </p:cNvPicPr>
          <p:nvPr/>
        </p:nvPicPr>
        <p:blipFill>
          <a:blip r:embed="rId3"/>
          <a:stretch>
            <a:fillRect/>
          </a:stretch>
        </p:blipFill>
        <p:spPr>
          <a:xfrm>
            <a:off x="335930" y="188293"/>
            <a:ext cx="2933700" cy="917290"/>
          </a:xfrm>
          <a:prstGeom prst="rect">
            <a:avLst/>
          </a:prstGeom>
        </p:spPr>
      </p:pic>
      <p:pic>
        <p:nvPicPr>
          <p:cNvPr id="10" name="Picture 11" descr="Logo, company name&#10;&#10;Description automatically generated">
            <a:extLst>
              <a:ext uri="{FF2B5EF4-FFF2-40B4-BE49-F238E27FC236}">
                <a16:creationId xmlns:a16="http://schemas.microsoft.com/office/drawing/2014/main" id="{DF3E9E44-9CCA-6FCA-4FF3-75AF9B172748}"/>
              </a:ext>
            </a:extLst>
          </p:cNvPr>
          <p:cNvPicPr>
            <a:picLocks noChangeAspect="1"/>
          </p:cNvPicPr>
          <p:nvPr/>
        </p:nvPicPr>
        <p:blipFill>
          <a:blip r:embed="rId4"/>
          <a:stretch>
            <a:fillRect/>
          </a:stretch>
        </p:blipFill>
        <p:spPr>
          <a:xfrm>
            <a:off x="7385310" y="188293"/>
            <a:ext cx="2209104" cy="942279"/>
          </a:xfrm>
          <a:prstGeom prst="rect">
            <a:avLst/>
          </a:prstGeom>
        </p:spPr>
      </p:pic>
      <p:sp>
        <p:nvSpPr>
          <p:cNvPr id="16" name="Title 1">
            <a:extLst>
              <a:ext uri="{FF2B5EF4-FFF2-40B4-BE49-F238E27FC236}">
                <a16:creationId xmlns:a16="http://schemas.microsoft.com/office/drawing/2014/main" id="{F081DDEC-6CFB-F8EB-2E41-375A2ACCD2A9}"/>
              </a:ext>
            </a:extLst>
          </p:cNvPr>
          <p:cNvSpPr txBox="1">
            <a:spLocks/>
          </p:cNvSpPr>
          <p:nvPr/>
        </p:nvSpPr>
        <p:spPr>
          <a:xfrm>
            <a:off x="967441" y="3613879"/>
            <a:ext cx="10365059" cy="704015"/>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lnSpc>
                <a:spcPct val="100000"/>
              </a:lnSpc>
            </a:pPr>
            <a:r>
              <a:rPr lang="en-US" sz="2400" dirty="0">
                <a:latin typeface="Times New Roman"/>
                <a:cs typeface="Calibri Light"/>
              </a:rPr>
              <a:t>Smart Ambulance: IoT-Integrated Real-Time Patient Monitoring for Enhanced Emergency Response</a:t>
            </a:r>
            <a:endParaRPr lang="en-US" sz="2400" dirty="0">
              <a:cs typeface="Calibri Light"/>
            </a:endParaRPr>
          </a:p>
        </p:txBody>
      </p:sp>
      <p:sp>
        <p:nvSpPr>
          <p:cNvPr id="19" name="Title 1">
            <a:extLst>
              <a:ext uri="{FF2B5EF4-FFF2-40B4-BE49-F238E27FC236}">
                <a16:creationId xmlns:a16="http://schemas.microsoft.com/office/drawing/2014/main" id="{A638B8C4-160D-43D1-B52A-63C1F7B36217}"/>
              </a:ext>
            </a:extLst>
          </p:cNvPr>
          <p:cNvSpPr txBox="1">
            <a:spLocks/>
          </p:cNvSpPr>
          <p:nvPr/>
        </p:nvSpPr>
        <p:spPr>
          <a:xfrm>
            <a:off x="2625969" y="4694611"/>
            <a:ext cx="8839083" cy="1309955"/>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r">
              <a:lnSpc>
                <a:spcPct val="100000"/>
              </a:lnSpc>
            </a:pPr>
            <a:r>
              <a:rPr lang="en-US" sz="1800" b="1" dirty="0">
                <a:latin typeface="Times New Roman"/>
                <a:cs typeface="Calibri Light"/>
              </a:rPr>
              <a:t>N.R.THIRUGNANASAMBANTHAM   </a:t>
            </a:r>
          </a:p>
          <a:p>
            <a:pPr algn="r">
              <a:lnSpc>
                <a:spcPct val="100000"/>
              </a:lnSpc>
            </a:pPr>
            <a:r>
              <a:rPr lang="en-US" sz="1800" b="1" dirty="0">
                <a:latin typeface="Times New Roman"/>
                <a:cs typeface="Calibri Light"/>
              </a:rPr>
              <a:t>VASANTH B</a:t>
            </a:r>
          </a:p>
          <a:p>
            <a:pPr algn="r">
              <a:lnSpc>
                <a:spcPct val="100000"/>
              </a:lnSpc>
            </a:pPr>
            <a:r>
              <a:rPr lang="en-US" sz="1800" b="1" dirty="0">
                <a:latin typeface="Times New Roman"/>
                <a:cs typeface="Calibri Light"/>
              </a:rPr>
              <a:t>SUGUMAR P</a:t>
            </a:r>
          </a:p>
          <a:p>
            <a:pPr algn="r">
              <a:lnSpc>
                <a:spcPct val="100000"/>
              </a:lnSpc>
            </a:pPr>
            <a:r>
              <a:rPr lang="en-US" sz="1800" b="1" dirty="0">
                <a:latin typeface="Times New Roman"/>
                <a:cs typeface="Calibri Light"/>
              </a:rPr>
              <a:t>THARUNVIGNESH A</a:t>
            </a:r>
          </a:p>
        </p:txBody>
      </p:sp>
      <p:sp>
        <p:nvSpPr>
          <p:cNvPr id="4" name="Title 1">
            <a:extLst>
              <a:ext uri="{FF2B5EF4-FFF2-40B4-BE49-F238E27FC236}">
                <a16:creationId xmlns:a16="http://schemas.microsoft.com/office/drawing/2014/main" id="{D6AACDEE-651E-1B92-EC3C-B59B5B5FB799}"/>
              </a:ext>
            </a:extLst>
          </p:cNvPr>
          <p:cNvSpPr txBox="1">
            <a:spLocks/>
          </p:cNvSpPr>
          <p:nvPr/>
        </p:nvSpPr>
        <p:spPr>
          <a:xfrm>
            <a:off x="1134241" y="1297822"/>
            <a:ext cx="9919846" cy="451651"/>
          </a:xfrm>
          <a:prstGeom prst="rect">
            <a:avLst/>
          </a:prstGeom>
        </p:spPr>
        <p:txBody>
          <a:bodyPr vert="horz" lIns="91440" tIns="45720" rIns="91440" bIns="45720" rtlCol="0" anchor="b">
            <a:normAutofit fontScale="85000" lnSpcReduction="20000"/>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4000" dirty="0">
                <a:solidFill>
                  <a:schemeClr val="tx1"/>
                </a:solidFill>
                <a:latin typeface="Times New Roman"/>
                <a:cs typeface="Calibri Light"/>
              </a:rPr>
              <a:t>Designers Consortium and Department of ECE </a:t>
            </a:r>
          </a:p>
        </p:txBody>
      </p:sp>
      <p:sp>
        <p:nvSpPr>
          <p:cNvPr id="5" name="Title 1">
            <a:extLst>
              <a:ext uri="{FF2B5EF4-FFF2-40B4-BE49-F238E27FC236}">
                <a16:creationId xmlns:a16="http://schemas.microsoft.com/office/drawing/2014/main" id="{72AD9FCF-81AD-CBBF-25BC-6E2450BE1455}"/>
              </a:ext>
            </a:extLst>
          </p:cNvPr>
          <p:cNvSpPr txBox="1">
            <a:spLocks/>
          </p:cNvSpPr>
          <p:nvPr/>
        </p:nvSpPr>
        <p:spPr>
          <a:xfrm>
            <a:off x="1134240" y="1743035"/>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2800" dirty="0">
                <a:solidFill>
                  <a:schemeClr val="tx1"/>
                </a:solidFill>
                <a:latin typeface="Times New Roman"/>
                <a:cs typeface="Calibri Light"/>
              </a:rPr>
              <a:t>presents</a:t>
            </a:r>
          </a:p>
        </p:txBody>
      </p:sp>
      <p:sp>
        <p:nvSpPr>
          <p:cNvPr id="9" name="Title 1">
            <a:extLst>
              <a:ext uri="{FF2B5EF4-FFF2-40B4-BE49-F238E27FC236}">
                <a16:creationId xmlns:a16="http://schemas.microsoft.com/office/drawing/2014/main" id="{8057893F-5B51-C068-EF7B-D774B8EA6BDF}"/>
              </a:ext>
            </a:extLst>
          </p:cNvPr>
          <p:cNvSpPr txBox="1">
            <a:spLocks/>
          </p:cNvSpPr>
          <p:nvPr/>
        </p:nvSpPr>
        <p:spPr>
          <a:xfrm>
            <a:off x="1134240" y="3052990"/>
            <a:ext cx="9919846" cy="451651"/>
          </a:xfrm>
          <a:prstGeom prst="rect">
            <a:avLst/>
          </a:prstGeom>
        </p:spPr>
        <p:txBody>
          <a:bodyPr vert="horz" lIns="91440" tIns="45720" rIns="91440" bIns="45720" rtlCol="0" anchor="b">
            <a:no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ctr"/>
            <a:r>
              <a:rPr lang="en-US" sz="2800" dirty="0">
                <a:solidFill>
                  <a:srgbClr val="AB620D"/>
                </a:solidFill>
                <a:latin typeface="Times New Roman"/>
                <a:cs typeface="Calibri Light"/>
              </a:rPr>
              <a:t>24.10.2024</a:t>
            </a:r>
          </a:p>
        </p:txBody>
      </p:sp>
      <p:pic>
        <p:nvPicPr>
          <p:cNvPr id="15" name="Picture 14">
            <a:extLst>
              <a:ext uri="{FF2B5EF4-FFF2-40B4-BE49-F238E27FC236}">
                <a16:creationId xmlns:a16="http://schemas.microsoft.com/office/drawing/2014/main" id="{B7FECE58-0B5C-47DB-8B80-3FB1778777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936886" y="361402"/>
            <a:ext cx="713371" cy="667041"/>
          </a:xfrm>
          <a:prstGeom prst="rect">
            <a:avLst/>
          </a:prstGeom>
        </p:spPr>
      </p:pic>
      <p:pic>
        <p:nvPicPr>
          <p:cNvPr id="13" name="Picture 12">
            <a:extLst>
              <a:ext uri="{FF2B5EF4-FFF2-40B4-BE49-F238E27FC236}">
                <a16:creationId xmlns:a16="http://schemas.microsoft.com/office/drawing/2014/main" id="{628262CA-1ADB-4FA8-01BB-414E45EF2D33}"/>
              </a:ext>
            </a:extLst>
          </p:cNvPr>
          <p:cNvPicPr>
            <a:picLocks noChangeAspect="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48068" y="236012"/>
            <a:ext cx="2003807" cy="781140"/>
          </a:xfrm>
          <a:prstGeom prst="rect">
            <a:avLst/>
          </a:prstGeom>
          <a:noFill/>
          <a:ln>
            <a:noFill/>
          </a:ln>
        </p:spPr>
      </p:pic>
      <p:sp>
        <p:nvSpPr>
          <p:cNvPr id="3" name="Title 1">
            <a:extLst>
              <a:ext uri="{FF2B5EF4-FFF2-40B4-BE49-F238E27FC236}">
                <a16:creationId xmlns:a16="http://schemas.microsoft.com/office/drawing/2014/main" id="{AE81A54B-F4CF-5416-C0F6-31C32D9C1006}"/>
              </a:ext>
            </a:extLst>
          </p:cNvPr>
          <p:cNvSpPr txBox="1">
            <a:spLocks/>
          </p:cNvSpPr>
          <p:nvPr/>
        </p:nvSpPr>
        <p:spPr>
          <a:xfrm>
            <a:off x="4807797" y="4394725"/>
            <a:ext cx="2940890" cy="39803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8000" kern="1200" spc="-50" baseline="0">
                <a:solidFill>
                  <a:schemeClr val="tx1">
                    <a:lumMod val="85000"/>
                    <a:lumOff val="15000"/>
                  </a:schemeClr>
                </a:solidFill>
                <a:latin typeface="+mj-lt"/>
                <a:ea typeface="+mj-ea"/>
                <a:cs typeface="+mj-cs"/>
              </a:defRPr>
            </a:lvl1pPr>
          </a:lstStyle>
          <a:p>
            <a:pPr algn="r">
              <a:lnSpc>
                <a:spcPct val="100000"/>
              </a:lnSpc>
            </a:pPr>
            <a:r>
              <a:rPr lang="en-US" sz="2000" dirty="0">
                <a:latin typeface="Times New Roman"/>
                <a:cs typeface="Calibri Light"/>
              </a:rPr>
              <a:t>TEAM ELECTROSQUAD</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243011" y="2865438"/>
            <a:ext cx="10058400" cy="563562"/>
          </a:xfrm>
        </p:spPr>
        <p:txBody>
          <a:bodyPr>
            <a:noAutofit/>
          </a:bodyPr>
          <a:lstStyle/>
          <a:p>
            <a:pPr algn="ctr"/>
            <a:r>
              <a:rPr lang="en-US" sz="4000" b="1" dirty="0">
                <a:latin typeface="Times New Roman"/>
                <a:cs typeface="Times New Roman"/>
              </a:rPr>
              <a:t>THANK YOU</a:t>
            </a:r>
          </a:p>
        </p:txBody>
      </p:sp>
      <p:sp>
        <p:nvSpPr>
          <p:cNvPr id="4" name="TextBox 3">
            <a:extLst>
              <a:ext uri="{FF2B5EF4-FFF2-40B4-BE49-F238E27FC236}">
                <a16:creationId xmlns:a16="http://schemas.microsoft.com/office/drawing/2014/main" id="{D656250E-BA25-39F2-857C-995E7D4905D6}"/>
              </a:ext>
            </a:extLst>
          </p:cNvPr>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cs typeface="Calibri" panose="020F0502020204030204"/>
            </a:endParaRPr>
          </a:p>
        </p:txBody>
      </p:sp>
    </p:spTree>
    <p:extLst>
      <p:ext uri="{BB962C8B-B14F-4D97-AF65-F5344CB8AC3E}">
        <p14:creationId xmlns:p14="http://schemas.microsoft.com/office/powerpoint/2010/main" val="2626750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799" y="451379"/>
            <a:ext cx="10058400" cy="563562"/>
          </a:xfrm>
        </p:spPr>
        <p:txBody>
          <a:bodyPr>
            <a:normAutofit/>
          </a:bodyPr>
          <a:lstStyle/>
          <a:p>
            <a:pPr algn="ctr"/>
            <a:r>
              <a:rPr lang="en-US" sz="3500" b="1" dirty="0">
                <a:latin typeface="Times New Roman"/>
                <a:cs typeface="Times New Roman"/>
              </a:rPr>
              <a:t>PROBLEM STATEMENT</a:t>
            </a:r>
          </a:p>
        </p:txBody>
      </p:sp>
      <p:sp>
        <p:nvSpPr>
          <p:cNvPr id="4" name="TextBox 3">
            <a:extLst>
              <a:ext uri="{FF2B5EF4-FFF2-40B4-BE49-F238E27FC236}">
                <a16:creationId xmlns:a16="http://schemas.microsoft.com/office/drawing/2014/main" id="{D656250E-BA25-39F2-857C-995E7D4905D6}"/>
              </a:ext>
            </a:extLst>
          </p:cNvPr>
          <p:cNvSpPr txBox="1"/>
          <p:nvPr/>
        </p:nvSpPr>
        <p:spPr>
          <a:xfrm>
            <a:off x="519112" y="1425575"/>
            <a:ext cx="11153775" cy="310854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latin typeface="Times New Roman"/>
                <a:cs typeface="Times New Roman"/>
              </a:rPr>
              <a:t> In emergency situations, timely medical intervention is crucial. However, during patient transport, there is often a delay in transmitting critical biomedical data, such as ECG, SpO2, and blood pressure, to hospital teams. This results in a lack of preparedness and can lead to delayed treatment once the patient arrives at the hospital. There is a need for a system that enables real-time monitoring and transmission of patient vitals during transport to ensure timely and effective care.</a:t>
            </a:r>
          </a:p>
        </p:txBody>
      </p:sp>
    </p:spTree>
    <p:extLst>
      <p:ext uri="{BB962C8B-B14F-4D97-AF65-F5344CB8AC3E}">
        <p14:creationId xmlns:p14="http://schemas.microsoft.com/office/powerpoint/2010/main" val="3392093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PROPOSED SOLUTION</a:t>
            </a:r>
            <a:endParaRPr lang="en-US" dirty="0"/>
          </a:p>
        </p:txBody>
      </p:sp>
      <p:sp>
        <p:nvSpPr>
          <p:cNvPr id="4" name="TextBox 3">
            <a:extLst>
              <a:ext uri="{FF2B5EF4-FFF2-40B4-BE49-F238E27FC236}">
                <a16:creationId xmlns:a16="http://schemas.microsoft.com/office/drawing/2014/main" id="{D656250E-BA25-39F2-857C-995E7D4905D6}"/>
              </a:ext>
            </a:extLst>
          </p:cNvPr>
          <p:cNvSpPr txBox="1"/>
          <p:nvPr/>
        </p:nvSpPr>
        <p:spPr>
          <a:xfrm>
            <a:off x="695324" y="1323975"/>
            <a:ext cx="11153775" cy="378565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Calibri" panose="020F0502020204030204"/>
              </a:rPr>
              <a:t>The project proposes an IoT-integrated system for ambulances that continuously monitors critical biomedical data using sensors (e.g., ECG, SpO2, blood pressure) connected to an ESP32 microcontroller. The data is transmitted wirelessly via the internet to a cloud-based IoT platform, where it is accessible to hospital teams in real-time through mobile or desktop dashboards. This allows medical professionals to monitor the patient's condition, prepare necessary interventions, and provide treatment as soon as the patient arrives at the hospital. The system may also include AI-driven anomaly detection and machine learning algorithms to predict potential health deteriorations and alert medical teams proactively.</a:t>
            </a:r>
          </a:p>
          <a:p>
            <a:pPr marL="285750" indent="-285750">
              <a:buFont typeface="Arial"/>
              <a:buChar char="•"/>
            </a:pPr>
            <a:endParaRPr lang="en-US" sz="2400" dirty="0">
              <a:latin typeface="Times New Roman"/>
              <a:cs typeface="Calibri" panose="020F0502020204030204"/>
            </a:endParaRPr>
          </a:p>
        </p:txBody>
      </p:sp>
    </p:spTree>
    <p:extLst>
      <p:ext uri="{BB962C8B-B14F-4D97-AF65-F5344CB8AC3E}">
        <p14:creationId xmlns:p14="http://schemas.microsoft.com/office/powerpoint/2010/main" val="278240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25D4B-A971-8EF2-4A65-14213A93F4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2E7B67-4B30-B6C2-857C-9C6421B52CF9}"/>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PROPOSED SOLUTION</a:t>
            </a:r>
            <a:endParaRPr lang="en-US" dirty="0"/>
          </a:p>
        </p:txBody>
      </p:sp>
      <p:pic>
        <p:nvPicPr>
          <p:cNvPr id="7" name="Picture 6">
            <a:extLst>
              <a:ext uri="{FF2B5EF4-FFF2-40B4-BE49-F238E27FC236}">
                <a16:creationId xmlns:a16="http://schemas.microsoft.com/office/drawing/2014/main" id="{4CCFEA9E-A550-D637-02CC-B9079FCB5C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1992311"/>
            <a:ext cx="3943049" cy="2873378"/>
          </a:xfrm>
          <a:prstGeom prst="rect">
            <a:avLst/>
          </a:prstGeom>
        </p:spPr>
      </p:pic>
      <p:pic>
        <p:nvPicPr>
          <p:cNvPr id="9" name="Picture 8">
            <a:extLst>
              <a:ext uri="{FF2B5EF4-FFF2-40B4-BE49-F238E27FC236}">
                <a16:creationId xmlns:a16="http://schemas.microsoft.com/office/drawing/2014/main" id="{2E402C66-2944-5211-D969-D09437E479B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5787" y="1265318"/>
            <a:ext cx="6499877" cy="4327364"/>
          </a:xfrm>
          <a:prstGeom prst="rect">
            <a:avLst/>
          </a:prstGeom>
        </p:spPr>
      </p:pic>
    </p:spTree>
    <p:extLst>
      <p:ext uri="{BB962C8B-B14F-4D97-AF65-F5344CB8AC3E}">
        <p14:creationId xmlns:p14="http://schemas.microsoft.com/office/powerpoint/2010/main" val="2422595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TECHNOLOGY USED</a:t>
            </a:r>
            <a:endParaRPr lang="en-US" dirty="0"/>
          </a:p>
        </p:txBody>
      </p:sp>
      <p:sp>
        <p:nvSpPr>
          <p:cNvPr id="4" name="TextBox 3">
            <a:extLst>
              <a:ext uri="{FF2B5EF4-FFF2-40B4-BE49-F238E27FC236}">
                <a16:creationId xmlns:a16="http://schemas.microsoft.com/office/drawing/2014/main" id="{D656250E-BA25-39F2-857C-995E7D4905D6}"/>
              </a:ext>
            </a:extLst>
          </p:cNvPr>
          <p:cNvSpPr txBox="1"/>
          <p:nvPr/>
        </p:nvSpPr>
        <p:spPr>
          <a:xfrm>
            <a:off x="880533" y="879475"/>
            <a:ext cx="10803467" cy="489364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Calibri" panose="020F0502020204030204"/>
              </a:rPr>
              <a:t>IoT (Internet of Things): For real-time data collection and transmission from ambulances to hospital teams.</a:t>
            </a:r>
          </a:p>
          <a:p>
            <a:endParaRPr lang="en-US" sz="2400" dirty="0">
              <a:latin typeface="Times New Roman"/>
              <a:cs typeface="Calibri" panose="020F0502020204030204"/>
            </a:endParaRPr>
          </a:p>
          <a:p>
            <a:r>
              <a:rPr lang="en-US" sz="2400" dirty="0">
                <a:latin typeface="Times New Roman"/>
                <a:cs typeface="Calibri" panose="020F0502020204030204"/>
              </a:rPr>
              <a:t>Biomedical Sensors: ECG, SpO2, temperature, and blood pressure sensors to monitor patient vitals</a:t>
            </a:r>
          </a:p>
          <a:p>
            <a:r>
              <a:rPr lang="en-US" sz="2400" dirty="0">
                <a:latin typeface="Times New Roman"/>
                <a:cs typeface="Calibri" panose="020F0502020204030204"/>
              </a:rPr>
              <a:t>.</a:t>
            </a:r>
          </a:p>
          <a:p>
            <a:r>
              <a:rPr lang="en-US" sz="2400" dirty="0">
                <a:latin typeface="Times New Roman"/>
                <a:cs typeface="Calibri" panose="020F0502020204030204"/>
              </a:rPr>
              <a:t>ESP32 Microcontroller: To process and send data from sensors to the cloud platform.</a:t>
            </a:r>
          </a:p>
          <a:p>
            <a:endParaRPr lang="en-US" sz="2400" dirty="0">
              <a:latin typeface="Times New Roman"/>
              <a:cs typeface="Calibri" panose="020F0502020204030204"/>
            </a:endParaRPr>
          </a:p>
          <a:p>
            <a:r>
              <a:rPr lang="en-US" sz="2400" dirty="0">
                <a:latin typeface="Times New Roman"/>
                <a:cs typeface="Calibri" panose="020F0502020204030204"/>
              </a:rPr>
              <a:t>Cloud-Based IoT Platform: For storing and transmitting data to medical teams in real time.</a:t>
            </a:r>
          </a:p>
          <a:p>
            <a:endParaRPr lang="en-US" sz="2400" dirty="0">
              <a:latin typeface="Times New Roman"/>
              <a:cs typeface="Calibri" panose="020F0502020204030204"/>
            </a:endParaRPr>
          </a:p>
          <a:p>
            <a:r>
              <a:rPr lang="en-US" sz="2400" dirty="0">
                <a:latin typeface="Times New Roman"/>
                <a:cs typeface="Calibri" panose="020F0502020204030204"/>
              </a:rPr>
              <a:t>Machine Learning &amp; AI: To analyze historical patient data, predict health deterioration, and detect anomalies in real-time vital signs.</a:t>
            </a:r>
          </a:p>
        </p:txBody>
      </p:sp>
    </p:spTree>
    <p:extLst>
      <p:ext uri="{BB962C8B-B14F-4D97-AF65-F5344CB8AC3E}">
        <p14:creationId xmlns:p14="http://schemas.microsoft.com/office/powerpoint/2010/main" val="3161489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NOVELTY</a:t>
            </a:r>
          </a:p>
        </p:txBody>
      </p:sp>
      <p:sp>
        <p:nvSpPr>
          <p:cNvPr id="4" name="TextBox 3">
            <a:extLst>
              <a:ext uri="{FF2B5EF4-FFF2-40B4-BE49-F238E27FC236}">
                <a16:creationId xmlns:a16="http://schemas.microsoft.com/office/drawing/2014/main" id="{D656250E-BA25-39F2-857C-995E7D4905D6}"/>
              </a:ext>
            </a:extLst>
          </p:cNvPr>
          <p:cNvSpPr txBox="1"/>
          <p:nvPr/>
        </p:nvSpPr>
        <p:spPr>
          <a:xfrm>
            <a:off x="695324" y="1323975"/>
            <a:ext cx="11153775"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Calibri" panose="020F0502020204030204"/>
              </a:rPr>
              <a:t>Comprehensive, Real-Time Monitoring: The integration of multiple vital sign sensors for real-time monitoring during emergency transport enhances medical preparedness.</a:t>
            </a:r>
          </a:p>
          <a:p>
            <a:endParaRPr lang="en-US" sz="2400" dirty="0">
              <a:latin typeface="Times New Roman"/>
              <a:cs typeface="Calibri" panose="020F0502020204030204"/>
            </a:endParaRPr>
          </a:p>
          <a:p>
            <a:r>
              <a:rPr lang="en-US" sz="2400" dirty="0">
                <a:latin typeface="Times New Roman"/>
                <a:cs typeface="Calibri" panose="020F0502020204030204"/>
              </a:rPr>
              <a:t>Seamless IoT Integration: The use of an ESP32 microcontroller and cloud-based IoT platform ensures data transmission without manual intervention.</a:t>
            </a:r>
          </a:p>
          <a:p>
            <a:endParaRPr lang="en-US" sz="2400" dirty="0">
              <a:latin typeface="Times New Roman"/>
              <a:cs typeface="Calibri" panose="020F0502020204030204"/>
            </a:endParaRPr>
          </a:p>
          <a:p>
            <a:r>
              <a:rPr lang="en-US" sz="2400" dirty="0">
                <a:latin typeface="Times New Roman"/>
                <a:cs typeface="Calibri" panose="020F0502020204030204"/>
              </a:rPr>
              <a:t>Automated Alerts and AI Insights: AI and machine learning-driven alerts for abnormal patterns allow hospital teams to take proactive measures, improving patient outcomes.</a:t>
            </a:r>
          </a:p>
          <a:p>
            <a:endParaRPr lang="en-US" sz="2400" dirty="0">
              <a:latin typeface="Times New Roman"/>
              <a:cs typeface="Calibri" panose="020F0502020204030204"/>
            </a:endParaRPr>
          </a:p>
          <a:p>
            <a:r>
              <a:rPr lang="en-US" sz="2400" dirty="0">
                <a:latin typeface="Times New Roman"/>
                <a:cs typeface="Calibri" panose="020F0502020204030204"/>
              </a:rPr>
              <a:t>Cost-Effective and User-Friendly: The use of affordable hardware like the ESP32 microcontroller makes the system both accessible and easy to implement.</a:t>
            </a:r>
          </a:p>
        </p:txBody>
      </p:sp>
    </p:spTree>
    <p:extLst>
      <p:ext uri="{BB962C8B-B14F-4D97-AF65-F5344CB8AC3E}">
        <p14:creationId xmlns:p14="http://schemas.microsoft.com/office/powerpoint/2010/main" val="1454358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SOCIAL RELEVANCE</a:t>
            </a:r>
          </a:p>
        </p:txBody>
      </p:sp>
      <p:sp>
        <p:nvSpPr>
          <p:cNvPr id="4" name="TextBox 3">
            <a:extLst>
              <a:ext uri="{FF2B5EF4-FFF2-40B4-BE49-F238E27FC236}">
                <a16:creationId xmlns:a16="http://schemas.microsoft.com/office/drawing/2014/main" id="{D656250E-BA25-39F2-857C-995E7D4905D6}"/>
              </a:ext>
            </a:extLst>
          </p:cNvPr>
          <p:cNvSpPr txBox="1"/>
          <p:nvPr/>
        </p:nvSpPr>
        <p:spPr>
          <a:xfrm>
            <a:off x="652462" y="1120676"/>
            <a:ext cx="1088707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latin typeface="Times New Roman"/>
                <a:cs typeface="Calibri" panose="020F0502020204030204"/>
              </a:rPr>
              <a:t>This project addresses a critical gap in emergency healthcare systems, improving response time and treatment outcomes during patient transport. By enhancing the preparedness of hospital teams and enabling real-time monitoring, this solution contributes to better public health outcomes. It also has broader societal benefits by reducing the strain on emergency services and ensuring efficient resource allocation in healthcare systems.</a:t>
            </a:r>
          </a:p>
        </p:txBody>
      </p:sp>
    </p:spTree>
    <p:extLst>
      <p:ext uri="{BB962C8B-B14F-4D97-AF65-F5344CB8AC3E}">
        <p14:creationId xmlns:p14="http://schemas.microsoft.com/office/powerpoint/2010/main" val="147395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15913"/>
            <a:ext cx="10058400" cy="563562"/>
          </a:xfrm>
        </p:spPr>
        <p:txBody>
          <a:bodyPr>
            <a:normAutofit/>
          </a:bodyPr>
          <a:lstStyle/>
          <a:p>
            <a:pPr algn="ctr"/>
            <a:r>
              <a:rPr lang="en-US" sz="3500" b="1" dirty="0">
                <a:latin typeface="Times New Roman"/>
                <a:cs typeface="Times New Roman"/>
              </a:rPr>
              <a:t>Conclusion and Future Development</a:t>
            </a:r>
          </a:p>
        </p:txBody>
      </p:sp>
      <p:sp>
        <p:nvSpPr>
          <p:cNvPr id="4" name="TextBox 3">
            <a:extLst>
              <a:ext uri="{FF2B5EF4-FFF2-40B4-BE49-F238E27FC236}">
                <a16:creationId xmlns:a16="http://schemas.microsoft.com/office/drawing/2014/main" id="{D656250E-BA25-39F2-857C-995E7D4905D6}"/>
              </a:ext>
            </a:extLst>
          </p:cNvPr>
          <p:cNvSpPr txBox="1"/>
          <p:nvPr/>
        </p:nvSpPr>
        <p:spPr>
          <a:xfrm>
            <a:off x="695324" y="1074509"/>
            <a:ext cx="11153775" cy="470898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0" i="0" dirty="0">
                <a:solidFill>
                  <a:srgbClr val="000000"/>
                </a:solidFill>
                <a:effectLst/>
                <a:latin typeface="Times New Roman" panose="02020603050405020304" pitchFamily="18" charset="0"/>
                <a:cs typeface="Times New Roman" panose="02020603050405020304" pitchFamily="18" charset="0"/>
              </a:rPr>
              <a:t>The patient monitoring system of ambulances with the incorporation of the IoT presents a modern, real-time approach to emergency health care, which helps the hospitals better prepare for the challenges posed and improves patient outcomes. It is an affordable and user-friendly tool that also incorporates AI and ML in it, so it is supposed to be an auspicious device for modern healthcare services.</a:t>
            </a:r>
          </a:p>
          <a:p>
            <a:endParaRPr lang="en-US" sz="2000" dirty="0">
              <a:solidFill>
                <a:srgbClr val="000000"/>
              </a:solidFill>
              <a:latin typeface="Times New Roman" panose="02020603050405020304" pitchFamily="18" charset="0"/>
              <a:cs typeface="Times New Roman" panose="02020603050405020304" pitchFamily="18" charset="0"/>
            </a:endParaRPr>
          </a:p>
          <a:p>
            <a:r>
              <a:rPr lang="en-US" sz="2000" b="0" i="0" dirty="0">
                <a:solidFill>
                  <a:srgbClr val="000000"/>
                </a:solidFill>
                <a:effectLst/>
                <a:latin typeface="Times New Roman" panose="02020603050405020304" pitchFamily="18" charset="0"/>
                <a:cs typeface="Times New Roman" panose="02020603050405020304" pitchFamily="18" charset="0"/>
              </a:rPr>
              <a:t>Majorly in terms of the system being integrated into wearable devices for continuous use outside the ambulance.</a:t>
            </a:r>
            <a:br>
              <a:rPr lang="en-US" sz="2000" dirty="0">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Advanced AI Models: Development of advanced machine learning algorithms, where real-time data as well as historical patterns are analyzed in order to predict more sophisticated deteriorations of health.</a:t>
            </a:r>
            <a:br>
              <a:rPr lang="en-US" sz="2000" dirty="0">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Expand into Rural Areas: Putting the system in place in remote and rural areas as well, thus filling gaps that exist in emergency health care.</a:t>
            </a:r>
            <a:br>
              <a:rPr lang="en-US" sz="2000" dirty="0">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Development of Patient Data Analytics Dashboard: Development of an advanced dashboard with visualization and predictive analytics capability for healthcare teams.</a:t>
            </a:r>
            <a:br>
              <a:rPr lang="en-US" sz="2000" dirty="0">
                <a:latin typeface="Times New Roman" panose="02020603050405020304" pitchFamily="18" charset="0"/>
                <a:cs typeface="Times New Roman" panose="02020603050405020304" pitchFamily="18" charset="0"/>
              </a:rPr>
            </a:br>
            <a:r>
              <a:rPr lang="en-US" sz="2000" b="0" i="0" dirty="0">
                <a:solidFill>
                  <a:srgbClr val="000000"/>
                </a:solidFill>
                <a:effectLst/>
                <a:latin typeface="Times New Roman" panose="02020603050405020304" pitchFamily="18" charset="0"/>
                <a:cs typeface="Times New Roman" panose="02020603050405020304" pitchFamily="18" charset="0"/>
              </a:rPr>
              <a:t>Enabling Integration of Telemedicine: Video or audio communication between paramedics and hospital teams for immediate consultations.</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05235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60727-A74A-697F-1F9F-BAD3537676BD}"/>
              </a:ext>
            </a:extLst>
          </p:cNvPr>
          <p:cNvSpPr>
            <a:spLocks noGrp="1"/>
          </p:cNvSpPr>
          <p:nvPr>
            <p:ph type="title" idx="4294967295"/>
          </p:nvPr>
        </p:nvSpPr>
        <p:spPr>
          <a:xfrm>
            <a:off x="1066800" y="385360"/>
            <a:ext cx="10058400" cy="563562"/>
          </a:xfrm>
        </p:spPr>
        <p:txBody>
          <a:bodyPr>
            <a:normAutofit/>
          </a:bodyPr>
          <a:lstStyle/>
          <a:p>
            <a:pPr algn="ctr"/>
            <a:r>
              <a:rPr lang="en-US" sz="3500" b="1" dirty="0">
                <a:latin typeface="Times New Roman"/>
                <a:cs typeface="Times New Roman"/>
              </a:rPr>
              <a:t>REFERENCES</a:t>
            </a:r>
          </a:p>
        </p:txBody>
      </p:sp>
      <p:sp>
        <p:nvSpPr>
          <p:cNvPr id="4" name="TextBox 3">
            <a:extLst>
              <a:ext uri="{FF2B5EF4-FFF2-40B4-BE49-F238E27FC236}">
                <a16:creationId xmlns:a16="http://schemas.microsoft.com/office/drawing/2014/main" id="{D656250E-BA25-39F2-857C-995E7D4905D6}"/>
              </a:ext>
            </a:extLst>
          </p:cNvPr>
          <p:cNvSpPr txBox="1"/>
          <p:nvPr/>
        </p:nvSpPr>
        <p:spPr>
          <a:xfrm>
            <a:off x="695324" y="1323975"/>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a:cs typeface="Calibri" panose="020F0502020204030204"/>
            </a:endParaRPr>
          </a:p>
        </p:txBody>
      </p:sp>
      <p:sp>
        <p:nvSpPr>
          <p:cNvPr id="3" name="TextBox 2">
            <a:extLst>
              <a:ext uri="{FF2B5EF4-FFF2-40B4-BE49-F238E27FC236}">
                <a16:creationId xmlns:a16="http://schemas.microsoft.com/office/drawing/2014/main" id="{ED4BD7E1-8AE3-B4CE-391D-F34CBA38A4E2}"/>
              </a:ext>
            </a:extLst>
          </p:cNvPr>
          <p:cNvSpPr txBox="1"/>
          <p:nvPr/>
        </p:nvSpPr>
        <p:spPr>
          <a:xfrm>
            <a:off x="519112" y="4488269"/>
            <a:ext cx="11153775"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000" dirty="0">
              <a:latin typeface="Times New Roman" panose="02020603050405020304" pitchFamily="18" charset="0"/>
              <a:cs typeface="Times New Roman" panose="02020603050405020304" pitchFamily="18" charset="0"/>
            </a:endParaRPr>
          </a:p>
        </p:txBody>
      </p:sp>
      <p:sp>
        <p:nvSpPr>
          <p:cNvPr id="7" name="Rectangle 3">
            <a:extLst>
              <a:ext uri="{FF2B5EF4-FFF2-40B4-BE49-F238E27FC236}">
                <a16:creationId xmlns:a16="http://schemas.microsoft.com/office/drawing/2014/main" id="{E6069B97-9B5E-B499-7318-BEC573B2109A}"/>
              </a:ext>
            </a:extLst>
          </p:cNvPr>
          <p:cNvSpPr>
            <a:spLocks noChangeArrowheads="1"/>
          </p:cNvSpPr>
          <p:nvPr/>
        </p:nvSpPr>
        <p:spPr bwMode="auto">
          <a:xfrm>
            <a:off x="538161" y="1082675"/>
            <a:ext cx="11468099"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IoT-Based Patient Health Monitoring using ESP32 - Provides an example of a patient monitoring system using ESP32, integrating sensors like ECG and SpO2, transmitting data to a cloud server​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2"/>
              </a:rPr>
              <a:t>How2Electronics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IoT Patient Monitoring System - Details a real-time IoT monitoring system for patient vitals using Arduino and cloud services.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3"/>
              </a:rPr>
              <a:t>IoT in Healthcare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Offers insights into the application of IoT in healthcare, including patient data transmission and analysis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0529346"/>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otalTime>82</TotalTime>
  <Words>764</Words>
  <Application>Microsoft Office PowerPoint</Application>
  <PresentationFormat>Widescreen</PresentationFormat>
  <Paragraphs>48</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Times New Roman</vt:lpstr>
      <vt:lpstr>Retrospect</vt:lpstr>
      <vt:lpstr>DESIGN-A-THON ’24-25 </vt:lpstr>
      <vt:lpstr>PROBLEM STATEMENT</vt:lpstr>
      <vt:lpstr>PROPOSED SOLUTION</vt:lpstr>
      <vt:lpstr>PROPOSED SOLUTION</vt:lpstr>
      <vt:lpstr>TECHNOLOGY USED</vt:lpstr>
      <vt:lpstr>NOVELTY</vt:lpstr>
      <vt:lpstr>SOCIAL RELEVANCE</vt:lpstr>
      <vt:lpstr>Conclusion and Future Development</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c:creator>
  <cp:lastModifiedBy>Soorya Vasanth</cp:lastModifiedBy>
  <cp:revision>99</cp:revision>
  <dcterms:created xsi:type="dcterms:W3CDTF">2019-10-16T03:03:10Z</dcterms:created>
  <dcterms:modified xsi:type="dcterms:W3CDTF">2024-10-21T17:52:35Z</dcterms:modified>
</cp:coreProperties>
</file>