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y="10287000" cx="18288000"/>
  <p:notesSz cx="18288000" cy="10287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/>
        </p:spPr>
      </p:pic>
      <p:sp>
        <p:nvSpPr>
          <p:cNvPr id="1048591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ah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2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593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594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595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30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ah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66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ah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ah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8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ah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ah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ah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ah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2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ah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ah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5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6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72" name="bg object 2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/>
        </p:spPr>
      </p:pic>
      <p:sp>
        <p:nvSpPr>
          <p:cNvPr id="104867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540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8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ah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ah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ah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ah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ah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ah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ah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ah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ah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540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0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jpeg"/><Relationship Id="rId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13688" y="1485900"/>
            <a:ext cx="2615184" cy="2001011"/>
          </a:xfrm>
          <a:prstGeom prst="rect"/>
        </p:spPr>
      </p:pic>
      <p:sp>
        <p:nvSpPr>
          <p:cNvPr id="1048615" name="object 3"/>
          <p:cNvSpPr/>
          <p:nvPr/>
        </p:nvSpPr>
        <p:spPr>
          <a:xfrm>
            <a:off x="5629655" y="1786127"/>
            <a:ext cx="2499360" cy="2158365"/>
          </a:xfrm>
          <a:custGeom>
            <a:avLst/>
            <a:ahLst/>
            <a:rect l="l" t="t" r="r" b="b"/>
            <a:pathLst>
              <a:path w="2499359" h="2158365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5701284" y="8139683"/>
            <a:ext cx="1085215" cy="929640"/>
          </a:xfrm>
          <a:custGeom>
            <a:avLst/>
            <a:ahLst/>
            <a:rect l="l" t="t" r="r" b="b"/>
            <a:pathLst>
              <a:path w="1085215" h="929640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 txBox="1">
            <a:spLocks noGrp="1"/>
          </p:cNvSpPr>
          <p:nvPr>
            <p:ph type="title"/>
          </p:nvPr>
        </p:nvSpPr>
        <p:spPr>
          <a:xfrm>
            <a:off x="1377188" y="50418"/>
            <a:ext cx="9438640" cy="635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738120"/>
              </a:tabLst>
            </a:pP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dirty="0" sz="4800" spc="-5">
                <a:solidFill>
                  <a:srgbClr val="0E0E0E"/>
                </a:solidFill>
                <a:latin typeface="Times New Roman"/>
                <a:cs typeface="Times New Roman"/>
              </a:rPr>
              <a:t>Dat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4800" spc="-28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800" spc="-5">
                <a:solidFill>
                  <a:srgbClr val="0E0E0E"/>
                </a:solidFill>
                <a:latin typeface="Times New Roman"/>
                <a:cs typeface="Times New Roman"/>
              </a:rPr>
              <a:t>Analysi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4800" spc="-5">
                <a:solidFill>
                  <a:srgbClr val="0E0E0E"/>
                </a:solidFill>
                <a:latin typeface="Times New Roman"/>
                <a:cs typeface="Times New Roman"/>
              </a:rPr>
              <a:t> usin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4800" spc="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048618" name="object 6"/>
          <p:cNvSpPr txBox="1"/>
          <p:nvPr/>
        </p:nvSpPr>
        <p:spPr>
          <a:xfrm>
            <a:off x="13787373" y="9028277"/>
            <a:ext cx="135890" cy="21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/>
        </p:spPr>
      </p:pic>
      <p:sp>
        <p:nvSpPr>
          <p:cNvPr id="1048619" name="object 8"/>
          <p:cNvSpPr txBox="1"/>
          <p:nvPr/>
        </p:nvSpPr>
        <p:spPr>
          <a:xfrm>
            <a:off x="1840483" y="4465700"/>
            <a:ext cx="10703942" cy="2862579"/>
          </a:xfrm>
          <a:prstGeom prst="rect"/>
        </p:spPr>
        <p:txBody>
          <a:bodyPr bIns="0" lIns="0" rIns="0" rtlCol="0" tIns="33020" vert="horz" wrap="square">
            <a:spAutoFit/>
          </a:bodyPr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dirty="0" sz="3600" spc="-5">
                <a:latin typeface="Times New Roman"/>
                <a:ea typeface="Times New Roman"/>
                <a:cs typeface="Times New Roman"/>
              </a:rPr>
              <a:t>STUDENT</a:t>
            </a:r>
            <a:r>
              <a:rPr dirty="0" sz="3600" spc="-80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ea typeface="Times New Roman"/>
                <a:cs typeface="Times New Roman"/>
              </a:rPr>
              <a:t>NAME:</a:t>
            </a:r>
            <a:r>
              <a:rPr dirty="0" sz="3600" spc="-20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V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H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endParaRPr dirty="0" sz="3600">
              <a:latin typeface="Times New Roman"/>
              <a:ea typeface="Times New Roman"/>
              <a:cs typeface="Times New Roman"/>
            </a:endParaRPr>
          </a:p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R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G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STRATION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O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3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1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2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2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1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5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5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5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9</a:t>
            </a:r>
            <a:endParaRPr dirty="0" sz="3600">
              <a:latin typeface="Times New Roman"/>
              <a:ea typeface="Times New Roman"/>
              <a:cs typeface="Times New Roman"/>
            </a:endParaRPr>
          </a:p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D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P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RTMENT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B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.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O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M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G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E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ERAL </a:t>
            </a:r>
            <a:endParaRPr dirty="0" sz="3600">
              <a:latin typeface="Times New Roman"/>
              <a:ea typeface="Times New Roman"/>
              <a:cs typeface="Times New Roman"/>
            </a:endParaRPr>
          </a:p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O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L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L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EGE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: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P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T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R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I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N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O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LLEGE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O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F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ARTS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and 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S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C</a:t>
            </a:r>
            <a:r>
              <a:rPr dirty="0" sz="3600" lang="en-US" spc="-5">
                <a:latin typeface="Times New Roman"/>
                <a:ea typeface="Times New Roman"/>
                <a:cs typeface="Times New Roman"/>
              </a:rPr>
              <a:t>IENCE </a:t>
            </a:r>
            <a:endParaRPr dirty="0"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8620" name=""/>
          <p:cNvSpPr txBox="1"/>
          <p:nvPr/>
        </p:nvSpPr>
        <p:spPr>
          <a:xfrm>
            <a:off x="7144000" y="4933950"/>
            <a:ext cx="4000000" cy="459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 txBox="1"/>
          <p:nvPr/>
        </p:nvSpPr>
        <p:spPr>
          <a:xfrm>
            <a:off x="1128674" y="9717058"/>
            <a:ext cx="2654935" cy="24447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885"/>
              </a:lnSpc>
              <a:tabLst>
                <a:tab algn="l" pos="1156970"/>
              </a:tabLst>
            </a:pPr>
            <a:r>
              <a:rPr dirty="0" sz="1650" spc="25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b="1" dirty="0" sz="1650" spc="2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65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650" spc="3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/>
        </p:spPr>
      </p:pic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8280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dirty="0" sz="6350" spc="20">
                <a:latin typeface="Trebuchet MS"/>
                <a:cs typeface="Trebuchet MS"/>
              </a:rPr>
              <a:t>THE</a:t>
            </a:r>
            <a:r>
              <a:rPr b="0" dirty="0" sz="6350" spc="75">
                <a:latin typeface="Trebuchet MS"/>
                <a:cs typeface="Trebuchet MS"/>
              </a:rPr>
              <a:t> </a:t>
            </a:r>
            <a:r>
              <a:rPr b="0" dirty="0" sz="6350" spc="30">
                <a:latin typeface="Trebuchet MS"/>
                <a:cs typeface="Trebuchet MS"/>
              </a:rPr>
              <a:t>"WOW"</a:t>
            </a:r>
            <a:r>
              <a:rPr b="0" dirty="0" sz="6350" spc="100">
                <a:latin typeface="Trebuchet MS"/>
                <a:cs typeface="Trebuchet MS"/>
              </a:rPr>
              <a:t> </a:t>
            </a:r>
            <a:r>
              <a:rPr b="0" dirty="0" sz="6350" spc="15">
                <a:latin typeface="Trebuchet MS"/>
                <a:cs typeface="Trebuchet MS"/>
              </a:rPr>
              <a:t>IN</a:t>
            </a:r>
            <a:r>
              <a:rPr b="0" dirty="0" sz="6350" spc="35">
                <a:latin typeface="Trebuchet MS"/>
                <a:cs typeface="Trebuchet MS"/>
              </a:rPr>
              <a:t> </a:t>
            </a:r>
            <a:r>
              <a:rPr b="0" dirty="0" sz="6350" spc="25">
                <a:latin typeface="Trebuchet MS"/>
                <a:cs typeface="Trebuchet MS"/>
              </a:rPr>
              <a:t>OUR</a:t>
            </a:r>
            <a:r>
              <a:rPr b="0" dirty="0" sz="6350" spc="75">
                <a:latin typeface="Trebuchet MS"/>
                <a:cs typeface="Trebuchet MS"/>
              </a:rPr>
              <a:t> </a:t>
            </a:r>
            <a:r>
              <a:rPr b="0" dirty="0" sz="6350" spc="25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48656" name="object 8"/>
          <p:cNvSpPr txBox="1"/>
          <p:nvPr/>
        </p:nvSpPr>
        <p:spPr>
          <a:xfrm>
            <a:off x="16904588" y="9676282"/>
            <a:ext cx="248285" cy="216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57" name="object 9"/>
          <p:cNvSpPr txBox="1"/>
          <p:nvPr/>
        </p:nvSpPr>
        <p:spPr>
          <a:xfrm>
            <a:off x="3279394" y="3164840"/>
            <a:ext cx="9321800" cy="19354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b="1" dirty="0" sz="4200">
                <a:latin typeface="Times New Roman"/>
                <a:cs typeface="Times New Roman"/>
              </a:rPr>
              <a:t>Performance</a:t>
            </a:r>
            <a:r>
              <a:rPr b="1" dirty="0" sz="4200" spc="-55">
                <a:latin typeface="Times New Roman"/>
                <a:cs typeface="Times New Roman"/>
              </a:rPr>
              <a:t> </a:t>
            </a:r>
            <a:r>
              <a:rPr b="1" dirty="0" sz="4200" spc="-5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b="1" dirty="0" sz="4200" spc="-5">
                <a:latin typeface="Times New Roman"/>
                <a:cs typeface="Times New Roman"/>
              </a:rPr>
              <a:t>IFS </a:t>
            </a:r>
            <a:r>
              <a:rPr b="1" dirty="0" sz="4200" spc="-15">
                <a:latin typeface="Times New Roman"/>
                <a:cs typeface="Times New Roman"/>
              </a:rPr>
              <a:t>(Z8-5”VERY </a:t>
            </a:r>
            <a:r>
              <a:rPr b="1" dirty="0" sz="4200" spc="-5">
                <a:latin typeface="Times New Roman"/>
                <a:cs typeface="Times New Roman"/>
              </a:rPr>
              <a:t>HIGH”28- </a:t>
            </a:r>
            <a:r>
              <a:rPr b="1" dirty="0" sz="4200">
                <a:latin typeface="Times New Roman"/>
                <a:cs typeface="Times New Roman"/>
              </a:rPr>
              <a:t> </a:t>
            </a:r>
            <a:r>
              <a:rPr b="1" dirty="0" sz="4200" spc="-5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/>
        </p:spPr>
      </p:pic>
      <p:sp>
        <p:nvSpPr>
          <p:cNvPr id="1048659" name="object 4"/>
          <p:cNvSpPr txBox="1"/>
          <p:nvPr/>
        </p:nvSpPr>
        <p:spPr>
          <a:xfrm>
            <a:off x="16904588" y="9676282"/>
            <a:ext cx="248285" cy="216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9398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dirty="0" sz="72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048661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/>
          <p:nvPr/>
        </p:nvSpPr>
        <p:spPr>
          <a:xfrm>
            <a:off x="535940" y="1781682"/>
            <a:ext cx="11173460" cy="507554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b="1" dirty="0" sz="3000" spc="-5">
                <a:latin typeface="Times New Roman"/>
                <a:cs typeface="Times New Roman"/>
              </a:rPr>
              <a:t>Us</a:t>
            </a:r>
            <a:r>
              <a:rPr b="1" dirty="0" sz="3000">
                <a:latin typeface="Times New Roman"/>
                <a:cs typeface="Times New Roman"/>
              </a:rPr>
              <a:t>e</a:t>
            </a:r>
            <a:r>
              <a:rPr b="1" dirty="0" sz="3000" spc="-5">
                <a:latin typeface="Times New Roman"/>
                <a:cs typeface="Times New Roman"/>
              </a:rPr>
              <a:t> </a:t>
            </a:r>
            <a:r>
              <a:rPr b="1" dirty="0" sz="3000">
                <a:latin typeface="Times New Roman"/>
                <a:cs typeface="Times New Roman"/>
              </a:rPr>
              <a:t>Pivo</a:t>
            </a:r>
            <a:r>
              <a:rPr b="1" dirty="0" sz="3000" spc="-10">
                <a:latin typeface="Times New Roman"/>
                <a:cs typeface="Times New Roman"/>
              </a:rPr>
              <a:t>t</a:t>
            </a:r>
            <a:r>
              <a:rPr b="1" dirty="0" sz="3000" spc="-275">
                <a:latin typeface="Times New Roman"/>
                <a:cs typeface="Times New Roman"/>
              </a:rPr>
              <a:t>T</a:t>
            </a:r>
            <a:r>
              <a:rPr b="1" dirty="0" sz="3000">
                <a:latin typeface="Times New Roman"/>
                <a:cs typeface="Times New Roman"/>
              </a:rPr>
              <a:t>ables</a:t>
            </a:r>
            <a:r>
              <a:rPr b="1" dirty="0" sz="3000" spc="5">
                <a:latin typeface="Times New Roman"/>
                <a:cs typeface="Times New Roman"/>
              </a:rPr>
              <a:t> </a:t>
            </a:r>
            <a:r>
              <a:rPr b="1" dirty="0" sz="3000">
                <a:latin typeface="Times New Roman"/>
                <a:cs typeface="Times New Roman"/>
              </a:rPr>
              <a:t>for</a:t>
            </a:r>
            <a:r>
              <a:rPr b="1" dirty="0" sz="3000" spc="-21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Advance</a:t>
            </a:r>
            <a:r>
              <a:rPr b="1" dirty="0" sz="3000">
                <a:latin typeface="Times New Roman"/>
                <a:cs typeface="Times New Roman"/>
              </a:rPr>
              <a:t>d</a:t>
            </a:r>
            <a:r>
              <a:rPr b="1" dirty="0" sz="3000" spc="-17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Analys</a:t>
            </a:r>
            <a:r>
              <a:rPr b="1" dirty="0" sz="3000" spc="-10">
                <a:latin typeface="Times New Roman"/>
                <a:cs typeface="Times New Roman"/>
              </a:rPr>
              <a:t>i</a:t>
            </a:r>
            <a:r>
              <a:rPr b="1" dirty="0" sz="300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indent="-246379" marL="501650">
              <a:lnSpc>
                <a:spcPts val="3210"/>
              </a:lnSpc>
              <a:buFont typeface="Arial MT"/>
              <a:buChar char="•"/>
              <a:tabLst>
                <a:tab algn="l" pos="502284"/>
              </a:tabLst>
            </a:pPr>
            <a:r>
              <a:rPr dirty="0" sz="2700" spc="-20">
                <a:latin typeface="Times New Roman"/>
                <a:cs typeface="Times New Roman"/>
              </a:rPr>
              <a:t>PivotTables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dynamically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summarize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analyze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your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b="1" dirty="0" sz="2700" spc="-5">
                <a:latin typeface="Times New Roman"/>
                <a:cs typeface="Times New Roman"/>
              </a:rPr>
              <a:t>Select </a:t>
            </a:r>
            <a:r>
              <a:rPr b="1" dirty="0" sz="2700" spc="-80">
                <a:latin typeface="Times New Roman"/>
                <a:cs typeface="Times New Roman"/>
              </a:rPr>
              <a:t>Your </a:t>
            </a:r>
            <a:r>
              <a:rPr b="1" dirty="0" sz="2700" spc="-5">
                <a:latin typeface="Times New Roman"/>
                <a:cs typeface="Times New Roman"/>
              </a:rPr>
              <a:t>Data </a:t>
            </a:r>
            <a:r>
              <a:rPr b="1" dirty="0" sz="2700">
                <a:latin typeface="Times New Roman"/>
                <a:cs typeface="Times New Roman"/>
              </a:rPr>
              <a:t>Range</a:t>
            </a:r>
            <a:r>
              <a:rPr dirty="0" sz="2700">
                <a:latin typeface="Times New Roman"/>
                <a:cs typeface="Times New Roman"/>
              </a:rPr>
              <a:t>.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b="1" dirty="0" sz="2700">
                <a:latin typeface="Times New Roman"/>
                <a:cs typeface="Times New Roman"/>
              </a:rPr>
              <a:t>Go</a:t>
            </a:r>
            <a:r>
              <a:rPr b="1" dirty="0" sz="2700" spc="-15">
                <a:latin typeface="Times New Roman"/>
                <a:cs typeface="Times New Roman"/>
              </a:rPr>
              <a:t> </a:t>
            </a:r>
            <a:r>
              <a:rPr b="1" dirty="0" sz="2700">
                <a:latin typeface="Times New Roman"/>
                <a:cs typeface="Times New Roman"/>
              </a:rPr>
              <a:t>to</a:t>
            </a:r>
            <a:r>
              <a:rPr b="1" dirty="0" sz="2700" spc="-5">
                <a:latin typeface="Times New Roman"/>
                <a:cs typeface="Times New Roman"/>
              </a:rPr>
              <a:t> Insert</a:t>
            </a:r>
            <a:r>
              <a:rPr b="1"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&gt;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b="1" dirty="0" sz="2700" spc="-25">
                <a:latin typeface="Times New Roman"/>
                <a:cs typeface="Times New Roman"/>
              </a:rPr>
              <a:t>PivotTable</a:t>
            </a:r>
            <a:r>
              <a:rPr dirty="0" sz="2700" spc="-25">
                <a:latin typeface="Times New Roman"/>
                <a:cs typeface="Times New Roman"/>
              </a:rPr>
              <a:t>.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b="1" dirty="0" sz="2700" spc="-10">
                <a:latin typeface="Times New Roman"/>
                <a:cs typeface="Times New Roman"/>
              </a:rPr>
              <a:t>Configure</a:t>
            </a:r>
            <a:r>
              <a:rPr b="1" dirty="0" sz="2700" spc="-25">
                <a:latin typeface="Times New Roman"/>
                <a:cs typeface="Times New Roman"/>
              </a:rPr>
              <a:t> PivotTable</a:t>
            </a:r>
            <a:r>
              <a:rPr dirty="0" sz="2700" spc="-25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b="1" dirty="0" sz="2700" spc="-5">
                <a:latin typeface="Times New Roman"/>
                <a:cs typeface="Times New Roman"/>
              </a:rPr>
              <a:t>Rows</a:t>
            </a:r>
            <a:r>
              <a:rPr dirty="0" sz="2700" spc="-5">
                <a:latin typeface="Times New Roman"/>
                <a:cs typeface="Times New Roman"/>
              </a:rPr>
              <a:t>: Employee Name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or</a:t>
            </a:r>
            <a:r>
              <a:rPr dirty="0" sz="2700" spc="-5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b="1" dirty="0" sz="2700" spc="-5">
                <a:latin typeface="Times New Roman"/>
                <a:cs typeface="Times New Roman"/>
              </a:rPr>
              <a:t>Columns</a:t>
            </a:r>
            <a:r>
              <a:rPr dirty="0" sz="2700" spc="-5">
                <a:latin typeface="Times New Roman"/>
                <a:cs typeface="Times New Roman"/>
              </a:rPr>
              <a:t>: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b="1" dirty="0" sz="2700" spc="-40">
                <a:latin typeface="Times New Roman"/>
                <a:cs typeface="Times New Roman"/>
              </a:rPr>
              <a:t>Values</a:t>
            </a:r>
            <a:r>
              <a:rPr dirty="0" sz="2700" spc="-40">
                <a:latin typeface="Times New Roman"/>
                <a:cs typeface="Times New Roman"/>
              </a:rPr>
              <a:t>: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 spc="-35">
                <a:latin typeface="Times New Roman"/>
                <a:cs typeface="Times New Roman"/>
              </a:rPr>
              <a:t>Average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or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Count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b="1" dirty="0" sz="3000" spc="-5">
                <a:latin typeface="Times New Roman"/>
                <a:cs typeface="Times New Roman"/>
              </a:rPr>
              <a:t>Incorporate</a:t>
            </a:r>
            <a:r>
              <a:rPr b="1" dirty="0" sz="3000" spc="-2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Conditional</a:t>
            </a:r>
            <a:r>
              <a:rPr b="1" dirty="0" sz="3000" spc="-2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indent="-246379" marL="501650">
              <a:lnSpc>
                <a:spcPts val="3210"/>
              </a:lnSpc>
              <a:buFont typeface="Arial MT"/>
              <a:buChar char="•"/>
              <a:tabLst>
                <a:tab algn="l" pos="502284"/>
              </a:tabLst>
            </a:pPr>
            <a:r>
              <a:rPr dirty="0" sz="2700">
                <a:latin typeface="Times New Roman"/>
                <a:cs typeface="Times New Roman"/>
              </a:rPr>
              <a:t>Highlight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key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b="1" dirty="0" sz="2700" spc="-5">
                <a:latin typeface="Times New Roman"/>
                <a:cs typeface="Times New Roman"/>
              </a:rPr>
              <a:t>Select</a:t>
            </a:r>
            <a:r>
              <a:rPr b="1" dirty="0" sz="2700">
                <a:latin typeface="Times New Roman"/>
                <a:cs typeface="Times New Roman"/>
              </a:rPr>
              <a:t> Cells</a:t>
            </a:r>
            <a:r>
              <a:rPr dirty="0" sz="2700">
                <a:latin typeface="Times New Roman"/>
                <a:cs typeface="Times New Roman"/>
              </a:rPr>
              <a:t>: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Highlight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range of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b="1" dirty="0" sz="2700" spc="-5">
                <a:latin typeface="Times New Roman"/>
                <a:cs typeface="Times New Roman"/>
              </a:rPr>
              <a:t>Conditional </a:t>
            </a:r>
            <a:r>
              <a:rPr b="1" dirty="0" sz="2700">
                <a:latin typeface="Times New Roman"/>
                <a:cs typeface="Times New Roman"/>
              </a:rPr>
              <a:t>Formatting</a:t>
            </a:r>
            <a:r>
              <a:rPr dirty="0" sz="2700">
                <a:latin typeface="Times New Roman"/>
                <a:cs typeface="Times New Roman"/>
              </a:rPr>
              <a:t>: </a:t>
            </a:r>
            <a:r>
              <a:rPr dirty="0" sz="2700" spc="-5">
                <a:latin typeface="Times New Roman"/>
                <a:cs typeface="Times New Roman"/>
              </a:rPr>
              <a:t>Go </a:t>
            </a:r>
            <a:r>
              <a:rPr dirty="0" sz="2700">
                <a:latin typeface="Times New Roman"/>
                <a:cs typeface="Times New Roman"/>
              </a:rPr>
              <a:t>to </a:t>
            </a:r>
            <a:r>
              <a:rPr b="1" dirty="0" sz="2700">
                <a:latin typeface="Times New Roman"/>
                <a:cs typeface="Times New Roman"/>
              </a:rPr>
              <a:t>Home </a:t>
            </a:r>
            <a:r>
              <a:rPr dirty="0" sz="2700">
                <a:latin typeface="Times New Roman"/>
                <a:cs typeface="Times New Roman"/>
              </a:rPr>
              <a:t>&gt; </a:t>
            </a:r>
            <a:r>
              <a:rPr b="1" dirty="0" sz="2700" spc="-5">
                <a:latin typeface="Times New Roman"/>
                <a:cs typeface="Times New Roman"/>
              </a:rPr>
              <a:t>Conditional </a:t>
            </a:r>
            <a:r>
              <a:rPr b="1" dirty="0" sz="2700">
                <a:latin typeface="Times New Roman"/>
                <a:cs typeface="Times New Roman"/>
              </a:rPr>
              <a:t>Formatting </a:t>
            </a:r>
            <a:r>
              <a:rPr dirty="0" sz="2700">
                <a:latin typeface="Times New Roman"/>
                <a:cs typeface="Times New Roman"/>
              </a:rPr>
              <a:t>&gt; </a:t>
            </a:r>
            <a:r>
              <a:rPr b="1" dirty="0" sz="2700" spc="-5">
                <a:latin typeface="Times New Roman"/>
                <a:cs typeface="Times New Roman"/>
              </a:rPr>
              <a:t>Color </a:t>
            </a:r>
            <a:r>
              <a:rPr b="1" dirty="0" sz="2700" spc="-660">
                <a:latin typeface="Times New Roman"/>
                <a:cs typeface="Times New Roman"/>
              </a:rPr>
              <a:t> </a:t>
            </a:r>
            <a:r>
              <a:rPr b="1" dirty="0" sz="2700" spc="-5">
                <a:latin typeface="Times New Roman"/>
                <a:cs typeface="Times New Roman"/>
              </a:rPr>
              <a:t>Scales</a:t>
            </a:r>
            <a:r>
              <a:rPr b="1" dirty="0" sz="270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or </a:t>
            </a:r>
            <a:r>
              <a:rPr b="1" dirty="0" sz="2700" spc="-5">
                <a:latin typeface="Times New Roman"/>
                <a:cs typeface="Times New Roman"/>
              </a:rPr>
              <a:t>Data</a:t>
            </a:r>
            <a:r>
              <a:rPr b="1" dirty="0" sz="2700">
                <a:latin typeface="Times New Roman"/>
                <a:cs typeface="Times New Roman"/>
              </a:rPr>
              <a:t> Bars</a:t>
            </a:r>
            <a:r>
              <a:rPr b="1"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apply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formatting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based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on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3"/>
          <p:cNvSpPr txBox="1"/>
          <p:nvPr/>
        </p:nvSpPr>
        <p:spPr>
          <a:xfrm>
            <a:off x="993139" y="1894154"/>
            <a:ext cx="11913235" cy="575551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b="1" dirty="0" sz="2750" spc="1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b="1" dirty="0" sz="275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750" spc="1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b="1" dirty="0" sz="275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75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b="1"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b="1" dirty="0" sz="2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dirty="0" sz="25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5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dirty="0" sz="2500" spc="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dirty="0" sz="2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b="1" dirty="0" sz="25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dirty="0" sz="25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dirty="0" sz="25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5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b="1" dirty="0" sz="2500" spc="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dirty="0" sz="25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b="1" dirty="0" sz="2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b="1" dirty="0" sz="25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b="1" dirty="0" sz="25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b="1"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b="1"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dirty="0" sz="2500" spc="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dirty="0" sz="25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dirty="0" sz="2500" spc="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sz="25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dirty="0" sz="2500" spc="-6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dirty="0" sz="2500" spc="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500" spc="-5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indent="-227329" marL="464820" marR="579755">
              <a:lnSpc>
                <a:spcPct val="100000"/>
              </a:lnSpc>
              <a:buFont typeface="Arial MT"/>
              <a:buChar char="•"/>
              <a:tabLst>
                <a:tab algn="l" pos="465455"/>
              </a:tabLst>
            </a:pPr>
            <a:r>
              <a:rPr b="1" dirty="0" sz="2500" spc="-5">
                <a:latin typeface="Times New Roman"/>
                <a:cs typeface="Times New Roman"/>
              </a:rPr>
              <a:t>Conditional Formatting</a:t>
            </a:r>
            <a:r>
              <a:rPr dirty="0" sz="2500" spc="-5">
                <a:latin typeface="Times New Roman"/>
                <a:cs typeface="Times New Roman"/>
              </a:rPr>
              <a:t>: Apply conditional formatting to highlight key performance </a:t>
            </a:r>
            <a:r>
              <a:rPr dirty="0" sz="2500" spc="-6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metrics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trends,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making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it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easier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 spot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areas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that need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indent="-227329" marL="464820" marR="459105">
              <a:lnSpc>
                <a:spcPct val="100000"/>
              </a:lnSpc>
              <a:buFont typeface="Arial MT"/>
              <a:buChar char="•"/>
              <a:tabLst>
                <a:tab algn="l" pos="465455"/>
              </a:tabLst>
            </a:pPr>
            <a:r>
              <a:rPr b="1" dirty="0" sz="2500" spc="-5">
                <a:latin typeface="Times New Roman"/>
                <a:cs typeface="Times New Roman"/>
              </a:rPr>
              <a:t>Interactive</a:t>
            </a:r>
            <a:r>
              <a:rPr b="1" dirty="0" sz="2500" spc="55">
                <a:latin typeface="Times New Roman"/>
                <a:cs typeface="Times New Roman"/>
              </a:rPr>
              <a:t> </a:t>
            </a:r>
            <a:r>
              <a:rPr b="1" dirty="0" sz="2500" spc="-5">
                <a:latin typeface="Times New Roman"/>
                <a:cs typeface="Times New Roman"/>
              </a:rPr>
              <a:t>Elements</a:t>
            </a:r>
            <a:r>
              <a:rPr dirty="0" sz="2500" spc="-5">
                <a:latin typeface="Times New Roman"/>
                <a:cs typeface="Times New Roman"/>
              </a:rPr>
              <a:t>: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Incorporate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slicers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other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interactive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elements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make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your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analysis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more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dynamic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user-friendly.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This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enables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viewers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filter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data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based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on 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different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criteria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get customized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indent="-227329" marL="464820" marR="190500">
              <a:lnSpc>
                <a:spcPct val="100000"/>
              </a:lnSpc>
              <a:buFont typeface="Arial MT"/>
              <a:buChar char="•"/>
              <a:tabLst>
                <a:tab algn="l" pos="465455"/>
              </a:tabLst>
            </a:pPr>
            <a:r>
              <a:rPr b="1" dirty="0" sz="2500" spc="-5">
                <a:latin typeface="Times New Roman"/>
                <a:cs typeface="Times New Roman"/>
              </a:rPr>
              <a:t>Dashboard</a:t>
            </a:r>
            <a:r>
              <a:rPr b="1" dirty="0" sz="2500" spc="5">
                <a:latin typeface="Times New Roman"/>
                <a:cs typeface="Times New Roman"/>
              </a:rPr>
              <a:t> </a:t>
            </a:r>
            <a:r>
              <a:rPr b="1" dirty="0" sz="2500" spc="-15">
                <a:latin typeface="Times New Roman"/>
                <a:cs typeface="Times New Roman"/>
              </a:rPr>
              <a:t>Creation</a:t>
            </a:r>
            <a:r>
              <a:rPr dirty="0" sz="2500" spc="-15">
                <a:latin typeface="Times New Roman"/>
                <a:cs typeface="Times New Roman"/>
              </a:rPr>
              <a:t>: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Compile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your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data,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summaries,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visualizations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into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cohesive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dashboard. This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dashboard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should </a:t>
            </a:r>
            <a:r>
              <a:rPr dirty="0" sz="2500" spc="-5">
                <a:latin typeface="Times New Roman"/>
                <a:cs typeface="Times New Roman"/>
              </a:rPr>
              <a:t>provide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comprehensive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view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of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employee 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performance,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helping stakeholders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make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informed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indent="-227329" marL="464820" marR="363220">
              <a:lnSpc>
                <a:spcPct val="100000"/>
              </a:lnSpc>
              <a:buFont typeface="Arial MT"/>
              <a:buChar char="•"/>
              <a:tabLst>
                <a:tab algn="l" pos="465455"/>
              </a:tabLst>
            </a:pPr>
            <a:r>
              <a:rPr b="1" dirty="0" sz="2500" spc="-20">
                <a:latin typeface="Arial"/>
                <a:cs typeface="Arial"/>
              </a:rPr>
              <a:t>PivotTables</a:t>
            </a:r>
            <a:r>
              <a:rPr dirty="0" sz="2500" spc="-20">
                <a:latin typeface="Arial MT"/>
                <a:cs typeface="Arial MT"/>
              </a:rPr>
              <a:t>: </a:t>
            </a:r>
            <a:r>
              <a:rPr dirty="0" sz="2500" spc="-5">
                <a:latin typeface="Arial MT"/>
                <a:cs typeface="Arial MT"/>
              </a:rPr>
              <a:t>Leverage </a:t>
            </a:r>
            <a:r>
              <a:rPr dirty="0" sz="2500" spc="-30">
                <a:latin typeface="Arial MT"/>
                <a:cs typeface="Arial MT"/>
              </a:rPr>
              <a:t>PivotTables </a:t>
            </a:r>
            <a:r>
              <a:rPr dirty="0" sz="2500" spc="-5">
                <a:latin typeface="Arial MT"/>
                <a:cs typeface="Arial MT"/>
              </a:rPr>
              <a:t>for dynamic analysis, allowing you to easily </a:t>
            </a:r>
            <a:r>
              <a:rPr dirty="0" sz="2500" spc="-68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slice</a:t>
            </a:r>
            <a:r>
              <a:rPr dirty="0" sz="2500" spc="-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and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dice the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data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reveal </a:t>
            </a:r>
            <a:r>
              <a:rPr dirty="0" sz="2500">
                <a:latin typeface="Arial MT"/>
                <a:cs typeface="Arial MT"/>
              </a:rPr>
              <a:t>deeper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insights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and</a:t>
            </a:r>
            <a:r>
              <a:rPr dirty="0" sz="2500" spc="-2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048664" name="Title 4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6858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>
            <a:spLocks noGrp="1"/>
          </p:cNvSpPr>
          <p:nvPr>
            <p:ph type="title"/>
          </p:nvPr>
        </p:nvSpPr>
        <p:spPr>
          <a:xfrm>
            <a:off x="1120546" y="406730"/>
            <a:ext cx="3088640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imes New Roman"/>
                <a:cs typeface="Times New Roman"/>
              </a:rPr>
              <a:t>RESU</a:t>
            </a:r>
            <a:r>
              <a:rPr dirty="0" spc="-505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1048682" name="object 3"/>
          <p:cNvSpPr txBox="1"/>
          <p:nvPr/>
        </p:nvSpPr>
        <p:spPr>
          <a:xfrm>
            <a:off x="16904588" y="9676282"/>
            <a:ext cx="248285" cy="216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5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73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314700" y="2366772"/>
            <a:ext cx="9877044" cy="63627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048684" name="object 3"/>
          <p:cNvSpPr txBox="1"/>
          <p:nvPr/>
        </p:nvSpPr>
        <p:spPr>
          <a:xfrm>
            <a:off x="993139" y="2474214"/>
            <a:ext cx="14084935" cy="4738929"/>
          </a:xfrm>
          <a:prstGeom prst="rect"/>
        </p:spPr>
        <p:txBody>
          <a:bodyPr bIns="0" lIns="0" rIns="0" rtlCol="0" tIns="30480" vert="horz" wrap="square">
            <a:spAutoFit/>
          </a:bodyPr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dirty="0" sz="2700">
                <a:latin typeface="Times New Roman"/>
                <a:cs typeface="Times New Roman"/>
              </a:rPr>
              <a:t>In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summary,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creating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effective</a:t>
            </a:r>
            <a:r>
              <a:rPr dirty="0" sz="2700" spc="2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employee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analysis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model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 Excel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involves several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key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steps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ensure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you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track,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analyze,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visualize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data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indent="-245745" marL="501650" marR="42481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algn="l" pos="502284"/>
              </a:tabLst>
            </a:pPr>
            <a:r>
              <a:rPr b="1" dirty="0" sz="2700" spc="-5">
                <a:latin typeface="Times New Roman"/>
                <a:cs typeface="Times New Roman"/>
              </a:rPr>
              <a:t>Data Organization</a:t>
            </a:r>
            <a:r>
              <a:rPr dirty="0" sz="2700" spc="-5">
                <a:latin typeface="Times New Roman"/>
                <a:cs typeface="Times New Roman"/>
              </a:rPr>
              <a:t>: </a:t>
            </a:r>
            <a:r>
              <a:rPr dirty="0" sz="2700">
                <a:latin typeface="Times New Roman"/>
                <a:cs typeface="Times New Roman"/>
              </a:rPr>
              <a:t>Start by structuring your data in a </a:t>
            </a:r>
            <a:r>
              <a:rPr dirty="0" sz="2700" spc="-5">
                <a:latin typeface="Times New Roman"/>
                <a:cs typeface="Times New Roman"/>
              </a:rPr>
              <a:t>well-organized </a:t>
            </a:r>
            <a:r>
              <a:rPr dirty="0" sz="2700">
                <a:latin typeface="Times New Roman"/>
                <a:cs typeface="Times New Roman"/>
              </a:rPr>
              <a:t>table, including essential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fields such</a:t>
            </a:r>
            <a:r>
              <a:rPr dirty="0" sz="2700" spc="-5">
                <a:latin typeface="Times New Roman"/>
                <a:cs typeface="Times New Roman"/>
              </a:rPr>
              <a:t> as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Employee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ID,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Name,</a:t>
            </a:r>
            <a:r>
              <a:rPr dirty="0" sz="2700" spc="20">
                <a:latin typeface="Times New Roman"/>
                <a:cs typeface="Times New Roman"/>
              </a:rPr>
              <a:t> </a:t>
            </a:r>
            <a:r>
              <a:rPr dirty="0" sz="2700" spc="-15">
                <a:latin typeface="Times New Roman"/>
                <a:cs typeface="Times New Roman"/>
              </a:rPr>
              <a:t>Gender,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Department,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Project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ID,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Performance</a:t>
            </a:r>
            <a:r>
              <a:rPr dirty="0" sz="2700" spc="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Metrics,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indent="-245745" marL="501650" marR="375920">
              <a:lnSpc>
                <a:spcPts val="3190"/>
              </a:lnSpc>
              <a:buFont typeface="Arial MT"/>
              <a:buChar char="•"/>
              <a:tabLst>
                <a:tab algn="l" pos="502284"/>
              </a:tabLst>
            </a:pPr>
            <a:r>
              <a:rPr b="1" dirty="0" sz="2700" spc="-5">
                <a:latin typeface="Times New Roman"/>
                <a:cs typeface="Times New Roman"/>
              </a:rPr>
              <a:t>Summary</a:t>
            </a:r>
            <a:r>
              <a:rPr b="1" dirty="0" sz="2700" spc="-50">
                <a:latin typeface="Times New Roman"/>
                <a:cs typeface="Times New Roman"/>
              </a:rPr>
              <a:t> </a:t>
            </a:r>
            <a:r>
              <a:rPr b="1" dirty="0" sz="2700" spc="-40">
                <a:latin typeface="Times New Roman"/>
                <a:cs typeface="Times New Roman"/>
              </a:rPr>
              <a:t>Tables</a:t>
            </a:r>
            <a:r>
              <a:rPr dirty="0" sz="2700" spc="-40">
                <a:latin typeface="Times New Roman"/>
                <a:cs typeface="Times New Roman"/>
              </a:rPr>
              <a:t>: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Develop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summary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tables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aggregate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data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by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projects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departments.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This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helps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understanding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overall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performance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trends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indent="-245745" marL="501650" marR="563245">
              <a:lnSpc>
                <a:spcPct val="98700"/>
              </a:lnSpc>
              <a:buFont typeface="Arial MT"/>
              <a:buChar char="•"/>
              <a:tabLst>
                <a:tab algn="l" pos="502284"/>
              </a:tabLst>
            </a:pPr>
            <a:r>
              <a:rPr b="1" dirty="0" sz="2700" spc="-10">
                <a:latin typeface="Times New Roman"/>
                <a:cs typeface="Times New Roman"/>
              </a:rPr>
              <a:t>Visualization</a:t>
            </a:r>
            <a:r>
              <a:rPr dirty="0" sz="2700" spc="-10">
                <a:latin typeface="Times New Roman"/>
                <a:cs typeface="Times New Roman"/>
              </a:rPr>
              <a:t>: </a:t>
            </a:r>
            <a:r>
              <a:rPr dirty="0" sz="2700">
                <a:latin typeface="Times New Roman"/>
                <a:cs typeface="Times New Roman"/>
              </a:rPr>
              <a:t>Utilize charts and graphs to visually represent </a:t>
            </a:r>
            <a:r>
              <a:rPr dirty="0" sz="2700" spc="-5">
                <a:latin typeface="Times New Roman"/>
                <a:cs typeface="Times New Roman"/>
              </a:rPr>
              <a:t>performance </a:t>
            </a:r>
            <a:r>
              <a:rPr dirty="0" sz="2700">
                <a:latin typeface="Times New Roman"/>
                <a:cs typeface="Times New Roman"/>
              </a:rPr>
              <a:t>data. Bar charts, pie </a:t>
            </a:r>
            <a:r>
              <a:rPr dirty="0" sz="2700" spc="-66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different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projects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 txBox="1"/>
          <p:nvPr/>
        </p:nvSpPr>
        <p:spPr>
          <a:xfrm>
            <a:off x="779780" y="2240660"/>
            <a:ext cx="13712825" cy="4750994"/>
          </a:xfrm>
          <a:prstGeom prst="rect"/>
        </p:spPr>
        <p:txBody>
          <a:bodyPr bIns="0" lIns="0" rIns="0" rtlCol="0" tIns="30480" vert="horz" wrap="square">
            <a:spAutoFit/>
          </a:bodyPr>
          <a:p>
            <a:pPr indent="-245745" marL="257810" marR="21590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algn="l" pos="258445"/>
              </a:tabLst>
            </a:pPr>
            <a:r>
              <a:rPr b="1" dirty="0" sz="2700" spc="-5">
                <a:latin typeface="Times New Roman"/>
                <a:cs typeface="Times New Roman"/>
              </a:rPr>
              <a:t>Conditional</a:t>
            </a:r>
            <a:r>
              <a:rPr b="1" dirty="0" sz="2700" spc="-15">
                <a:latin typeface="Times New Roman"/>
                <a:cs typeface="Times New Roman"/>
              </a:rPr>
              <a:t> </a:t>
            </a:r>
            <a:r>
              <a:rPr b="1" dirty="0" sz="2700">
                <a:latin typeface="Times New Roman"/>
                <a:cs typeface="Times New Roman"/>
              </a:rPr>
              <a:t>Formatting</a:t>
            </a:r>
            <a:r>
              <a:rPr dirty="0" sz="2700">
                <a:latin typeface="Times New Roman"/>
                <a:cs typeface="Times New Roman"/>
              </a:rPr>
              <a:t>:</a:t>
            </a:r>
            <a:r>
              <a:rPr dirty="0" sz="2700" spc="-1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Apply conditional </a:t>
            </a:r>
            <a:r>
              <a:rPr dirty="0" sz="2700" spc="-5">
                <a:latin typeface="Times New Roman"/>
                <a:cs typeface="Times New Roman"/>
              </a:rPr>
              <a:t>formatting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highlight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key </a:t>
            </a:r>
            <a:r>
              <a:rPr dirty="0" sz="2700" spc="-5">
                <a:latin typeface="Times New Roman"/>
                <a:cs typeface="Times New Roman"/>
              </a:rPr>
              <a:t>performance</a:t>
            </a:r>
            <a:r>
              <a:rPr dirty="0" sz="2700" spc="2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metrics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trends,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making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it easier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spot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areas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that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indent="-245745" marL="257810" marR="73660">
              <a:lnSpc>
                <a:spcPct val="98700"/>
              </a:lnSpc>
              <a:buFont typeface="Arial MT"/>
              <a:buChar char="•"/>
              <a:tabLst>
                <a:tab algn="l" pos="258445"/>
              </a:tabLst>
            </a:pPr>
            <a:r>
              <a:rPr b="1" dirty="0" sz="2700" spc="-5">
                <a:latin typeface="Times New Roman"/>
                <a:cs typeface="Times New Roman"/>
              </a:rPr>
              <a:t>Interactive </a:t>
            </a:r>
            <a:r>
              <a:rPr b="1" dirty="0" sz="2700">
                <a:latin typeface="Times New Roman"/>
                <a:cs typeface="Times New Roman"/>
              </a:rPr>
              <a:t>Elements</a:t>
            </a:r>
            <a:r>
              <a:rPr dirty="0" sz="2700">
                <a:latin typeface="Times New Roman"/>
                <a:cs typeface="Times New Roman"/>
              </a:rPr>
              <a:t>: Incorporate slicers and other interactive elements to </a:t>
            </a:r>
            <a:r>
              <a:rPr dirty="0" sz="2700" spc="-5">
                <a:latin typeface="Times New Roman"/>
                <a:cs typeface="Times New Roman"/>
              </a:rPr>
              <a:t>make </a:t>
            </a:r>
            <a:r>
              <a:rPr dirty="0" sz="2700">
                <a:latin typeface="Times New Roman"/>
                <a:cs typeface="Times New Roman"/>
              </a:rPr>
              <a:t>your analysis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more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dynamic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 spc="-15">
                <a:latin typeface="Times New Roman"/>
                <a:cs typeface="Times New Roman"/>
              </a:rPr>
              <a:t>user-friendly.</a:t>
            </a:r>
            <a:r>
              <a:rPr dirty="0" sz="2700" spc="-8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This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enables </a:t>
            </a:r>
            <a:r>
              <a:rPr dirty="0" sz="2700" spc="-5">
                <a:latin typeface="Times New Roman"/>
                <a:cs typeface="Times New Roman"/>
              </a:rPr>
              <a:t>viewers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filter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data based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on</a:t>
            </a:r>
            <a:r>
              <a:rPr dirty="0" sz="2700" spc="-10">
                <a:latin typeface="Times New Roman"/>
                <a:cs typeface="Times New Roman"/>
              </a:rPr>
              <a:t> different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criteria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get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customized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indent="-245745" marL="257810" marR="789305">
              <a:lnSpc>
                <a:spcPct val="98700"/>
              </a:lnSpc>
              <a:buFont typeface="Arial MT"/>
              <a:buChar char="•"/>
              <a:tabLst>
                <a:tab algn="l" pos="258445"/>
              </a:tabLst>
            </a:pPr>
            <a:r>
              <a:rPr b="1" dirty="0" sz="2700" spc="-5">
                <a:latin typeface="Times New Roman"/>
                <a:cs typeface="Times New Roman"/>
              </a:rPr>
              <a:t>Dashboard Creation</a:t>
            </a:r>
            <a:r>
              <a:rPr dirty="0" sz="2700" spc="-5">
                <a:latin typeface="Times New Roman"/>
                <a:cs typeface="Times New Roman"/>
              </a:rPr>
              <a:t>: </a:t>
            </a:r>
            <a:r>
              <a:rPr dirty="0" sz="2700">
                <a:latin typeface="Times New Roman"/>
                <a:cs typeface="Times New Roman"/>
              </a:rPr>
              <a:t>Compile your data, </a:t>
            </a:r>
            <a:r>
              <a:rPr dirty="0" sz="2700" spc="-5">
                <a:latin typeface="Times New Roman"/>
                <a:cs typeface="Times New Roman"/>
              </a:rPr>
              <a:t>summaries, </a:t>
            </a:r>
            <a:r>
              <a:rPr dirty="0" sz="2700">
                <a:latin typeface="Times New Roman"/>
                <a:cs typeface="Times New Roman"/>
              </a:rPr>
              <a:t>and visualizations into a cohesive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dashboard.</a:t>
            </a:r>
            <a:r>
              <a:rPr dirty="0" sz="2700" spc="-9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This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dashboard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should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provide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comprehensive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view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employee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performance,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helping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stakeholders </a:t>
            </a:r>
            <a:r>
              <a:rPr dirty="0" sz="2700" spc="-5">
                <a:latin typeface="Times New Roman"/>
                <a:cs typeface="Times New Roman"/>
              </a:rPr>
              <a:t>make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informed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indent="-245745" marL="257810" marR="5080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algn="l" pos="258445"/>
              </a:tabLst>
            </a:pPr>
            <a:r>
              <a:rPr b="1" dirty="0" sz="2700" spc="-20">
                <a:latin typeface="Arial"/>
                <a:cs typeface="Arial"/>
              </a:rPr>
              <a:t>PivotTables</a:t>
            </a:r>
            <a:r>
              <a:rPr dirty="0" sz="2700" spc="-20">
                <a:latin typeface="Arial MT"/>
                <a:cs typeface="Arial MT"/>
              </a:rPr>
              <a:t>: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Leverage</a:t>
            </a:r>
            <a:r>
              <a:rPr dirty="0" sz="2700" spc="5">
                <a:latin typeface="Arial MT"/>
                <a:cs typeface="Arial MT"/>
              </a:rPr>
              <a:t> </a:t>
            </a:r>
            <a:r>
              <a:rPr dirty="0" sz="2700" spc="-30">
                <a:latin typeface="Arial MT"/>
                <a:cs typeface="Arial MT"/>
              </a:rPr>
              <a:t>PivotTables</a:t>
            </a:r>
            <a:r>
              <a:rPr dirty="0" sz="2700" spc="-1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for</a:t>
            </a:r>
            <a:r>
              <a:rPr dirty="0" sz="2700" spc="5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dynamic</a:t>
            </a:r>
            <a:r>
              <a:rPr dirty="0" sz="2700" spc="10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analysis,</a:t>
            </a:r>
            <a:r>
              <a:rPr dirty="0" sz="2700" spc="-10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allowing</a:t>
            </a:r>
            <a:r>
              <a:rPr dirty="0" sz="2700">
                <a:latin typeface="Arial MT"/>
                <a:cs typeface="Arial MT"/>
              </a:rPr>
              <a:t> you</a:t>
            </a:r>
            <a:r>
              <a:rPr dirty="0" sz="2700" spc="-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to</a:t>
            </a:r>
            <a:r>
              <a:rPr dirty="0" sz="2700" spc="5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easily </a:t>
            </a:r>
            <a:r>
              <a:rPr dirty="0" sz="2700">
                <a:latin typeface="Arial MT"/>
                <a:cs typeface="Arial MT"/>
              </a:rPr>
              <a:t>slice</a:t>
            </a:r>
            <a:r>
              <a:rPr dirty="0" sz="2700" spc="5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and </a:t>
            </a:r>
            <a:r>
              <a:rPr dirty="0" sz="2700" spc="-735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dice </a:t>
            </a:r>
            <a:r>
              <a:rPr dirty="0" sz="2700">
                <a:latin typeface="Arial MT"/>
                <a:cs typeface="Arial MT"/>
              </a:rPr>
              <a:t>the </a:t>
            </a:r>
            <a:r>
              <a:rPr dirty="0" sz="2700" spc="-5">
                <a:latin typeface="Arial MT"/>
                <a:cs typeface="Arial MT"/>
              </a:rPr>
              <a:t>data</a:t>
            </a:r>
            <a:r>
              <a:rPr dirty="0" sz="2700">
                <a:latin typeface="Arial MT"/>
                <a:cs typeface="Arial MT"/>
              </a:rPr>
              <a:t> to </a:t>
            </a:r>
            <a:r>
              <a:rPr dirty="0" sz="2700" spc="-5">
                <a:latin typeface="Arial MT"/>
                <a:cs typeface="Arial MT"/>
              </a:rPr>
              <a:t>reveal</a:t>
            </a:r>
            <a:r>
              <a:rPr dirty="0" sz="2700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deeper</a:t>
            </a:r>
            <a:r>
              <a:rPr dirty="0" sz="2700">
                <a:latin typeface="Arial MT"/>
                <a:cs typeface="Arial MT"/>
              </a:rPr>
              <a:t> insights</a:t>
            </a:r>
            <a:r>
              <a:rPr dirty="0" sz="2700" spc="-15">
                <a:latin typeface="Arial MT"/>
                <a:cs typeface="Arial MT"/>
              </a:rPr>
              <a:t> </a:t>
            </a:r>
            <a:r>
              <a:rPr dirty="0" sz="2700" spc="-5">
                <a:latin typeface="Arial MT"/>
                <a:cs typeface="Arial MT"/>
              </a:rPr>
              <a:t>and</a:t>
            </a:r>
            <a:r>
              <a:rPr dirty="0" sz="2700" spc="-15">
                <a:latin typeface="Arial MT"/>
                <a:cs typeface="Arial MT"/>
              </a:rPr>
              <a:t> </a:t>
            </a:r>
            <a:r>
              <a:rPr dirty="0" sz="270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048686" name="Title 4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6858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1097076" y="1048638"/>
            <a:ext cx="5873750" cy="8280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350" spc="15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dirty="0" sz="6350" spc="-254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dirty="0" sz="6350" spc="1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1048601" name="object 3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0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/>
          </p:spPr>
        </p:pic>
        <p:pic>
          <p:nvPicPr>
            <p:cNvPr id="209715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/>
          </p:spPr>
        </p:pic>
      </p:grpSp>
      <p:sp>
        <p:nvSpPr>
          <p:cNvPr id="1048602" name="object 7"/>
          <p:cNvSpPr txBox="1"/>
          <p:nvPr/>
        </p:nvSpPr>
        <p:spPr>
          <a:xfrm>
            <a:off x="2105376" y="3107690"/>
            <a:ext cx="12855753" cy="2060827"/>
          </a:xfrm>
          <a:prstGeom prst="rect"/>
        </p:spPr>
        <p:txBody>
          <a:bodyPr bIns="0" lIns="0" rIns="0" rtlCol="0" tIns="26034" vert="horz" wrap="square">
            <a:spAutoFit/>
          </a:bodyPr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algn="l" pos="3760470"/>
              </a:tabLst>
            </a:pPr>
            <a:r>
              <a:rPr b="1" dirty="0" sz="6600">
                <a:solidFill>
                  <a:srgbClr val="0E0E0E"/>
                </a:solidFill>
                <a:latin typeface="Times New Roman"/>
                <a:cs typeface="Times New Roman"/>
              </a:rPr>
              <a:t>Employee	Performance</a:t>
            </a:r>
            <a:r>
              <a:rPr b="1" dirty="0" sz="6600" spc="-3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spc="-5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endParaRPr sz="6600">
              <a:latin typeface="Times New Roman"/>
              <a:cs typeface="Times New Roman"/>
            </a:endParaRPr>
          </a:p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algn="l" pos="3760470"/>
              </a:tabLst>
            </a:pP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b="1" dirty="0" sz="6600" lang="en-US" spc="-5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1048608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ah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/>
          </p:spPr>
        </p:pic>
        <p:sp>
          <p:nvSpPr>
            <p:cNvPr id="1048609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ah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6"/>
          <p:cNvSpPr txBox="1"/>
          <p:nvPr/>
        </p:nvSpPr>
        <p:spPr>
          <a:xfrm>
            <a:off x="1128674" y="9717058"/>
            <a:ext cx="2654935" cy="24447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885"/>
              </a:lnSpc>
              <a:tabLst>
                <a:tab algn="l" pos="1156970"/>
              </a:tabLst>
            </a:pPr>
            <a:r>
              <a:rPr dirty="0" sz="1650" spc="25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b="1" dirty="0" sz="1650" spc="2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b="1" dirty="0" sz="165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650" spc="3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29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1048611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ah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/>
          </p:spPr>
        </p:pic>
        <p:pic>
          <p:nvPicPr>
            <p:cNvPr id="2097157" name="object 1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/>
          </p:spPr>
        </p:pic>
        <p:pic>
          <p:nvPicPr>
            <p:cNvPr id="2097158" name="object 11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/>
          </p:spPr>
        </p:pic>
        <p:pic>
          <p:nvPicPr>
            <p:cNvPr id="2097159" name="object 1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/>
          </p:spPr>
        </p:pic>
      </p:grpSp>
      <p:sp>
        <p:nvSpPr>
          <p:cNvPr id="1048612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698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pc="-5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048613" name="object 14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14" name="object 15"/>
          <p:cNvSpPr txBox="1"/>
          <p:nvPr/>
        </p:nvSpPr>
        <p:spPr>
          <a:xfrm>
            <a:off x="4222924" y="2253545"/>
            <a:ext cx="7897783" cy="5176520"/>
          </a:xfrm>
          <a:prstGeom prst="rect"/>
        </p:spPr>
        <p:txBody>
          <a:bodyPr bIns="0" lIns="0" rIns="0" rtlCol="0" tIns="38100" vert="horz" wrap="square">
            <a:spAutoFit/>
          </a:bodyPr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algn="l" pos="2353945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dirty="0" sz="4200" spc="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lang="en-US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Sta</a:t>
            </a:r>
            <a:r>
              <a:rPr dirty="0" sz="4200" spc="-2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dirty="0" sz="4200" spc="-15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nt </a:t>
            </a:r>
            <a:endParaRPr sz="4200">
              <a:latin typeface="Times New Roman"/>
              <a:cs typeface="Times New Roman"/>
            </a:endParaRPr>
          </a:p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algn="l" pos="2353945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2.Project Overview</a:t>
            </a:r>
            <a:endParaRPr sz="4200">
              <a:latin typeface="Times New Roman"/>
              <a:cs typeface="Times New Roman"/>
            </a:endParaRPr>
          </a:p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algn="l" pos="2353945"/>
              </a:tabLst>
            </a:pPr>
            <a:r>
              <a:rPr dirty="0" sz="4200" lang="en-US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.End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algn="l" pos="1376045"/>
                <a:tab algn="l" pos="3317240"/>
                <a:tab algn="l" pos="4218940"/>
              </a:tabLst>
            </a:pP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dirty="0" sz="4200" spc="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4200" lang="en-US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4200" lang="en-US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15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nd</a:t>
            </a:r>
            <a:r>
              <a:rPr dirty="0" sz="4200" lang="en-US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200" spc="5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dirty="0" sz="4200" lang="en-US" spc="5">
                <a:solidFill>
                  <a:srgbClr val="0D0D0D"/>
                </a:solidFill>
                <a:latin typeface="Times New Roman"/>
                <a:cs typeface="Times New Roman"/>
              </a:rPr>
              <a:t>7</a:t>
            </a:r>
            <a:r>
              <a:rPr dirty="0" sz="4200" lang="en-US" spc="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 spc="-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dirty="0" sz="4200" spc="-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ah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2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1048622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ah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/>
          </p:spPr>
        </p:pic>
      </p:grpSp>
      <p:sp>
        <p:nvSpPr>
          <p:cNvPr id="1048623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16408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dirty="0" sz="6350" spc="25">
                <a:latin typeface="Trebuchet MS"/>
                <a:cs typeface="Trebuchet MS"/>
              </a:rPr>
              <a:t>PROBLEM</a:t>
            </a:r>
            <a:r>
              <a:rPr b="0" dirty="0" sz="6350" spc="5">
                <a:latin typeface="Trebuchet MS"/>
                <a:cs typeface="Trebuchet MS"/>
              </a:rPr>
              <a:t> </a:t>
            </a:r>
            <a:r>
              <a:rPr b="0" dirty="0" sz="6350" spc="-114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48625" name="object 8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/>
        </p:spPr>
      </p:pic>
      <p:sp>
        <p:nvSpPr>
          <p:cNvPr id="1048626" name="object 10"/>
          <p:cNvSpPr txBox="1"/>
          <p:nvPr/>
        </p:nvSpPr>
        <p:spPr>
          <a:xfrm>
            <a:off x="727354" y="2967990"/>
            <a:ext cx="11326495" cy="2352993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 sz="3600">
                <a:latin typeface="Times New Roman"/>
                <a:cs typeface="Times New Roman"/>
              </a:rPr>
              <a:t>The current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evaluation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system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relies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heavily on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subjective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assessments 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limited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data, leading to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inconsistencies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and inefficiencies.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There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 </a:t>
            </a:r>
            <a:r>
              <a:rPr dirty="0" sz="3600">
                <a:latin typeface="Times New Roman"/>
                <a:cs typeface="Times New Roman"/>
              </a:rPr>
              <a:t>a need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develop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more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structured,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data-driven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approach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evaluate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employee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using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quantitative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1048628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ah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/>
          </p:spPr>
        </p:pic>
      </p:grpSp>
      <p:sp>
        <p:nvSpPr>
          <p:cNvPr id="1048629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8280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  <a:tabLst>
                <a:tab algn="l" pos="3670300"/>
              </a:tabLst>
            </a:pPr>
            <a:r>
              <a:rPr b="0" dirty="0" sz="6350" spc="15">
                <a:latin typeface="Trebuchet MS"/>
                <a:cs typeface="Trebuchet MS"/>
              </a:rPr>
              <a:t>PROJECT	</a:t>
            </a:r>
            <a:r>
              <a:rPr b="0" dirty="0" sz="6350" spc="-2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048631" name="object 8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/>
        </p:spPr>
      </p:pic>
      <p:sp>
        <p:nvSpPr>
          <p:cNvPr id="1048632" name="object 10"/>
          <p:cNvSpPr txBox="1"/>
          <p:nvPr/>
        </p:nvSpPr>
        <p:spPr>
          <a:xfrm>
            <a:off x="1097076" y="3029964"/>
            <a:ext cx="11386185" cy="4695902"/>
          </a:xfrm>
          <a:prstGeom prst="rect"/>
        </p:spPr>
        <p:txBody>
          <a:bodyPr bIns="0" lIns="0" rIns="0" rtlCol="0" tIns="33020" vert="horz" wrap="square">
            <a:spAutoFit/>
          </a:bodyPr>
          <a:p>
            <a:pPr indent="-326390" marL="338455" marR="80645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algn="l" pos="339090"/>
              </a:tabLst>
            </a:pPr>
            <a:r>
              <a:rPr dirty="0" sz="3600">
                <a:latin typeface="Times New Roman"/>
                <a:cs typeface="Times New Roman"/>
              </a:rPr>
              <a:t>This</a:t>
            </a:r>
            <a:r>
              <a:rPr dirty="0" sz="3600" spc="-5">
                <a:latin typeface="Times New Roman"/>
                <a:cs typeface="Times New Roman"/>
              </a:rPr>
              <a:t> project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aims </a:t>
            </a:r>
            <a:r>
              <a:rPr dirty="0" sz="3600">
                <a:latin typeface="Times New Roman"/>
                <a:cs typeface="Times New Roman"/>
              </a:rPr>
              <a:t>to use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Excel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 </a:t>
            </a:r>
            <a:r>
              <a:rPr dirty="0" sz="3600" spc="-5">
                <a:latin typeface="Times New Roman"/>
                <a:cs typeface="Times New Roman"/>
              </a:rPr>
              <a:t>comprehensive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analysis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5">
                <a:latin typeface="Times New Roman"/>
                <a:cs typeface="Times New Roman"/>
              </a:rPr>
              <a:t> employee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within an </a:t>
            </a:r>
            <a:r>
              <a:rPr dirty="0" sz="3600" spc="-10">
                <a:latin typeface="Times New Roman"/>
                <a:cs typeface="Times New Roman"/>
              </a:rPr>
              <a:t>organization.</a:t>
            </a:r>
            <a:endParaRPr dirty="0" sz="3600">
              <a:latin typeface="Times New Roman"/>
              <a:cs typeface="Times New Roman"/>
            </a:endParaRPr>
          </a:p>
          <a:p>
            <a:pPr indent="-326390" marL="338455" marR="5080">
              <a:lnSpc>
                <a:spcPts val="4300"/>
              </a:lnSpc>
              <a:buFont typeface="Arial MT"/>
              <a:buChar char="•"/>
              <a:tabLst>
                <a:tab algn="l" pos="339090"/>
              </a:tabLst>
            </a:pPr>
            <a:r>
              <a:rPr dirty="0" sz="3600">
                <a:latin typeface="Times New Roman"/>
                <a:cs typeface="Times New Roman"/>
              </a:rPr>
              <a:t>By </a:t>
            </a:r>
            <a:r>
              <a:rPr dirty="0" sz="3600" spc="-5">
                <a:latin typeface="Times New Roman"/>
                <a:cs typeface="Times New Roman"/>
              </a:rPr>
              <a:t>leveraging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Excel's</a:t>
            </a:r>
            <a:r>
              <a:rPr dirty="0" sz="3600">
                <a:latin typeface="Times New Roman"/>
                <a:cs typeface="Times New Roman"/>
              </a:rPr>
              <a:t> data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manipulation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analytical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capabilities,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we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will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evaluate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employee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against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key</a:t>
            </a:r>
            <a:r>
              <a:rPr dirty="0" sz="3600" spc="-5">
                <a:latin typeface="Times New Roman"/>
                <a:cs typeface="Times New Roman"/>
              </a:rPr>
              <a:t> performance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indicators</a:t>
            </a:r>
            <a:r>
              <a:rPr dirty="0" sz="3600">
                <a:latin typeface="Times New Roman"/>
                <a:cs typeface="Times New Roman"/>
              </a:rPr>
              <a:t> (KPIs), </a:t>
            </a:r>
            <a:r>
              <a:rPr dirty="0" sz="3600" spc="-5">
                <a:latin typeface="Times New Roman"/>
                <a:cs typeface="Times New Roman"/>
              </a:rPr>
              <a:t>identify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dirty="0" sz="3600">
                <a:latin typeface="Times New Roman"/>
                <a:cs typeface="Times New Roman"/>
              </a:rPr>
              <a:t>generate </a:t>
            </a:r>
            <a:r>
              <a:rPr dirty="0" sz="3600" spc="-5">
                <a:latin typeface="Times New Roman"/>
                <a:cs typeface="Times New Roman"/>
              </a:rPr>
              <a:t>insights</a:t>
            </a:r>
            <a:r>
              <a:rPr dirty="0" sz="3600">
                <a:latin typeface="Times New Roman"/>
                <a:cs typeface="Times New Roman"/>
              </a:rPr>
              <a:t> to support </a:t>
            </a:r>
            <a:r>
              <a:rPr dirty="0" sz="3600" spc="-5">
                <a:latin typeface="Times New Roman"/>
                <a:cs typeface="Times New Roman"/>
              </a:rPr>
              <a:t>management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decisions.</a:t>
            </a:r>
            <a:endParaRPr dirty="0" sz="3600">
              <a:latin typeface="Times New Roman"/>
              <a:cs typeface="Times New Roman"/>
            </a:endParaRPr>
          </a:p>
          <a:p>
            <a:pPr indent="-326390" marL="338455" marR="94488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algn="l" pos="339090"/>
              </a:tabLst>
            </a:pPr>
            <a:r>
              <a:rPr dirty="0" sz="3600" spc="-130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analyze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employee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performance</a:t>
            </a:r>
            <a:r>
              <a:rPr dirty="0" sz="3600">
                <a:latin typeface="Times New Roman"/>
                <a:cs typeface="Times New Roman"/>
              </a:rPr>
              <a:t> using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available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dataset in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Excel,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and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provide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actionable</a:t>
            </a:r>
            <a:r>
              <a:rPr dirty="0" sz="3600" spc="3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insights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support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fair and</a:t>
            </a:r>
            <a:r>
              <a:rPr dirty="0" sz="3600" spc="-5">
                <a:latin typeface="Times New Roman"/>
                <a:cs typeface="Times New Roman"/>
              </a:rPr>
              <a:t> objective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evaluations.</a:t>
            </a:r>
            <a:endParaRPr dirty="0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6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104863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ah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/>
          </p:spPr>
        </p:pic>
      </p:grpSp>
      <p:sp>
        <p:nvSpPr>
          <p:cNvPr id="1048635" name="object 7"/>
          <p:cNvSpPr txBox="1"/>
          <p:nvPr/>
        </p:nvSpPr>
        <p:spPr>
          <a:xfrm>
            <a:off x="914501" y="3057270"/>
            <a:ext cx="13025755" cy="3538194"/>
          </a:xfrm>
          <a:prstGeom prst="rect"/>
        </p:spPr>
        <p:txBody>
          <a:bodyPr bIns="0" lIns="0" rIns="0" rtlCol="0" tIns="14604" vert="horz" wrap="square">
            <a:spAutoFit/>
          </a:bodyPr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project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involves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creating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Excel-based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analysis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system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 assess 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enhance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employee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effectiveness.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Using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Excel,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we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will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collect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analyze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data,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identify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patterns,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generate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reports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highlight both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individual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team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goal</a:t>
            </a:r>
            <a:r>
              <a:rPr dirty="0" sz="3600" spc="-5">
                <a:latin typeface="Times New Roman"/>
                <a:cs typeface="Times New Roman"/>
              </a:rPr>
              <a:t> is</a:t>
            </a:r>
            <a:r>
              <a:rPr dirty="0" sz="3600">
                <a:latin typeface="Times New Roman"/>
                <a:cs typeface="Times New Roman"/>
              </a:rPr>
              <a:t> 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 actionable</a:t>
            </a:r>
            <a:r>
              <a:rPr dirty="0" sz="3600" spc="3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insights</a:t>
            </a:r>
            <a:r>
              <a:rPr dirty="0" sz="3600">
                <a:latin typeface="Times New Roman"/>
                <a:cs typeface="Times New Roman"/>
              </a:rPr>
              <a:t> that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can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lead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dirty="0" sz="3600" spc="-5">
                <a:latin typeface="Times New Roman"/>
                <a:cs typeface="Times New Roman"/>
              </a:rPr>
              <a:t>decision-making,</a:t>
            </a:r>
            <a:r>
              <a:rPr dirty="0" sz="3600" spc="3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targeted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training,</a:t>
            </a:r>
            <a:r>
              <a:rPr dirty="0" sz="3600" spc="4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and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improved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organizational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48636" name="Title 8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685801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38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0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1257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4800" spc="-10">
                <a:latin typeface="Trebuchet MS"/>
                <a:cs typeface="Trebuchet MS"/>
              </a:rPr>
              <a:t>WHO</a:t>
            </a:r>
            <a:r>
              <a:rPr b="0" dirty="0" sz="4800" spc="-315">
                <a:latin typeface="Trebuchet MS"/>
                <a:cs typeface="Trebuchet MS"/>
              </a:rPr>
              <a:t> </a:t>
            </a:r>
            <a:r>
              <a:rPr b="0" dirty="0" sz="4800" spc="-10">
                <a:latin typeface="Trebuchet MS"/>
                <a:cs typeface="Trebuchet MS"/>
              </a:rPr>
              <a:t>ARE</a:t>
            </a:r>
            <a:r>
              <a:rPr b="0" dirty="0" sz="4800" spc="-125">
                <a:latin typeface="Trebuchet MS"/>
                <a:cs typeface="Trebuchet MS"/>
              </a:rPr>
              <a:t> </a:t>
            </a:r>
            <a:r>
              <a:rPr b="0" dirty="0" sz="4800" spc="-10">
                <a:latin typeface="Trebuchet MS"/>
                <a:cs typeface="Trebuchet MS"/>
              </a:rPr>
              <a:t>THE</a:t>
            </a:r>
            <a:r>
              <a:rPr b="0" dirty="0" sz="4800" spc="-55">
                <a:latin typeface="Trebuchet MS"/>
                <a:cs typeface="Trebuchet MS"/>
              </a:rPr>
              <a:t> </a:t>
            </a:r>
            <a:r>
              <a:rPr b="0" dirty="0" sz="4800" spc="-10">
                <a:latin typeface="Trebuchet MS"/>
                <a:cs typeface="Trebuchet MS"/>
              </a:rPr>
              <a:t>END</a:t>
            </a:r>
            <a:r>
              <a:rPr b="0" dirty="0" sz="4800" spc="-45">
                <a:latin typeface="Trebuchet MS"/>
                <a:cs typeface="Trebuchet MS"/>
              </a:rPr>
              <a:t> </a:t>
            </a:r>
            <a:r>
              <a:rPr b="0" dirty="0" sz="4800" spc="-2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41" name="object 6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/>
        </p:spPr>
      </p:pic>
      <p:sp>
        <p:nvSpPr>
          <p:cNvPr id="1048642" name="object 8"/>
          <p:cNvSpPr txBox="1"/>
          <p:nvPr/>
        </p:nvSpPr>
        <p:spPr>
          <a:xfrm>
            <a:off x="1662429" y="3659504"/>
            <a:ext cx="5217782" cy="219964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26390" marL="338455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algn="l" pos="339090"/>
              </a:tabLst>
            </a:pPr>
            <a:r>
              <a:rPr dirty="0" sz="3600">
                <a:latin typeface="Trebuchet MS"/>
                <a:cs typeface="Trebuchet MS"/>
              </a:rPr>
              <a:t>TEAM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LEADER</a:t>
            </a:r>
            <a:endParaRPr dirty="0" sz="3600">
              <a:latin typeface="Trebuchet MS"/>
              <a:cs typeface="Trebuchet MS"/>
            </a:endParaRPr>
          </a:p>
          <a:p>
            <a:pPr indent="-326390" marL="338455">
              <a:lnSpc>
                <a:spcPts val="4300"/>
              </a:lnSpc>
              <a:buFont typeface="Arial MT"/>
              <a:buChar char="•"/>
              <a:tabLst>
                <a:tab algn="l" pos="339090"/>
              </a:tabLst>
            </a:pPr>
            <a:r>
              <a:rPr dirty="0" sz="3600" spc="-5">
                <a:latin typeface="Trebuchet MS"/>
                <a:cs typeface="Trebuchet MS"/>
              </a:rPr>
              <a:t>ORGANISERS</a:t>
            </a:r>
            <a:endParaRPr dirty="0" sz="3600">
              <a:latin typeface="Trebuchet MS"/>
              <a:cs typeface="Trebuchet MS"/>
            </a:endParaRPr>
          </a:p>
          <a:p>
            <a:pPr indent="-326390" marL="338455">
              <a:lnSpc>
                <a:spcPts val="4300"/>
              </a:lnSpc>
              <a:buFont typeface="Arial MT"/>
              <a:buChar char="•"/>
              <a:tabLst>
                <a:tab algn="l" pos="339090"/>
              </a:tabLst>
            </a:pPr>
            <a:r>
              <a:rPr dirty="0" sz="3600" spc="-5">
                <a:latin typeface="Trebuchet MS"/>
                <a:cs typeface="Trebuchet MS"/>
              </a:rPr>
              <a:t>HR</a:t>
            </a:r>
            <a:r>
              <a:rPr dirty="0" sz="3600" spc="-6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MANAGER</a:t>
            </a:r>
            <a:endParaRPr dirty="0" sz="3600">
              <a:latin typeface="Trebuchet MS"/>
              <a:cs typeface="Trebuchet MS"/>
            </a:endParaRPr>
          </a:p>
          <a:p>
            <a:pPr indent="-326390" marL="338455">
              <a:lnSpc>
                <a:spcPts val="4310"/>
              </a:lnSpc>
              <a:buFont typeface="Arial MT"/>
              <a:buChar char="•"/>
              <a:tabLst>
                <a:tab algn="l" pos="339090"/>
              </a:tabLst>
            </a:pPr>
            <a:r>
              <a:rPr dirty="0" sz="360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/>
        </p:spPr>
      </p:pic>
      <p:sp>
        <p:nvSpPr>
          <p:cNvPr id="104864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ah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4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ah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ah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1384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pc="15">
                <a:latin typeface="Trebuchet MS"/>
                <a:cs typeface="Trebuchet MS"/>
              </a:rPr>
              <a:t>OUR</a:t>
            </a:r>
            <a:r>
              <a:rPr b="0" dirty="0" spc="50">
                <a:latin typeface="Trebuchet MS"/>
                <a:cs typeface="Trebuchet MS"/>
              </a:rPr>
              <a:t> </a:t>
            </a:r>
            <a:r>
              <a:rPr b="0" dirty="0" spc="20">
                <a:latin typeface="Trebuchet MS"/>
                <a:cs typeface="Trebuchet MS"/>
              </a:rPr>
              <a:t>SOLUTION</a:t>
            </a:r>
            <a:r>
              <a:rPr b="0" dirty="0" spc="-210">
                <a:latin typeface="Trebuchet MS"/>
                <a:cs typeface="Trebuchet MS"/>
              </a:rPr>
              <a:t> </a:t>
            </a:r>
            <a:r>
              <a:rPr b="0" dirty="0" spc="15">
                <a:latin typeface="Trebuchet MS"/>
                <a:cs typeface="Trebuchet MS"/>
              </a:rPr>
              <a:t>AND</a:t>
            </a:r>
            <a:r>
              <a:rPr b="0" dirty="0" spc="75">
                <a:latin typeface="Trebuchet MS"/>
                <a:cs typeface="Trebuchet MS"/>
              </a:rPr>
              <a:t> </a:t>
            </a:r>
            <a:r>
              <a:rPr b="0" dirty="0" spc="15">
                <a:latin typeface="Trebuchet MS"/>
                <a:cs typeface="Trebuchet MS"/>
              </a:rPr>
              <a:t>ITS</a:t>
            </a:r>
            <a:r>
              <a:rPr b="0" dirty="0" spc="65">
                <a:latin typeface="Trebuchet MS"/>
                <a:cs typeface="Trebuchet MS"/>
              </a:rPr>
              <a:t> </a:t>
            </a:r>
            <a:r>
              <a:rPr b="0" dirty="0" spc="-90">
                <a:latin typeface="Trebuchet MS"/>
                <a:cs typeface="Trebuchet MS"/>
              </a:rPr>
              <a:t>VALUE</a:t>
            </a:r>
            <a:r>
              <a:rPr b="0" dirty="0" spc="65">
                <a:latin typeface="Trebuchet MS"/>
                <a:cs typeface="Trebuchet MS"/>
              </a:rPr>
              <a:t> </a:t>
            </a:r>
            <a:r>
              <a:rPr b="0" dirty="0" spc="2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1048647" name="object 7"/>
          <p:cNvSpPr txBox="1"/>
          <p:nvPr/>
        </p:nvSpPr>
        <p:spPr>
          <a:xfrm>
            <a:off x="13807186" y="9031020"/>
            <a:ext cx="116205" cy="178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/>
        </p:spPr>
      </p:pic>
      <p:sp>
        <p:nvSpPr>
          <p:cNvPr id="1048648" name="object 9"/>
          <p:cNvSpPr txBox="1">
            <a:spLocks noGrp="1"/>
          </p:cNvSpPr>
          <p:nvPr>
            <p:ph type="body" idx="1"/>
          </p:nvPr>
        </p:nvSpPr>
        <p:spPr>
          <a:xfrm>
            <a:off x="2789427" y="3076778"/>
            <a:ext cx="12709144" cy="384365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74320" marL="2394585" marR="508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algn="l" pos="2395220"/>
              </a:tabLst>
            </a:pPr>
            <a:r>
              <a:rPr b="1" dirty="0" spc="10">
                <a:latin typeface="Times New Roman"/>
                <a:cs typeface="Times New Roman"/>
              </a:rPr>
              <a:t>Filtering</a:t>
            </a:r>
            <a:r>
              <a:rPr b="1" dirty="0" spc="20">
                <a:latin typeface="Times New Roman"/>
                <a:cs typeface="Times New Roman"/>
              </a:rPr>
              <a:t> </a:t>
            </a:r>
            <a:r>
              <a:rPr dirty="0" spc="10"/>
              <a:t>in</a:t>
            </a:r>
            <a:r>
              <a:rPr dirty="0" spc="5"/>
              <a:t> </a:t>
            </a:r>
            <a:r>
              <a:rPr dirty="0" spc="10"/>
              <a:t>Excel</a:t>
            </a:r>
            <a:r>
              <a:rPr dirty="0" spc="20"/>
              <a:t> </a:t>
            </a:r>
            <a:r>
              <a:rPr dirty="0" spc="10"/>
              <a:t>allows</a:t>
            </a:r>
            <a:r>
              <a:rPr dirty="0" spc="5"/>
              <a:t> </a:t>
            </a:r>
            <a:r>
              <a:rPr dirty="0" spc="10"/>
              <a:t>you</a:t>
            </a:r>
            <a:r>
              <a:rPr dirty="0" spc="15"/>
              <a:t> </a:t>
            </a:r>
            <a:r>
              <a:rPr dirty="0" spc="10"/>
              <a:t>to</a:t>
            </a:r>
            <a:r>
              <a:rPr dirty="0" spc="5"/>
              <a:t> selectively</a:t>
            </a:r>
            <a:r>
              <a:rPr dirty="0" spc="20"/>
              <a:t> </a:t>
            </a:r>
            <a:r>
              <a:rPr dirty="0" spc="10"/>
              <a:t>display and</a:t>
            </a:r>
            <a:r>
              <a:rPr dirty="0" spc="5"/>
              <a:t> </a:t>
            </a:r>
            <a:r>
              <a:rPr dirty="0" spc="10"/>
              <a:t>analyze </a:t>
            </a:r>
            <a:r>
              <a:rPr dirty="0" spc="15"/>
              <a:t> </a:t>
            </a:r>
            <a:r>
              <a:rPr dirty="0" spc="5"/>
              <a:t>specific</a:t>
            </a:r>
            <a:r>
              <a:rPr dirty="0" spc="35"/>
              <a:t> </a:t>
            </a:r>
            <a:r>
              <a:rPr dirty="0" spc="5"/>
              <a:t>subsets</a:t>
            </a:r>
            <a:r>
              <a:rPr dirty="0" spc="15"/>
              <a:t> </a:t>
            </a:r>
            <a:r>
              <a:rPr dirty="0" spc="10"/>
              <a:t>of</a:t>
            </a:r>
            <a:r>
              <a:rPr dirty="0" spc="20"/>
              <a:t> </a:t>
            </a:r>
            <a:r>
              <a:rPr dirty="0" spc="10"/>
              <a:t>data</a:t>
            </a:r>
            <a:r>
              <a:rPr dirty="0" spc="20"/>
              <a:t> </a:t>
            </a:r>
            <a:r>
              <a:rPr dirty="0" spc="10"/>
              <a:t>based</a:t>
            </a:r>
            <a:r>
              <a:rPr dirty="0" spc="35"/>
              <a:t> </a:t>
            </a:r>
            <a:r>
              <a:rPr dirty="0" spc="10"/>
              <a:t>on </a:t>
            </a:r>
            <a:r>
              <a:rPr dirty="0" spc="5"/>
              <a:t>criteria,</a:t>
            </a:r>
            <a:r>
              <a:rPr dirty="0" spc="45"/>
              <a:t> </a:t>
            </a:r>
            <a:r>
              <a:rPr dirty="0" spc="10"/>
              <a:t>enabling</a:t>
            </a:r>
            <a:r>
              <a:rPr dirty="0" spc="20"/>
              <a:t> </a:t>
            </a:r>
            <a:r>
              <a:rPr dirty="0" spc="10"/>
              <a:t>focused</a:t>
            </a:r>
            <a:r>
              <a:rPr dirty="0" spc="35"/>
              <a:t> </a:t>
            </a:r>
            <a:r>
              <a:rPr dirty="0" spc="5"/>
              <a:t>insights </a:t>
            </a:r>
            <a:r>
              <a:rPr dirty="0" spc="-735"/>
              <a:t> </a:t>
            </a:r>
            <a:r>
              <a:rPr dirty="0" spc="10"/>
              <a:t>and streamlined</a:t>
            </a:r>
            <a:r>
              <a:rPr dirty="0" spc="30"/>
              <a:t> </a:t>
            </a:r>
            <a:r>
              <a:rPr dirty="0" spc="10"/>
              <a:t>data</a:t>
            </a:r>
            <a:r>
              <a:rPr dirty="0" spc="15"/>
              <a:t> </a:t>
            </a:r>
            <a:r>
              <a:rPr dirty="0" spc="10"/>
              <a:t>management.</a:t>
            </a:r>
          </a:p>
          <a:p>
            <a:pPr indent="-274320" marL="2394585" marR="39370">
              <a:lnSpc>
                <a:spcPct val="100000"/>
              </a:lnSpc>
              <a:buFont typeface="Arial MT"/>
              <a:buChar char="•"/>
              <a:tabLst>
                <a:tab algn="l" pos="2395220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dirty="0" spc="40">
                <a:latin typeface="Times New Roman"/>
                <a:cs typeface="Times New Roman"/>
              </a:rPr>
              <a:t> </a:t>
            </a:r>
            <a:r>
              <a:rPr dirty="0" spc="5"/>
              <a:t>in</a:t>
            </a:r>
            <a:r>
              <a:rPr dirty="0"/>
              <a:t> </a:t>
            </a:r>
            <a:r>
              <a:rPr dirty="0" spc="10"/>
              <a:t>Excel</a:t>
            </a:r>
            <a:r>
              <a:rPr dirty="0" spc="15"/>
              <a:t> </a:t>
            </a:r>
            <a:r>
              <a:rPr dirty="0" spc="10"/>
              <a:t>help</a:t>
            </a:r>
            <a:r>
              <a:rPr dirty="0" spc="15"/>
              <a:t> </a:t>
            </a:r>
            <a:r>
              <a:rPr dirty="0"/>
              <a:t>organize</a:t>
            </a:r>
            <a:r>
              <a:rPr dirty="0" spc="40"/>
              <a:t> </a:t>
            </a:r>
            <a:r>
              <a:rPr dirty="0" spc="10"/>
              <a:t>and</a:t>
            </a:r>
            <a:r>
              <a:rPr dirty="0" spc="15"/>
              <a:t> </a:t>
            </a:r>
            <a:r>
              <a:rPr dirty="0" spc="10"/>
              <a:t>manage</a:t>
            </a:r>
            <a:r>
              <a:rPr dirty="0" spc="30"/>
              <a:t> </a:t>
            </a:r>
            <a:r>
              <a:rPr dirty="0" spc="10"/>
              <a:t>data</a:t>
            </a:r>
            <a:r>
              <a:rPr dirty="0" spc="30"/>
              <a:t> </a:t>
            </a:r>
            <a:r>
              <a:rPr dirty="0" spc="10"/>
              <a:t>by</a:t>
            </a:r>
            <a:r>
              <a:rPr dirty="0" spc="5"/>
              <a:t> </a:t>
            </a:r>
            <a:r>
              <a:rPr dirty="0" spc="10"/>
              <a:t>allowing</a:t>
            </a:r>
            <a:r>
              <a:rPr dirty="0" spc="15"/>
              <a:t> </a:t>
            </a:r>
            <a:r>
              <a:rPr dirty="0" spc="5"/>
              <a:t>users </a:t>
            </a:r>
            <a:r>
              <a:rPr dirty="0" spc="-735"/>
              <a:t> </a:t>
            </a:r>
            <a:r>
              <a:rPr dirty="0" spc="5"/>
              <a:t>to collapse</a:t>
            </a:r>
            <a:r>
              <a:rPr dirty="0" spc="25"/>
              <a:t> </a:t>
            </a:r>
            <a:r>
              <a:rPr dirty="0" spc="10"/>
              <a:t>or</a:t>
            </a:r>
            <a:r>
              <a:rPr dirty="0" spc="15"/>
              <a:t> </a:t>
            </a:r>
            <a:r>
              <a:rPr dirty="0" spc="10"/>
              <a:t>expand</a:t>
            </a:r>
            <a:r>
              <a:rPr dirty="0" spc="35"/>
              <a:t> </a:t>
            </a:r>
            <a:r>
              <a:rPr dirty="0" spc="5"/>
              <a:t>sections</a:t>
            </a:r>
            <a:r>
              <a:rPr dirty="0" spc="15"/>
              <a:t> </a:t>
            </a:r>
            <a:r>
              <a:rPr dirty="0" spc="10"/>
              <a:t>of</a:t>
            </a:r>
            <a:r>
              <a:rPr dirty="0" spc="15"/>
              <a:t> </a:t>
            </a:r>
            <a:r>
              <a:rPr dirty="0" spc="5"/>
              <a:t>related</a:t>
            </a:r>
            <a:r>
              <a:rPr dirty="0" spc="35"/>
              <a:t> </a:t>
            </a:r>
            <a:r>
              <a:rPr dirty="0" spc="10"/>
              <a:t>rows</a:t>
            </a:r>
            <a:r>
              <a:rPr dirty="0" spc="15"/>
              <a:t> </a:t>
            </a:r>
            <a:r>
              <a:rPr dirty="0" spc="10"/>
              <a:t>or</a:t>
            </a:r>
            <a:r>
              <a:rPr dirty="0" spc="15"/>
              <a:t> </a:t>
            </a:r>
            <a:r>
              <a:rPr dirty="0" spc="10"/>
              <a:t>columns, </a:t>
            </a:r>
            <a:r>
              <a:rPr dirty="0" spc="15"/>
              <a:t> </a:t>
            </a:r>
            <a:r>
              <a:rPr dirty="0" spc="5"/>
              <a:t>facilitating</a:t>
            </a:r>
            <a:r>
              <a:rPr dirty="0"/>
              <a:t> </a:t>
            </a:r>
            <a:r>
              <a:rPr dirty="0" spc="10"/>
              <a:t>better</a:t>
            </a:r>
            <a:r>
              <a:rPr dirty="0" spc="20"/>
              <a:t> </a:t>
            </a:r>
            <a:r>
              <a:rPr dirty="0" spc="10"/>
              <a:t>data navigation</a:t>
            </a:r>
            <a:r>
              <a:rPr dirty="0" spc="5"/>
              <a:t> </a:t>
            </a:r>
            <a:r>
              <a:rPr dirty="0" spc="1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indent="-274320" marL="2394585" marR="115570">
              <a:lnSpc>
                <a:spcPct val="100000"/>
              </a:lnSpc>
              <a:buFont typeface="Arial MT"/>
              <a:buChar char="•"/>
              <a:tabLst>
                <a:tab algn="l" pos="2395220"/>
              </a:tabLst>
            </a:pPr>
            <a:r>
              <a:rPr dirty="0" spc="15"/>
              <a:t>A </a:t>
            </a:r>
            <a:r>
              <a:rPr b="1" dirty="0" spc="10">
                <a:latin typeface="Times New Roman"/>
                <a:cs typeface="Times New Roman"/>
              </a:rPr>
              <a:t>Pivot </a:t>
            </a:r>
            <a:r>
              <a:rPr b="1" dirty="0" spc="-45">
                <a:latin typeface="Times New Roman"/>
                <a:cs typeface="Times New Roman"/>
              </a:rPr>
              <a:t>Table </a:t>
            </a:r>
            <a:r>
              <a:rPr dirty="0" spc="5"/>
              <a:t>in </a:t>
            </a:r>
            <a:r>
              <a:rPr dirty="0" spc="10"/>
              <a:t>Excel </a:t>
            </a:r>
            <a:r>
              <a:rPr dirty="0" spc="5"/>
              <a:t>is </a:t>
            </a:r>
            <a:r>
              <a:rPr dirty="0" spc="10"/>
              <a:t>a powerful </a:t>
            </a:r>
            <a:r>
              <a:rPr dirty="0" spc="5"/>
              <a:t>tool that </a:t>
            </a:r>
            <a:r>
              <a:rPr dirty="0" spc="10"/>
              <a:t>summarizes, </a:t>
            </a:r>
            <a:r>
              <a:rPr dirty="0" spc="15"/>
              <a:t> </a:t>
            </a:r>
            <a:r>
              <a:rPr dirty="0" spc="5"/>
              <a:t>analyzes,</a:t>
            </a:r>
            <a:r>
              <a:rPr dirty="0" spc="50"/>
              <a:t> </a:t>
            </a:r>
            <a:r>
              <a:rPr dirty="0" spc="10"/>
              <a:t>and</a:t>
            </a:r>
            <a:r>
              <a:rPr dirty="0" spc="25"/>
              <a:t> </a:t>
            </a:r>
            <a:r>
              <a:rPr dirty="0" spc="5"/>
              <a:t>presents</a:t>
            </a:r>
            <a:r>
              <a:rPr dirty="0" spc="40"/>
              <a:t> </a:t>
            </a:r>
            <a:r>
              <a:rPr dirty="0" spc="-5"/>
              <a:t>large</a:t>
            </a:r>
            <a:r>
              <a:rPr dirty="0" spc="35"/>
              <a:t> </a:t>
            </a:r>
            <a:r>
              <a:rPr dirty="0" spc="5"/>
              <a:t>datasets</a:t>
            </a:r>
            <a:r>
              <a:rPr dirty="0" spc="25"/>
              <a:t> </a:t>
            </a:r>
            <a:r>
              <a:rPr dirty="0" spc="10"/>
              <a:t>by</a:t>
            </a:r>
            <a:r>
              <a:rPr dirty="0" spc="25"/>
              <a:t> </a:t>
            </a:r>
            <a:r>
              <a:rPr dirty="0"/>
              <a:t>organizing</a:t>
            </a:r>
            <a:r>
              <a:rPr dirty="0" spc="35"/>
              <a:t> </a:t>
            </a:r>
            <a:r>
              <a:rPr dirty="0" spc="10"/>
              <a:t>data</a:t>
            </a:r>
            <a:r>
              <a:rPr dirty="0" spc="40"/>
              <a:t> </a:t>
            </a:r>
            <a:r>
              <a:rPr dirty="0" spc="5"/>
              <a:t>into</a:t>
            </a:r>
            <a:r>
              <a:rPr dirty="0" spc="15"/>
              <a:t> </a:t>
            </a:r>
            <a:r>
              <a:rPr dirty="0" spc="10"/>
              <a:t>rows, </a:t>
            </a:r>
            <a:r>
              <a:rPr dirty="0" spc="-735"/>
              <a:t> </a:t>
            </a:r>
            <a:r>
              <a:rPr dirty="0" spc="10"/>
              <a:t>columns,</a:t>
            </a:r>
            <a:r>
              <a:rPr dirty="0"/>
              <a:t> </a:t>
            </a:r>
            <a:r>
              <a:rPr dirty="0" spc="10"/>
              <a:t>and</a:t>
            </a:r>
            <a:r>
              <a:rPr dirty="0" spc="15"/>
              <a:t> </a:t>
            </a:r>
            <a:r>
              <a:rPr dirty="0" spc="10"/>
              <a:t>values</a:t>
            </a:r>
            <a:r>
              <a:rPr dirty="0" spc="15"/>
              <a:t> </a:t>
            </a:r>
            <a:r>
              <a:rPr dirty="0" spc="10"/>
              <a:t>for</a:t>
            </a:r>
            <a:r>
              <a:rPr dirty="0" spc="15"/>
              <a:t> </a:t>
            </a:r>
            <a:r>
              <a:rPr dirty="0" spc="10"/>
              <a:t>dynamic</a:t>
            </a:r>
            <a:r>
              <a:rPr dirty="0" spc="5"/>
              <a:t> </a:t>
            </a:r>
            <a:r>
              <a:rPr dirty="0" spc="10"/>
              <a:t>and interactive</a:t>
            </a:r>
            <a:r>
              <a:rPr dirty="0" spc="30"/>
              <a:t> </a:t>
            </a:r>
            <a:r>
              <a:rPr dirty="0" spc="1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698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pc="-1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1048650" name="object 3"/>
          <p:cNvSpPr txBox="1"/>
          <p:nvPr/>
        </p:nvSpPr>
        <p:spPr>
          <a:xfrm>
            <a:off x="878839" y="1881885"/>
            <a:ext cx="14987905" cy="51200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3600" spc="-15">
                <a:latin typeface="Times New Roman"/>
                <a:cs typeface="Times New Roman"/>
              </a:rPr>
              <a:t>There </a:t>
            </a:r>
            <a:r>
              <a:rPr b="1" dirty="0" sz="3600">
                <a:latin typeface="Times New Roman"/>
                <a:cs typeface="Times New Roman"/>
              </a:rPr>
              <a:t>is</a:t>
            </a:r>
            <a:r>
              <a:rPr b="1" dirty="0" sz="3600" spc="-10">
                <a:latin typeface="Times New Roman"/>
                <a:cs typeface="Times New Roman"/>
              </a:rPr>
              <a:t> </a:t>
            </a:r>
            <a:r>
              <a:rPr b="1" dirty="0" sz="3600">
                <a:latin typeface="Times New Roman"/>
                <a:cs typeface="Times New Roman"/>
              </a:rPr>
              <a:t>5</a:t>
            </a:r>
            <a:r>
              <a:rPr b="1" dirty="0" sz="3600" spc="-10">
                <a:latin typeface="Times New Roman"/>
                <a:cs typeface="Times New Roman"/>
              </a:rPr>
              <a:t> features </a:t>
            </a:r>
            <a:r>
              <a:rPr b="1" dirty="0" sz="3600">
                <a:latin typeface="Times New Roman"/>
                <a:cs typeface="Times New Roman"/>
              </a:rPr>
              <a:t>in</a:t>
            </a:r>
            <a:r>
              <a:rPr b="1" dirty="0" sz="3600" spc="-10">
                <a:latin typeface="Times New Roman"/>
                <a:cs typeface="Times New Roman"/>
              </a:rPr>
              <a:t> </a:t>
            </a:r>
            <a:r>
              <a:rPr b="1" dirty="0" sz="3600">
                <a:latin typeface="Times New Roman"/>
                <a:cs typeface="Times New Roman"/>
              </a:rPr>
              <a:t>employee</a:t>
            </a:r>
            <a:r>
              <a:rPr b="1" dirty="0" sz="3600" spc="-10">
                <a:latin typeface="Times New Roman"/>
                <a:cs typeface="Times New Roman"/>
              </a:rPr>
              <a:t> </a:t>
            </a:r>
            <a:r>
              <a:rPr b="1" dirty="0" sz="3600" spc="-5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indent="-271780" marL="554990" marR="7092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algn="l" pos="555625"/>
              </a:tabLst>
            </a:pP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b="1" dirty="0" sz="3000" spc="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30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b="1"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: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"</a:t>
            </a:r>
            <a:r>
              <a:rPr b="1" dirty="0" sz="3000" spc="-5">
                <a:latin typeface="Times New Roman"/>
                <a:cs typeface="Times New Roman"/>
              </a:rPr>
              <a:t>Business</a:t>
            </a:r>
            <a:r>
              <a:rPr b="1" dirty="0" sz="300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Unit</a:t>
            </a:r>
            <a:r>
              <a:rPr dirty="0" sz="3000" spc="-5">
                <a:latin typeface="Times New Roman"/>
                <a:cs typeface="Times New Roman"/>
              </a:rPr>
              <a:t>,"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"Revenue,"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"Expenses,"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"Profit,"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"Market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Share"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clearly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present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compare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metrics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each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indent="-271780" marL="554990" marR="5080">
              <a:lnSpc>
                <a:spcPct val="100000"/>
              </a:lnSpc>
              <a:buFont typeface="Arial MT"/>
              <a:buChar char="•"/>
              <a:tabLst>
                <a:tab algn="l" pos="555625"/>
              </a:tabLst>
            </a:pP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b="1" dirty="0" sz="3000" spc="3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3000" spc="-1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b="1"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: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Conditional</a:t>
            </a:r>
            <a:r>
              <a:rPr b="1" dirty="0" sz="3000" spc="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Formatting</a:t>
            </a:r>
            <a:r>
              <a:rPr b="1" dirty="0" sz="3000" spc="-1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Apply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conditional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formatting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highlight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high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 low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performance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scores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 better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indent="-271780" marL="554990" marR="342265">
              <a:lnSpc>
                <a:spcPct val="100000"/>
              </a:lnSpc>
              <a:buFont typeface="Arial MT"/>
              <a:buChar char="•"/>
              <a:tabLst>
                <a:tab algn="l" pos="555625"/>
              </a:tabLst>
            </a:pPr>
            <a:r>
              <a:rPr b="1" dirty="0" sz="3000" spc="-1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b="1" dirty="0" sz="3000" spc="3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b="1" dirty="0" sz="3000" spc="-45">
                <a:latin typeface="Times New Roman"/>
                <a:cs typeface="Times New Roman"/>
              </a:rPr>
              <a:t> </a:t>
            </a:r>
            <a:r>
              <a:rPr b="1" dirty="0" sz="3000">
                <a:latin typeface="Times New Roman"/>
                <a:cs typeface="Times New Roman"/>
              </a:rPr>
              <a:t>: </a:t>
            </a:r>
            <a:r>
              <a:rPr b="1" dirty="0" sz="3000" spc="-5">
                <a:latin typeface="Times New Roman"/>
                <a:cs typeface="Times New Roman"/>
              </a:rPr>
              <a:t>Number</a:t>
            </a:r>
            <a:r>
              <a:rPr b="1" dirty="0" sz="3000" spc="-50">
                <a:latin typeface="Times New Roman"/>
                <a:cs typeface="Times New Roman"/>
              </a:rPr>
              <a:t> </a:t>
            </a:r>
            <a:r>
              <a:rPr b="1" dirty="0" sz="3000">
                <a:latin typeface="Times New Roman"/>
                <a:cs typeface="Times New Roman"/>
              </a:rPr>
              <a:t>Format </a:t>
            </a:r>
            <a:r>
              <a:rPr dirty="0" sz="3000">
                <a:latin typeface="Times New Roman"/>
                <a:cs typeface="Times New Roman"/>
              </a:rPr>
              <a:t>Ensure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 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Rating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column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formatted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show</a:t>
            </a:r>
            <a:r>
              <a:rPr dirty="0" sz="3000">
                <a:latin typeface="Times New Roman"/>
                <a:cs typeface="Times New Roman"/>
              </a:rPr>
              <a:t> numbers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 a rating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scale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indent="-271780" marL="554990" marR="1037590">
              <a:lnSpc>
                <a:spcPct val="100000"/>
              </a:lnSpc>
              <a:buFont typeface="Arial MT"/>
              <a:buChar char="•"/>
              <a:tabLst>
                <a:tab algn="l" pos="649605"/>
                <a:tab algn="l" pos="650240"/>
              </a:tabLst>
            </a:pPr>
            <a:r>
              <a:rPr dirty="0"/>
              <a:t>	</a:t>
            </a:r>
            <a:r>
              <a:rPr b="1" dirty="0" sz="3000" spc="-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b="1" dirty="0" sz="3000" spc="35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b="1" dirty="0" sz="3000" spc="2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3000" u="heavy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b="1" dirty="0" sz="3000" spc="-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:Create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5">
                <a:latin typeface="Times New Roman"/>
                <a:cs typeface="Times New Roman"/>
              </a:rPr>
              <a:t>summary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table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analyze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performance</a:t>
            </a:r>
            <a:r>
              <a:rPr b="1" dirty="0" sz="3000" spc="2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levels</a:t>
            </a:r>
            <a:r>
              <a:rPr b="1" dirty="0" sz="3000" spc="20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by </a:t>
            </a:r>
            <a:r>
              <a:rPr b="1" dirty="0" sz="3000" spc="-735">
                <a:latin typeface="Times New Roman"/>
                <a:cs typeface="Times New Roman"/>
              </a:rPr>
              <a:t> </a:t>
            </a:r>
            <a:r>
              <a:rPr b="1" dirty="0" sz="3000" spc="-5">
                <a:latin typeface="Times New Roman"/>
                <a:cs typeface="Times New Roman"/>
              </a:rPr>
              <a:t>gender</a:t>
            </a:r>
            <a:r>
              <a:rPr dirty="0" sz="3000" spc="-5">
                <a:latin typeface="Times New Roman"/>
                <a:cs typeface="Times New Roman"/>
              </a:rPr>
              <a:t>.</a:t>
            </a:r>
            <a:r>
              <a:rPr dirty="0" sz="3000" spc="-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This </a:t>
            </a:r>
            <a:r>
              <a:rPr dirty="0" sz="3000" spc="-5">
                <a:latin typeface="Times New Roman"/>
                <a:cs typeface="Times New Roman"/>
              </a:rPr>
              <a:t>table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will</a:t>
            </a:r>
            <a:r>
              <a:rPr dirty="0" sz="3000">
                <a:latin typeface="Times New Roman"/>
                <a:cs typeface="Times New Roman"/>
              </a:rPr>
              <a:t> help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you </a:t>
            </a:r>
            <a:r>
              <a:rPr dirty="0" sz="3000" spc="-5">
                <a:latin typeface="Times New Roman"/>
                <a:cs typeface="Times New Roman"/>
              </a:rPr>
              <a:t>visualize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data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more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25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dc:creator>RMX3286</dc:creator>
  <cp:lastModifiedBy>Arasu P</cp:lastModifiedBy>
  <dcterms:created xsi:type="dcterms:W3CDTF">2024-09-03T18:55:08Z</dcterms:created>
  <dcterms:modified xsi:type="dcterms:W3CDTF">2024-09-08T06:54:24Z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ICV">
    <vt:lpwstr>e8caf03a4a6b4030b386b29388d0ed8b</vt:lpwstr>
  </property>
</Properties>
</file>