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99" r:id="rId1"/>
  </p:sldMasterIdLst>
  <p:notesMasterIdLst>
    <p:notesMasterId r:id="rId2"/>
  </p:notesMasterIdLst>
  <p:sldIdLst>
    <p:sldId id="299" r:id="rId3"/>
    <p:sldId id="300" r:id="rId4"/>
    <p:sldId id="301" r:id="rId5"/>
    <p:sldId id="302" r:id="rId6"/>
    <p:sldId id="303" r:id="rId7"/>
    <p:sldId id="304" r:id="rId8"/>
    <p:sldId id="305" r:id="rId9"/>
    <p:sldId id="306" r:id="rId10"/>
    <p:sldId id="307" r:id="rId11"/>
    <p:sldId id="308" r:id="rId12"/>
    <p:sldId id="310" r:id="rId13"/>
    <p:sldId id="311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08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HP\Desktop\MUTHULAKSHMI%20S%20%20PROJECT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pivotSource>
    <c:name>[MUTHULAKSHMI S  PROJECT.xlsx]Sheet4!PivotTable1</c:name>
    <c:fmtId val="2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</a:t>
            </a:r>
            <a:r>
              <a:rPr lang="en-IN" baseline="0"/>
              <a:t> Performance Analysis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4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5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4">
                <a:shade val="58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Sheet4!$B$5:$B$15</c:f>
              <c:numCache>
                <c:formatCode>General</c:formatCode>
                <c:ptCount val="10"/>
                <c:pt idx="0">
                  <c:v>16.0</c:v>
                </c:pt>
                <c:pt idx="1">
                  <c:v>18.0</c:v>
                </c:pt>
                <c:pt idx="2">
                  <c:v>21.0</c:v>
                </c:pt>
                <c:pt idx="3">
                  <c:v>17.0</c:v>
                </c:pt>
                <c:pt idx="4">
                  <c:v>21.0</c:v>
                </c:pt>
                <c:pt idx="5">
                  <c:v>29.0</c:v>
                </c:pt>
                <c:pt idx="6">
                  <c:v>26.0</c:v>
                </c:pt>
                <c:pt idx="7">
                  <c:v>26.0</c:v>
                </c:pt>
                <c:pt idx="8">
                  <c:v>21.0</c:v>
                </c:pt>
                <c:pt idx="9">
                  <c:v>25.0</c:v>
                </c:pt>
              </c:numCache>
            </c:numRef>
          </c:val>
        </c:ser>
        <c:ser>
          <c:idx val="1"/>
          <c:order val="1"/>
          <c:tx>
            <c:strRef>
              <c:f>Sheet4!$C$3:$C$4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4">
                <a:shade val="86000"/>
              </a:schemeClr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4">
                    <a:shade val="86000"/>
                  </a:schemeClr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Sheet4!$C$5:$C$15</c:f>
              <c:numCache>
                <c:formatCode>General</c:formatCode>
                <c:ptCount val="10"/>
                <c:pt idx="0">
                  <c:v>34.0</c:v>
                </c:pt>
                <c:pt idx="1">
                  <c:v>47.0</c:v>
                </c:pt>
                <c:pt idx="2">
                  <c:v>41.0</c:v>
                </c:pt>
                <c:pt idx="3">
                  <c:v>39.0</c:v>
                </c:pt>
                <c:pt idx="4">
                  <c:v>41.0</c:v>
                </c:pt>
                <c:pt idx="5">
                  <c:v>33.0</c:v>
                </c:pt>
                <c:pt idx="6">
                  <c:v>41.0</c:v>
                </c:pt>
                <c:pt idx="7">
                  <c:v>43.0</c:v>
                </c:pt>
                <c:pt idx="8">
                  <c:v>45.0</c:v>
                </c:pt>
                <c:pt idx="9">
                  <c:v>34.0</c:v>
                </c:pt>
              </c:numCache>
            </c:numRef>
          </c:val>
        </c:ser>
        <c:ser>
          <c:idx val="2"/>
          <c:order val="2"/>
          <c:tx>
            <c:strRef>
              <c:f>Sheet4!$D$3:$D$4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4">
                <a:tint val="86000"/>
              </a:schemeClr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4">
                    <a:tint val="86000"/>
                  </a:schemeClr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Sheet4!$D$5:$D$15</c:f>
              <c:numCache>
                <c:formatCode>General</c:formatCode>
                <c:ptCount val="10"/>
                <c:pt idx="0">
                  <c:v>85.0</c:v>
                </c:pt>
                <c:pt idx="1">
                  <c:v>65.0</c:v>
                </c:pt>
                <c:pt idx="2">
                  <c:v>78.0</c:v>
                </c:pt>
                <c:pt idx="3">
                  <c:v>92.0</c:v>
                </c:pt>
                <c:pt idx="4">
                  <c:v>77.0</c:v>
                </c:pt>
                <c:pt idx="5">
                  <c:v>69.0</c:v>
                </c:pt>
                <c:pt idx="6">
                  <c:v>75.0</c:v>
                </c:pt>
                <c:pt idx="7">
                  <c:v>82.0</c:v>
                </c:pt>
                <c:pt idx="8">
                  <c:v>71.0</c:v>
                </c:pt>
                <c:pt idx="9">
                  <c:v>84.0</c:v>
                </c:pt>
              </c:numCache>
            </c:numRef>
          </c:val>
        </c:ser>
        <c:ser>
          <c:idx val="3"/>
          <c:order val="3"/>
          <c:tx>
            <c:strRef>
              <c:f>Sheet4!$E$3:$E$4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>
                <a:tint val="58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Sheet4!$E$5:$E$15</c:f>
              <c:numCache>
                <c:formatCode>General</c:formatCode>
                <c:ptCount val="10"/>
                <c:pt idx="0">
                  <c:v>15.0</c:v>
                </c:pt>
                <c:pt idx="1">
                  <c:v>15.0</c:v>
                </c:pt>
                <c:pt idx="2">
                  <c:v>14.0</c:v>
                </c:pt>
                <c:pt idx="3">
                  <c:v>9.0</c:v>
                </c:pt>
                <c:pt idx="4">
                  <c:v>15.0</c:v>
                </c:pt>
                <c:pt idx="5">
                  <c:v>12.0</c:v>
                </c:pt>
                <c:pt idx="6">
                  <c:v>15.0</c:v>
                </c:pt>
                <c:pt idx="7">
                  <c:v>16.0</c:v>
                </c:pt>
                <c:pt idx="8">
                  <c:v>13.0</c:v>
                </c:pt>
                <c:pt idx="9">
                  <c:v>13.0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16732520"/>
        <c:axId val="316733304"/>
      </c:barChart>
      <c:catAx>
        <c:axId val="316732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6733304"/>
        <c:crosses val="autoZero"/>
        <c:auto val="1"/>
        <c:lblAlgn val="ctr"/>
        <c:lblOffset val="100"/>
        <c:noMultiLvlLbl val="0"/>
      </c:catAx>
      <c:valAx>
        <c:axId val="316733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67325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157387726271451"/>
          <c:y val="0.3216768737241178"/>
          <c:w val="0.15987100049416542"/>
          <c:h val="0.499560731991834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26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1048727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2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2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3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6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7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Title Slide"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145730" name="Straight Connector 31"/>
            <p:cNvCxnSpPr>
              <a:cxnSpLocks/>
            </p:cNvCxnSpPr>
            <p:nvPr/>
          </p:nvCxnSpPr>
          <p:spPr>
            <a:xfrm>
              <a:off x="9371012" y="0"/>
              <a:ext cx="1219200" cy="6858000"/>
            </a:xfrm>
            <a:prstGeom prst="line"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1" name="Straight Connector 20"/>
            <p:cNvCxnSpPr>
              <a:cxnSpLocks/>
            </p:cNvCxnSpPr>
            <p:nvPr/>
          </p:nvCxnSpPr>
          <p:spPr>
            <a:xfrm flipH="1">
              <a:off x="7425267" y="3681413"/>
              <a:ext cx="4763558" cy="3176587"/>
            </a:xfrm>
            <a:prstGeom prst="line"/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48589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0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1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2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3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4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5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6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48597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98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algn="r" indent="0" marL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 lang="en-US"/>
          </a:p>
        </p:txBody>
      </p:sp>
      <p:sp>
        <p:nvSpPr>
          <p:cNvPr id="104859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104860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0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9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b="0" cap="none" sz="4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10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10487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b="0" cap="none" sz="4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7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indent="0" marL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indent="0" marL="457200">
              <a:buFontTx/>
              <a:buNone/>
            </a:lvl2pPr>
            <a:lvl3pPr indent="0" marL="914400">
              <a:buFontTx/>
              <a:buNone/>
            </a:lvl3pPr>
            <a:lvl4pPr indent="0" marL="1371600">
              <a:buFontTx/>
              <a:buNone/>
            </a:lvl4pPr>
            <a:lvl5pPr indent="0" marL="1828800">
              <a:buFontTx/>
              <a:buNone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71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7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104867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7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  <p:sp>
        <p:nvSpPr>
          <p:cNvPr id="1048675" name="TextBox 19"/>
          <p:cNvSpPr txBox="1"/>
          <p:nvPr/>
        </p:nvSpPr>
        <p:spPr>
          <a:xfrm>
            <a:off x="541870" y="790378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baseline="0" dirty="0" sz="8000" lang="en-US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048676" name="TextBox 21"/>
          <p:cNvSpPr txBox="1"/>
          <p:nvPr/>
        </p:nvSpPr>
        <p:spPr>
          <a:xfrm>
            <a:off x="8893011" y="2886556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baseline="0" dirty="0" sz="8000" lang="en-US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dirty="0"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b="0" cap="none" sz="4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05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0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104870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0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b="0" cap="none" sz="4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62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indent="0" marL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FontTx/>
              <a:buNone/>
            </a:lvl2pPr>
            <a:lvl3pPr indent="0" marL="914400">
              <a:buFontTx/>
              <a:buNone/>
            </a:lvl3pPr>
            <a:lvl4pPr indent="0" marL="1371600">
              <a:buFontTx/>
              <a:buNone/>
            </a:lvl4pPr>
            <a:lvl5pPr indent="0" marL="1828800">
              <a:buFontTx/>
              <a:buNone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104866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6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  <p:sp>
        <p:nvSpPr>
          <p:cNvPr id="1048667" name="TextBox 23"/>
          <p:cNvSpPr txBox="1"/>
          <p:nvPr/>
        </p:nvSpPr>
        <p:spPr>
          <a:xfrm>
            <a:off x="541870" y="790378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baseline="0" dirty="0" sz="8000" lang="en-US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048668" name="TextBox 24"/>
          <p:cNvSpPr txBox="1"/>
          <p:nvPr/>
        </p:nvSpPr>
        <p:spPr>
          <a:xfrm>
            <a:off x="8893011" y="2886556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baseline="0" dirty="0" sz="8000" lang="en-US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4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b="0" cap="none" sz="4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15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indent="0" marL="0">
              <a:buFontTx/>
              <a:buNone/>
              <a:defRPr sz="2400">
                <a:solidFill>
                  <a:schemeClr val="accent1"/>
                </a:solidFill>
              </a:defRPr>
            </a:lvl1pPr>
            <a:lvl2pPr indent="0" marL="457200">
              <a:buFontTx/>
              <a:buNone/>
            </a:lvl2pPr>
            <a:lvl3pPr indent="0" marL="914400">
              <a:buFontTx/>
              <a:buNone/>
            </a:lvl3pPr>
            <a:lvl4pPr indent="0" marL="1371600">
              <a:buFontTx/>
              <a:buNone/>
            </a:lvl4pPr>
            <a:lvl5pPr indent="0" marL="1828800">
              <a:buFontTx/>
              <a:buNone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16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1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104871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1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84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8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104868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8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0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anchor="ctr" vert="eaVert"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21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2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104872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2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09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10486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b="0" cap="none" sz="40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89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algn="l" indent="0" marL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104869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9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18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19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2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104862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2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94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5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96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7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9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104869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0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30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1048631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3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1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104870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0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41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42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indent="0" marL="0">
              <a:buNone/>
              <a:defRPr sz="1400"/>
            </a:lvl1pPr>
            <a:lvl2pPr indent="0" marL="457063">
              <a:buNone/>
              <a:defRPr sz="1400"/>
            </a:lvl2pPr>
            <a:lvl3pPr indent="0" marL="914126">
              <a:buNone/>
              <a:defRPr sz="1200"/>
            </a:lvl3pPr>
            <a:lvl4pPr indent="0" marL="1371189">
              <a:buNone/>
              <a:defRPr sz="1000"/>
            </a:lvl4pPr>
            <a:lvl5pPr indent="0" marL="1828251">
              <a:buNone/>
              <a:defRPr sz="1000"/>
            </a:lvl5pPr>
            <a:lvl6pPr indent="0" marL="2285314">
              <a:buNone/>
              <a:defRPr sz="1000"/>
            </a:lvl6pPr>
            <a:lvl7pPr indent="0" marL="2742377">
              <a:buNone/>
              <a:defRPr sz="1000"/>
            </a:lvl7pPr>
            <a:lvl8pPr indent="0" marL="3199440">
              <a:buNone/>
              <a:defRPr sz="1000"/>
            </a:lvl8pPr>
            <a:lvl9pPr indent="0" marL="3656503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104864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4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b="0" sz="2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78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679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indent="0" marL="0">
              <a:buNone/>
              <a:defRPr sz="12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8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104868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8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145728" name="Straight Connector 19"/>
            <p:cNvCxnSpPr>
              <a:cxnSpLocks/>
            </p:cNvCxnSpPr>
            <p:nvPr/>
          </p:nvCxnSpPr>
          <p:spPr>
            <a:xfrm>
              <a:off x="9371012" y="0"/>
              <a:ext cx="1219200" cy="6858000"/>
            </a:xfrm>
            <a:prstGeom prst="line"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29" name="Straight Connector 20"/>
            <p:cNvCxnSpPr>
              <a:cxnSpLocks/>
            </p:cNvCxnSpPr>
            <p:nvPr/>
          </p:nvCxnSpPr>
          <p:spPr>
            <a:xfrm flipH="1">
              <a:off x="7425267" y="3681413"/>
              <a:ext cx="4763558" cy="3176587"/>
            </a:xfrm>
            <a:prstGeom prst="line"/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48576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77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78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79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0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1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2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3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48584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/>
        </p:spPr>
        <p:txBody>
          <a:bodyPr anchor="t" bIns="45720" lIns="91440" rIns="91440" rtlCol="0" tIns="45720" vert="horz">
            <a:normAutofit/>
          </a:bodyPr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85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586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104858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04858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  <p:sldLayoutId id="2147483714" r:id="rId15"/>
    <p:sldLayoutId id="2147483715" r:id="rId16"/>
  </p:sldLayoutIdLst>
  <p:txStyles>
    <p:titleStyle>
      <a:lvl1pPr algn="l" defTabSz="457200" eaLnBrk="1" hangingPunct="1" latinLnBrk="0" rtl="0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457200" eaLnBrk="1" hangingPunct="1" indent="-342900" latinLnBrk="0" marL="3429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algn="l" defTabSz="457200" eaLnBrk="1" hangingPunct="1" indent="-228600" latinLnBrk="0" marL="11430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algn="l" defTabSz="457200" eaLnBrk="1" hangingPunct="1" indent="-228600" latinLnBrk="0" marL="16002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algn="l" defTabSz="457200" eaLnBrk="1" hangingPunct="1" indent="-228600" latinLnBrk="0" marL="20574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6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8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object 7"/>
          <p:cNvSpPr txBox="1">
            <a:spLocks noGrp="1"/>
          </p:cNvSpPr>
          <p:nvPr>
            <p:ph type="ctrTitle"/>
          </p:nvPr>
        </p:nvSpPr>
        <p:spPr>
          <a:xfrm>
            <a:off x="-1927399" y="349252"/>
            <a:ext cx="11201401" cy="2416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sz="36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 </a:t>
            </a:r>
            <a:br>
              <a:rPr b="1" dirty="0" lang="en-US">
                <a:solidFill>
                  <a:srgbClr val="0F0F0F"/>
                </a:solidFill>
                <a:latin typeface="Roboto" panose="020F0502020204030204" pitchFamily="2" charset="0"/>
              </a:rPr>
            </a:br>
            <a:br>
              <a:rPr dirty="0" lang="en-US" spc="15"/>
            </a:br>
            <a:endParaRPr dirty="0" spc="15"/>
          </a:p>
        </p:txBody>
      </p:sp>
      <p:sp>
        <p:nvSpPr>
          <p:cNvPr id="1048603" name="object 11"/>
          <p:cNvSpPr txBox="1">
            <a:spLocks noGrp="1"/>
          </p:cNvSpPr>
          <p:nvPr>
            <p:ph type="sldNum" sz="quarter" idx="12"/>
          </p:nvPr>
        </p:nvSpPr>
        <p:spPr>
          <a:xfrm>
            <a:off x="8590663" y="6156932"/>
            <a:ext cx="68333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4" name="TextBox 13"/>
          <p:cNvSpPr txBox="1"/>
          <p:nvPr/>
        </p:nvSpPr>
        <p:spPr>
          <a:xfrm>
            <a:off x="914400" y="3053161"/>
            <a:ext cx="10844212" cy="18694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IN"/>
              <a:t>S</a:t>
            </a:r>
            <a:r>
              <a:rPr dirty="0" sz="2400" lang="en-US"/>
              <a:t>TUDENT NAME	</a:t>
            </a:r>
            <a:r>
              <a:rPr dirty="0" sz="2400" lang="en-IN"/>
              <a:t>:</a:t>
            </a:r>
            <a:r>
              <a:rPr dirty="0" sz="2400" lang="en-US"/>
              <a:t> </a:t>
            </a:r>
            <a:r>
              <a:rPr dirty="0" sz="2400" lang="en-US"/>
              <a:t>V</a:t>
            </a:r>
            <a:r>
              <a:rPr dirty="0" sz="2400" lang="en-US"/>
              <a:t>A</a:t>
            </a:r>
            <a:r>
              <a:rPr dirty="0" sz="2400" lang="en-US"/>
              <a:t>S</a:t>
            </a:r>
            <a:r>
              <a:rPr dirty="0" sz="2400" lang="en-US"/>
              <a:t>A</a:t>
            </a:r>
            <a:r>
              <a:rPr dirty="0" sz="2400" lang="en-US"/>
              <a:t>N</a:t>
            </a:r>
            <a:r>
              <a:rPr dirty="0" sz="2400" lang="en-US"/>
              <a:t>T</a:t>
            </a:r>
            <a:r>
              <a:rPr dirty="0" sz="2400" lang="en-US"/>
              <a:t>H</a:t>
            </a:r>
            <a:r>
              <a:rPr dirty="0" sz="2400" lang="en-US"/>
              <a:t> </a:t>
            </a:r>
            <a:r>
              <a:rPr dirty="0" sz="2400" lang="en-US"/>
              <a:t>R</a:t>
            </a:r>
            <a:endParaRPr dirty="0" sz="2400" lang="en-US"/>
          </a:p>
          <a:p>
            <a:r>
              <a:rPr dirty="0" sz="2400" lang="en-US"/>
              <a:t>REGISTER NO		:</a:t>
            </a:r>
            <a:r>
              <a:rPr dirty="0" sz="2400" lang="en-IN"/>
              <a:t>4222008</a:t>
            </a:r>
            <a:r>
              <a:rPr dirty="0" sz="2400" lang="en-US"/>
              <a:t>5</a:t>
            </a:r>
            <a:r>
              <a:rPr dirty="0" sz="2400" lang="en-US"/>
              <a:t>8</a:t>
            </a:r>
            <a:r>
              <a:rPr dirty="0" sz="2400" lang="en-US"/>
              <a:t>		</a:t>
            </a:r>
            <a:endParaRPr altLang="en-US" lang="zh-CN"/>
          </a:p>
          <a:p>
            <a:r>
              <a:rPr dirty="0" sz="2400" lang="en-US"/>
              <a:t>DEPARTMENT		:</a:t>
            </a:r>
            <a:r>
              <a:rPr dirty="0" sz="2400" lang="en-US" err="1"/>
              <a:t>B.Com</a:t>
            </a:r>
            <a:r>
              <a:rPr dirty="0" sz="2400" lang="en-US"/>
              <a:t> (</a:t>
            </a:r>
            <a:r>
              <a:rPr dirty="0" sz="2400" lang="en-IN"/>
              <a:t>ISM) </a:t>
            </a:r>
            <a:endParaRPr dirty="0" sz="2400" lang="en-US"/>
          </a:p>
          <a:p>
            <a:r>
              <a:rPr dirty="0" sz="2400" lang="en-US"/>
              <a:t>COLLEGE		:</a:t>
            </a:r>
            <a:r>
              <a:rPr dirty="0" sz="2400" lang="en-IN"/>
              <a:t>J.H.A. </a:t>
            </a:r>
            <a:r>
              <a:rPr dirty="0" sz="2400" lang="en-IN" err="1"/>
              <a:t>Agarsen</a:t>
            </a:r>
            <a:r>
              <a:rPr dirty="0" sz="2400" lang="en-IN"/>
              <a:t> College</a:t>
            </a:r>
            <a:r>
              <a:rPr dirty="0" sz="2400" lang="en-US"/>
              <a:t>				 </a:t>
            </a:r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9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54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5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 dirty="0"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MODELLING</a:t>
            </a:r>
            <a:endParaRPr b="1" dirty="0" lang="en-IN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48656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indent="0" marL="0">
              <a:buNone/>
            </a:pPr>
            <a:r>
              <a:rPr dirty="0" lang="en-US"/>
              <a:t>The modelling in this employee performance analysis project includes the following:</a:t>
            </a:r>
            <a:endParaRPr dirty="0" lang="en-IN"/>
          </a:p>
          <a:p>
            <a:pPr indent="0" lvl="1" marL="400050">
              <a:buNone/>
            </a:pPr>
            <a:r>
              <a:rPr dirty="0" sz="1800" lang="en-US"/>
              <a:t>*Data collection</a:t>
            </a:r>
          </a:p>
          <a:p>
            <a:pPr indent="0" lvl="1" marL="400050">
              <a:buNone/>
            </a:pPr>
            <a:r>
              <a:rPr dirty="0" sz="1800" lang="en-US"/>
              <a:t>*Data cleaning</a:t>
            </a:r>
          </a:p>
          <a:p>
            <a:pPr indent="0" lvl="1" marL="400050">
              <a:buNone/>
            </a:pPr>
            <a:r>
              <a:rPr dirty="0" sz="1800" lang="en-US"/>
              <a:t>*Results</a:t>
            </a:r>
          </a:p>
          <a:p>
            <a:pPr indent="0" lvl="1" marL="400050">
              <a:buNone/>
            </a:pPr>
            <a:r>
              <a:rPr dirty="0" sz="1800" lang="en-US"/>
              <a:t>*Pivot table</a:t>
            </a:r>
          </a:p>
          <a:p>
            <a:pPr indent="0" lvl="1" marL="400050">
              <a:buNone/>
            </a:pPr>
            <a:r>
              <a:rPr dirty="0" sz="1800" lang="en-US"/>
              <a:t>*Chart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0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57" name="object 7"/>
          <p:cNvSpPr txBox="1">
            <a:spLocks noGrp="1"/>
          </p:cNvSpPr>
          <p:nvPr>
            <p:ph type="title"/>
          </p:nvPr>
        </p:nvSpPr>
        <p:spPr>
          <a:xfrm>
            <a:off x="762000" y="533400"/>
            <a:ext cx="8596668" cy="567463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b="1" dirty="0" spc="-4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dirty="0" spc="15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b="1" dirty="0" spc="-3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b="1" dirty="0" spc="-405">
                <a:solidFill>
                  <a:schemeClr val="accent1">
                    <a:lumMod val="60000"/>
                    <a:lumOff val="40000"/>
                  </a:schemeClr>
                </a:solidFill>
              </a:rPr>
              <a:t>L</a:t>
            </a:r>
            <a:r>
              <a:rPr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TS</a:t>
            </a:r>
          </a:p>
        </p:txBody>
      </p:sp>
      <p:sp>
        <p:nvSpPr>
          <p:cNvPr id="104865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Content Placeholder 10"/>
          <p:cNvGraphicFramePr>
            <a:graphicFrameLocks noGrp="1"/>
          </p:cNvGraphicFramePr>
          <p:nvPr>
            <p:ph idx="1"/>
          </p:nvPr>
        </p:nvGraphicFramePr>
        <p:xfrm>
          <a:off x="677863" y="2160588"/>
          <a:ext cx="8596312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 dirty="0"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CONCLUSION</a:t>
            </a:r>
            <a:endParaRPr b="1" dirty="0" lang="en-IN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48660" name="Content Placeholder 3"/>
          <p:cNvSpPr>
            <a:spLocks noGrp="1"/>
          </p:cNvSpPr>
          <p:nvPr>
            <p:ph idx="1"/>
          </p:nvPr>
        </p:nvSpPr>
        <p:spPr>
          <a:xfrm>
            <a:off x="677334" y="2160589"/>
            <a:ext cx="7171266" cy="4392611"/>
          </a:xfrm>
        </p:spPr>
        <p:txBody>
          <a:bodyPr>
            <a:normAutofit/>
          </a:bodyPr>
          <a:p>
            <a:pPr indent="0" marL="0">
              <a:buNone/>
            </a:pPr>
            <a:r>
              <a:rPr dirty="0" sz="2000" lang="en-US"/>
              <a:t>The conclusion is the employee data analysis reveals the key insights in workforce performance and areas needed for improvement. The effective data analysis provides a foundation for the improvised planning and operational developments, which leads to a motivated and productive workforce environment.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dirty="0" sz="4800"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PROJECT TITLE</a:t>
            </a:r>
            <a:endParaRPr b="1" dirty="0" sz="4800" lang="en-IN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4861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indent="0" marL="0">
              <a:buNone/>
            </a:pPr>
            <a:r>
              <a:rPr dirty="0" sz="3600" lang="en-US"/>
              <a:t>EMPLOYEE PERFORMANCE ANALYSIS USING EXCEL</a:t>
            </a:r>
            <a:endParaRPr dirty="0" sz="3600"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 dirty="0"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AGENDA</a:t>
            </a:r>
            <a:endParaRPr b="1" dirty="0" lang="en-IN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48616" name="Content Placeholder 2"/>
          <p:cNvSpPr>
            <a:spLocks noGrp="1"/>
          </p:cNvSpPr>
          <p:nvPr>
            <p:ph idx="1"/>
          </p:nvPr>
        </p:nvSpPr>
        <p:spPr>
          <a:xfrm>
            <a:off x="2743200" y="1524000"/>
            <a:ext cx="3742266" cy="3880773"/>
          </a:xfrm>
        </p:spPr>
        <p:txBody>
          <a:bodyPr>
            <a:noAutofit/>
          </a:bodyPr>
          <a:p>
            <a:pPr>
              <a:buFont typeface="+mj-lt"/>
              <a:buAutoNum type="arabicPeriod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>
              <a:buFont typeface="+mj-lt"/>
              <a:buAutoNum type="arabicPeriod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>
              <a:buFont typeface="+mj-lt"/>
              <a:buAutoNum type="arabicPeriod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>
              <a:buFont typeface="+mj-lt"/>
              <a:buAutoNum type="arabicPeriod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>
              <a:buFont typeface="+mj-lt"/>
              <a:buAutoNum type="arabicPeriod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  <a:p>
            <a:pPr>
              <a:buFont typeface="+mj-lt"/>
              <a:buAutoNum type="arabicPeriod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>
              <a:buFont typeface="+mj-lt"/>
              <a:buAutoNum type="arabicPeriod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</a:t>
            </a:r>
          </a:p>
          <a:p>
            <a:pPr>
              <a:buFont typeface="+mj-lt"/>
              <a:buAutoNum type="arabicPeriod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indent="0" marL="0">
              <a:buNone/>
            </a:pPr>
            <a:endParaRPr dirty="0" sz="2400"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2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2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2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25" name="object 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b="1" dirty="0" sz="4250" spc="-20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b="1" dirty="0" sz="4250" spc="15">
                <a:solidFill>
                  <a:schemeClr val="accent1">
                    <a:lumMod val="60000"/>
                    <a:lumOff val="40000"/>
                  </a:schemeClr>
                </a:solidFill>
              </a:rPr>
              <a:t>ROB</a:t>
            </a:r>
            <a:r>
              <a:rPr b="1" dirty="0" sz="4250" spc="55">
                <a:solidFill>
                  <a:schemeClr val="accent1">
                    <a:lumMod val="60000"/>
                    <a:lumOff val="40000"/>
                  </a:schemeClr>
                </a:solidFill>
              </a:rPr>
              <a:t>L</a:t>
            </a:r>
            <a:r>
              <a:rPr b="1" dirty="0" sz="4250" spc="-2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dirty="0" sz="4250" spc="20">
                <a:solidFill>
                  <a:schemeClr val="accent1">
                    <a:lumMod val="60000"/>
                    <a:lumOff val="40000"/>
                  </a:schemeClr>
                </a:solidFill>
              </a:rPr>
              <a:t>M</a:t>
            </a:r>
            <a:r>
              <a:rPr b="1" dirty="0" sz="4250"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4250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b="1" dirty="0" sz="4250" spc="-37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b="1" dirty="0" sz="4250" spc="-375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b="1" dirty="0" sz="4250" spc="15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b="1" dirty="0" sz="4250" spc="-1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dirty="0" sz="4250" spc="-20">
                <a:solidFill>
                  <a:schemeClr val="accent1">
                    <a:lumMod val="60000"/>
                    <a:lumOff val="40000"/>
                  </a:schemeClr>
                </a:solidFill>
              </a:rPr>
              <a:t>ME</a:t>
            </a:r>
            <a:r>
              <a:rPr b="1" dirty="0" sz="4250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NT</a:t>
            </a:r>
            <a:endParaRPr b="1" dirty="0" sz="425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48626" name="Content Placeholder 11"/>
          <p:cNvSpPr>
            <a:spLocks noGrp="1"/>
          </p:cNvSpPr>
          <p:nvPr>
            <p:ph sz="half" idx="1"/>
          </p:nvPr>
        </p:nvSpPr>
        <p:spPr/>
        <p:txBody>
          <a:bodyPr/>
          <a:p>
            <a:pPr indent="0" marL="0">
              <a:buNone/>
            </a:pPr>
            <a:r>
              <a:rPr dirty="0" lang="en-US"/>
              <a:t>Employee performance is defined as how well a person executes their job duties and responsibilities. The companies assess their employees performance on an annual or quarterly basis to define certain areas.</a:t>
            </a:r>
            <a:endParaRPr dirty="0" lang="en-IN"/>
          </a:p>
        </p:txBody>
      </p:sp>
      <p:sp>
        <p:nvSpPr>
          <p:cNvPr id="1048627" name="Content Placeholder 12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2821957" cy="3880773"/>
          </a:xfrm>
        </p:spPr>
        <p:txBody>
          <a:bodyPr/>
          <a:p>
            <a:pPr indent="0" marL="0">
              <a:buNone/>
            </a:pPr>
            <a:r>
              <a:rPr dirty="0" lang="en-US"/>
              <a:t>The Dataset overview of an employee, contains the information about employees in a company.</a:t>
            </a:r>
            <a:endParaRPr dirty="0" lang="en-IN"/>
          </a:p>
        </p:txBody>
      </p:sp>
      <p:sp>
        <p:nvSpPr>
          <p:cNvPr id="1048628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8590663" y="6156932"/>
            <a:ext cx="68333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pic>
        <p:nvPicPr>
          <p:cNvPr id="2097153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3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4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35" name="object 7"/>
          <p:cNvSpPr txBox="1">
            <a:spLocks noGrp="1"/>
          </p:cNvSpPr>
          <p:nvPr>
            <p:ph type="title"/>
          </p:nvPr>
        </p:nvSpPr>
        <p:spPr>
          <a:xfrm>
            <a:off x="838200" y="838200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b="1" dirty="0" sz="4250" spc="5">
                <a:solidFill>
                  <a:schemeClr val="accent1">
                    <a:lumMod val="60000"/>
                    <a:lumOff val="40000"/>
                  </a:schemeClr>
                </a:solidFill>
              </a:rPr>
              <a:t>PROJECT</a:t>
            </a:r>
            <a:r>
              <a:rPr b="1" dirty="0" sz="4250" lang="en-US" spc="5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4250" spc="-20">
                <a:solidFill>
                  <a:schemeClr val="accent1">
                    <a:lumMod val="60000"/>
                    <a:lumOff val="40000"/>
                  </a:schemeClr>
                </a:solidFill>
              </a:rPr>
              <a:t>OVERVIEW</a:t>
            </a:r>
            <a:endParaRPr b="1" dirty="0" sz="425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48636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8590663" y="6156932"/>
            <a:ext cx="68333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pic>
        <p:nvPicPr>
          <p:cNvPr id="2097155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37" name="TextBox 10"/>
          <p:cNvSpPr txBox="1"/>
          <p:nvPr/>
        </p:nvSpPr>
        <p:spPr>
          <a:xfrm>
            <a:off x="990600" y="2133600"/>
            <a:ext cx="6248400" cy="2225041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project involves analyzing employee data using Excel which helps in gaining the knowledge regarding organizational data, performance statistical analysis by creating visualizations to understand the employee performances.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object 5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509114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b="1" dirty="0" sz="3200" spc="25">
                <a:solidFill>
                  <a:schemeClr val="accent1">
                    <a:lumMod val="60000"/>
                    <a:lumOff val="40000"/>
                  </a:schemeClr>
                </a:solidFill>
              </a:rPr>
              <a:t>W</a:t>
            </a:r>
            <a:r>
              <a:rPr b="1" dirty="0" sz="3200" spc="-20">
                <a:solidFill>
                  <a:schemeClr val="accent1">
                    <a:lumMod val="60000"/>
                    <a:lumOff val="40000"/>
                  </a:schemeClr>
                </a:solidFill>
              </a:rPr>
              <a:t>H</a:t>
            </a:r>
            <a:r>
              <a:rPr b="1" dirty="0" sz="3200" spc="2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b="1" dirty="0" sz="3200" spc="-235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3200" spc="-10">
                <a:solidFill>
                  <a:schemeClr val="accent1">
                    <a:lumMod val="60000"/>
                    <a:lumOff val="40000"/>
                  </a:schemeClr>
                </a:solidFill>
              </a:rPr>
              <a:t>AR</a:t>
            </a:r>
            <a:r>
              <a:rPr b="1" dirty="0" sz="3200" spc="15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dirty="0" sz="3200" spc="-35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3200" spc="-1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b="1" dirty="0" sz="3200" spc="-15">
                <a:solidFill>
                  <a:schemeClr val="accent1">
                    <a:lumMod val="60000"/>
                    <a:lumOff val="40000"/>
                  </a:schemeClr>
                </a:solidFill>
              </a:rPr>
              <a:t>H</a:t>
            </a:r>
            <a:r>
              <a:rPr b="1" dirty="0" sz="3200" spc="15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dirty="0" sz="3200" spc="-35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3200" spc="-2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dirty="0" sz="3200" spc="3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b="1" dirty="0" sz="3200" spc="15">
                <a:solidFill>
                  <a:schemeClr val="accent1">
                    <a:lumMod val="60000"/>
                    <a:lumOff val="40000"/>
                  </a:schemeClr>
                </a:solidFill>
              </a:rPr>
              <a:t>D</a:t>
            </a:r>
            <a:r>
              <a:rPr b="1" dirty="0" sz="3200" spc="-45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320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b="1" dirty="0" sz="3200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b="1" dirty="0" sz="3200" spc="-25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dirty="0" sz="3200" spc="-1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b="1" dirty="0" sz="3200" spc="5">
                <a:solidFill>
                  <a:schemeClr val="accent1">
                    <a:lumMod val="60000"/>
                    <a:lumOff val="40000"/>
                  </a:schemeClr>
                </a:solidFill>
              </a:rPr>
              <a:t>S?</a:t>
            </a:r>
            <a:endParaRPr b="1" dirty="0" sz="320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48639" name="Content Placeholder 6"/>
          <p:cNvSpPr>
            <a:spLocks noGrp="1"/>
          </p:cNvSpPr>
          <p:nvPr>
            <p:ph idx="1"/>
          </p:nvPr>
        </p:nvSpPr>
        <p:spPr/>
        <p:txBody>
          <a:bodyPr/>
          <a:p>
            <a:pPr indent="0" marL="0">
              <a:buNone/>
            </a:pPr>
            <a:r>
              <a:rPr dirty="0" lang="en-US"/>
              <a:t> The end users in employee performance analysis include:</a:t>
            </a:r>
          </a:p>
          <a:p>
            <a:pPr indent="0" marL="0">
              <a:buNone/>
            </a:pPr>
            <a:r>
              <a:rPr dirty="0" lang="en-US"/>
              <a:t>	1. Human Resource management professionals.</a:t>
            </a:r>
          </a:p>
          <a:p>
            <a:pPr indent="0" marL="0">
              <a:buNone/>
            </a:pPr>
            <a:r>
              <a:rPr dirty="0" lang="en-US"/>
              <a:t>	2. Data Analysts.</a:t>
            </a:r>
          </a:p>
          <a:p>
            <a:pPr indent="0" marL="0">
              <a:buNone/>
            </a:pPr>
            <a:r>
              <a:rPr dirty="0" lang="en-US"/>
              <a:t>	3. Team Leaders.</a:t>
            </a:r>
          </a:p>
          <a:p>
            <a:pPr indent="0" marL="0">
              <a:buNone/>
            </a:pPr>
            <a:r>
              <a:rPr dirty="0" lang="en-US"/>
              <a:t>	</a:t>
            </a:r>
            <a:endParaRPr dirty="0" lang="en-IN"/>
          </a:p>
        </p:txBody>
      </p:sp>
      <p:pic>
        <p:nvPicPr>
          <p:cNvPr id="209715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object 6"/>
          <p:cNvSpPr txBox="1">
            <a:spLocks noGrp="1"/>
          </p:cNvSpPr>
          <p:nvPr>
            <p:ph type="title"/>
          </p:nvPr>
        </p:nvSpPr>
        <p:spPr>
          <a:xfrm>
            <a:off x="677334" y="441207"/>
            <a:ext cx="3854528" cy="1675459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3600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b="1" dirty="0" sz="3600" spc="25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b="1" dirty="0" sz="360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b="1" dirty="0" sz="3600" spc="5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3600" spc="25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b="1" dirty="0" sz="3600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b="1" dirty="0" sz="3600" spc="25">
                <a:solidFill>
                  <a:schemeClr val="accent1">
                    <a:lumMod val="60000"/>
                    <a:lumOff val="40000"/>
                  </a:schemeClr>
                </a:solidFill>
              </a:rPr>
              <a:t>LU</a:t>
            </a:r>
            <a:r>
              <a:rPr b="1" dirty="0" sz="3600" spc="-35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b="1" dirty="0" sz="3600" spc="-3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b="1" dirty="0" sz="3600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b="1" dirty="0" sz="360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b="1" dirty="0" sz="3600" spc="-345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3600" spc="-35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b="1" dirty="0" sz="3600" spc="-5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b="1" dirty="0" sz="3600">
                <a:solidFill>
                  <a:schemeClr val="accent1">
                    <a:lumMod val="60000"/>
                    <a:lumOff val="40000"/>
                  </a:schemeClr>
                </a:solidFill>
              </a:rPr>
              <a:t>D</a:t>
            </a:r>
            <a:r>
              <a:rPr b="1" dirty="0" sz="3600" spc="35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3600" spc="-3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b="1" dirty="0" sz="3600" spc="-35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b="1" dirty="0" sz="360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b="1" dirty="0" sz="3600" spc="6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3600" spc="-295">
                <a:solidFill>
                  <a:schemeClr val="accent1">
                    <a:lumMod val="60000"/>
                    <a:lumOff val="40000"/>
                  </a:schemeClr>
                </a:solidFill>
              </a:rPr>
              <a:t>V</a:t>
            </a:r>
            <a:r>
              <a:rPr b="1" dirty="0" sz="3600" spc="-35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b="1" dirty="0" sz="3600" spc="25">
                <a:solidFill>
                  <a:schemeClr val="accent1">
                    <a:lumMod val="60000"/>
                    <a:lumOff val="40000"/>
                  </a:schemeClr>
                </a:solidFill>
              </a:rPr>
              <a:t>LU</a:t>
            </a:r>
            <a:r>
              <a:rPr b="1" dirty="0" sz="360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dirty="0" sz="3600" spc="-65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3600" spc="-15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b="1" dirty="0" sz="3600" spc="-3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b="1" dirty="0" sz="3600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b="1" dirty="0" sz="3600" spc="-15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b="1" dirty="0" sz="3600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b="1" dirty="0" sz="3600" spc="25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b="1" dirty="0" sz="3600" spc="-3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b="1" dirty="0" sz="3600" spc="-35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b="1" dirty="0" sz="3600" spc="-3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b="1" dirty="0" sz="3600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b="1" dirty="0" sz="360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</a:p>
        </p:txBody>
      </p:sp>
      <p:sp>
        <p:nvSpPr>
          <p:cNvPr id="1048647" name="Text Placeholder 9"/>
          <p:cNvSpPr>
            <a:spLocks noGrp="1"/>
          </p:cNvSpPr>
          <p:nvPr>
            <p:ph type="body" sz="half" idx="2"/>
          </p:nvPr>
        </p:nvSpPr>
        <p:spPr>
          <a:xfrm>
            <a:off x="533400" y="2362200"/>
            <a:ext cx="3854528" cy="4267200"/>
          </a:xfrm>
        </p:spPr>
        <p:txBody>
          <a:bodyPr>
            <a:normAutofit/>
          </a:bodyPr>
          <a:p>
            <a:r>
              <a:rPr dirty="0" sz="2400" lang="en-US"/>
              <a:t>*Filtering- purpose to fill the missing values.</a:t>
            </a:r>
          </a:p>
          <a:p>
            <a:r>
              <a:rPr dirty="0" sz="2400" lang="en-US"/>
              <a:t>*Conditional formatting- blank values.</a:t>
            </a:r>
          </a:p>
          <a:p>
            <a:r>
              <a:rPr dirty="0" sz="2400" lang="en-US"/>
              <a:t>*Using- Pivot table and chart.</a:t>
            </a:r>
          </a:p>
        </p:txBody>
      </p:sp>
      <p:pic>
        <p:nvPicPr>
          <p:cNvPr id="2097157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4760913" y="559815"/>
            <a:ext cx="4002087" cy="4393185"/>
          </a:xfrm>
          <a:prstGeom prst="rect"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 dirty="0" lang="en-IN">
                <a:solidFill>
                  <a:schemeClr val="accent1">
                    <a:lumMod val="60000"/>
                    <a:lumOff val="40000"/>
                  </a:schemeClr>
                </a:solidFill>
              </a:rPr>
              <a:t>Dataset Description</a:t>
            </a:r>
          </a:p>
        </p:txBody>
      </p:sp>
      <p:sp>
        <p:nvSpPr>
          <p:cNvPr id="1048649" name="Content Placeholder 2"/>
          <p:cNvSpPr>
            <a:spLocks noGrp="1"/>
          </p:cNvSpPr>
          <p:nvPr>
            <p:ph idx="1"/>
          </p:nvPr>
        </p:nvSpPr>
        <p:spPr>
          <a:xfrm>
            <a:off x="677334" y="1524001"/>
            <a:ext cx="8596668" cy="4517362"/>
          </a:xfrm>
        </p:spPr>
        <p:txBody>
          <a:bodyPr>
            <a:normAutofit/>
          </a:bodyPr>
          <a:p>
            <a:r>
              <a:rPr dirty="0" sz="1900" lang="en-US"/>
              <a:t>Employee data set- </a:t>
            </a:r>
            <a:r>
              <a:rPr dirty="0" sz="1900" lang="en-US" err="1"/>
              <a:t>Kaggle</a:t>
            </a:r>
            <a:endParaRPr dirty="0" sz="1900" lang="en-IN"/>
          </a:p>
          <a:p>
            <a:r>
              <a:rPr dirty="0" sz="1900" lang="en-IN"/>
              <a:t>There are </a:t>
            </a:r>
            <a:r>
              <a:rPr dirty="0" sz="1900" lang="en-US"/>
              <a:t>26 features</a:t>
            </a:r>
            <a:endParaRPr dirty="0" sz="1900" lang="en-IN"/>
          </a:p>
          <a:p>
            <a:r>
              <a:rPr dirty="0" sz="1900" lang="en-IN"/>
              <a:t>The important ten features are,</a:t>
            </a:r>
          </a:p>
          <a:p>
            <a:pPr lvl="1"/>
            <a:r>
              <a:rPr dirty="0" sz="1900" lang="en-IN"/>
              <a:t>Employment ID</a:t>
            </a:r>
          </a:p>
          <a:p>
            <a:pPr lvl="1"/>
            <a:r>
              <a:rPr dirty="0" sz="1900" lang="en-IN"/>
              <a:t>First name</a:t>
            </a:r>
          </a:p>
          <a:p>
            <a:pPr lvl="1"/>
            <a:r>
              <a:rPr dirty="0" sz="1900" lang="en-IN"/>
              <a:t>Last name</a:t>
            </a:r>
          </a:p>
          <a:p>
            <a:pPr lvl="1"/>
            <a:r>
              <a:rPr dirty="0" sz="1900" lang="en-IN"/>
              <a:t>Gender</a:t>
            </a:r>
          </a:p>
          <a:p>
            <a:pPr lvl="1"/>
            <a:r>
              <a:rPr dirty="0" sz="1900" lang="en-IN"/>
              <a:t>Employee status</a:t>
            </a:r>
          </a:p>
          <a:p>
            <a:pPr lvl="1"/>
            <a:r>
              <a:rPr dirty="0" sz="1900" lang="en-IN"/>
              <a:t>Employee type</a:t>
            </a:r>
          </a:p>
          <a:p>
            <a:pPr lvl="1"/>
            <a:r>
              <a:rPr dirty="0" sz="1900" lang="en-IN"/>
              <a:t>Employee classification</a:t>
            </a:r>
          </a:p>
          <a:p>
            <a:pPr lvl="1"/>
            <a:r>
              <a:rPr dirty="0" sz="1900" lang="en-IN"/>
              <a:t>Performance score</a:t>
            </a:r>
          </a:p>
          <a:p>
            <a:pPr lvl="1"/>
            <a:r>
              <a:rPr dirty="0" sz="1900" lang="en-IN"/>
              <a:t>Current employee ratings</a:t>
            </a:r>
          </a:p>
          <a:p>
            <a:pPr lvl="1"/>
            <a:r>
              <a:rPr dirty="0" sz="1900" lang="en-IN"/>
              <a:t>Business units</a:t>
            </a:r>
          </a:p>
          <a:p>
            <a:pPr indent="0" lvl="1" marL="400050">
              <a:buNone/>
            </a:pPr>
            <a:endParaRPr dirty="0" sz="1700"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2097158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51" name="object 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b="1" dirty="0" sz="4250" spc="15">
                <a:solidFill>
                  <a:schemeClr val="accent1">
                    <a:lumMod val="60000"/>
                    <a:lumOff val="40000"/>
                  </a:schemeClr>
                </a:solidFill>
              </a:rPr>
              <a:t>THE</a:t>
            </a:r>
            <a:r>
              <a:rPr b="1" dirty="0" sz="4250" spc="2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4250" lang="en-US" spc="20">
                <a:solidFill>
                  <a:schemeClr val="accent1">
                    <a:lumMod val="60000"/>
                    <a:lumOff val="40000"/>
                  </a:schemeClr>
                </a:solidFill>
              </a:rPr>
              <a:t>"</a:t>
            </a:r>
            <a:r>
              <a:rPr b="1" dirty="0" sz="4250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WOW</a:t>
            </a:r>
            <a:r>
              <a:rPr b="1" dirty="0" sz="4250" lang="en-US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"</a:t>
            </a:r>
            <a:r>
              <a:rPr b="1" dirty="0" sz="4250" spc="85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4250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IN</a:t>
            </a:r>
            <a:r>
              <a:rPr b="1" dirty="0" sz="4250" spc="-5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4250" spc="15">
                <a:solidFill>
                  <a:schemeClr val="accent1">
                    <a:lumMod val="60000"/>
                    <a:lumOff val="40000"/>
                  </a:schemeClr>
                </a:solidFill>
              </a:rPr>
              <a:t>OUR</a:t>
            </a:r>
            <a:r>
              <a:rPr b="1" dirty="0" sz="4250" spc="-1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4250" spc="20">
                <a:solidFill>
                  <a:schemeClr val="accent1">
                    <a:lumMod val="60000"/>
                    <a:lumOff val="40000"/>
                  </a:schemeClr>
                </a:solidFill>
              </a:rPr>
              <a:t>SOLUTION</a:t>
            </a:r>
            <a:endParaRPr b="1" dirty="0" sz="425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48652" name="Content Placeholder 9"/>
          <p:cNvSpPr>
            <a:spLocks noGrp="1"/>
          </p:cNvSpPr>
          <p:nvPr>
            <p:ph idx="1"/>
          </p:nvPr>
        </p:nvSpPr>
        <p:spPr>
          <a:xfrm>
            <a:off x="2533650" y="2160589"/>
            <a:ext cx="6740352" cy="3880773"/>
          </a:xfrm>
        </p:spPr>
        <p:txBody>
          <a:bodyPr>
            <a:normAutofit/>
          </a:bodyPr>
          <a:p>
            <a:r>
              <a:rPr dirty="0" sz="32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Level– These include the categories such as Levels in very high, high, medium, low, etc...</a:t>
            </a:r>
          </a:p>
          <a:p>
            <a:endParaRPr dirty="0" sz="32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marL="0">
              <a:buNone/>
            </a:pPr>
            <a:endParaRPr dirty="0" sz="3200" lang="en-IN"/>
          </a:p>
        </p:txBody>
      </p:sp>
      <p:sp>
        <p:nvSpPr>
          <p:cNvPr id="1048653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Orange Red">
      <a:dk1>
        <a:sysClr lastClr="000000" val="windowText"/>
      </a:dk1>
      <a:lt1>
        <a:sysClr lastClr="FFFFFF" val="window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r="5400000" dist="254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r="5400000" dist="381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l" rig="threePt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deepthisree4002@gmail.com</cp:lastModifiedBy>
  <dcterms:created xsi:type="dcterms:W3CDTF">2024-03-29T04:07:22Z</dcterms:created>
  <dcterms:modified xsi:type="dcterms:W3CDTF">2024-09-03T04:26:28Z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1ee62f6d7e1a43c3b636c669b67486f3</vt:lpwstr>
  </property>
</Properties>
</file>