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2"/>
  </p:sldMasterIdLst>
  <p:notesMasterIdLst>
    <p:notesMasterId r:id="rId18"/>
  </p:notesMasterIdLst>
  <p:sldIdLst>
    <p:sldId id="257" r:id="rId3"/>
    <p:sldId id="261" r:id="rId4"/>
    <p:sldId id="260" r:id="rId5"/>
    <p:sldId id="264" r:id="rId6"/>
    <p:sldId id="262" r:id="rId7"/>
    <p:sldId id="263" r:id="rId8"/>
    <p:sldId id="265" r:id="rId9"/>
    <p:sldId id="266" r:id="rId10"/>
    <p:sldId id="268" r:id="rId11"/>
    <p:sldId id="269" r:id="rId12"/>
    <p:sldId id="270" r:id="rId13"/>
    <p:sldId id="271" r:id="rId14"/>
    <p:sldId id="272" r:id="rId15"/>
    <p:sldId id="267"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notesMaster" Target="notesMasters/notesMaster1.xml" /><Relationship Id="rId3" Type="http://schemas.openxmlformats.org/officeDocument/2006/relationships/slide" Target="slides/slide1.xml" /><Relationship Id="rId21" Type="http://schemas.openxmlformats.org/officeDocument/2006/relationships/theme" Target="theme/them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 Type="http://schemas.openxmlformats.org/officeDocument/2006/relationships/slideMaster" Target="slideMasters/slideMaster1.xml" /><Relationship Id="rId16" Type="http://schemas.openxmlformats.org/officeDocument/2006/relationships/slide" Target="slides/slide14.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10" Type="http://schemas.openxmlformats.org/officeDocument/2006/relationships/slide" Target="slides/slide8.xml" /><Relationship Id="rId19" Type="http://schemas.openxmlformats.org/officeDocument/2006/relationships/presProps" Target="presProp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82"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83"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8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85"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6"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87"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184DA70-C731-4C70-880D-CCD4705E623C}" type="datetime1">
              <a:rPr lang="en-US" smtClean="0"/>
              <a:t>1/30/2023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4470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370814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05810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007356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3519799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1/30/2023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968564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1/30/2023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694302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2D6E202-B606-4609-B914-27C9371A1F6D}" type="datetime1">
              <a:rPr lang="en-US" smtClean="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313300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2D6E202-B606-4609-B914-27C9371A1F6D}" type="datetime1">
              <a:rPr lang="en-US" smtClean="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266391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0812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0999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3745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8705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74575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5071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1724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1/30/2023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344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2D6E202-B606-4609-B914-27C9371A1F6D}" type="datetime1">
              <a:rPr lang="en-US" smtClean="0"/>
              <a:t>1/30/2023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1101350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2.xml" /><Relationship Id="rId4" Type="http://schemas.openxmlformats.org/officeDocument/2006/relationships/image" Target="../media/image7.jpeg" /></Relationships>
</file>

<file path=ppt/slides/_rels/slide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11" name="Title 1"/>
          <p:cNvSpPr>
            <a:spLocks noGrp="1"/>
          </p:cNvSpPr>
          <p:nvPr>
            <p:ph type="ctrTitle"/>
          </p:nvPr>
        </p:nvSpPr>
        <p:spPr>
          <a:xfrm>
            <a:off x="6611921" y="-583633"/>
            <a:ext cx="4813072" cy="3494791"/>
          </a:xfrm>
        </p:spPr>
        <p:txBody>
          <a:bodyPr>
            <a:normAutofit/>
          </a:bodyPr>
          <a:lstStyle/>
          <a:p>
            <a:r>
              <a:rPr lang="en-US" sz="4000" b="1" dirty="0"/>
              <a:t>TESTING FOR LIBRARY APPLICATION</a:t>
            </a:r>
          </a:p>
        </p:txBody>
      </p:sp>
      <p:sp>
        <p:nvSpPr>
          <p:cNvPr id="1048612" name="Subtitle 2"/>
          <p:cNvSpPr>
            <a:spLocks noGrp="1"/>
          </p:cNvSpPr>
          <p:nvPr>
            <p:ph type="subTitle" idx="1"/>
          </p:nvPr>
        </p:nvSpPr>
        <p:spPr>
          <a:xfrm>
            <a:off x="6718191" y="3534609"/>
            <a:ext cx="4829101" cy="1238616"/>
          </a:xfrm>
        </p:spPr>
        <p:txBody>
          <a:bodyPr>
            <a:noAutofit/>
          </a:bodyPr>
          <a:lstStyle/>
          <a:p>
            <a:r>
              <a:rPr lang="en-US" sz="2000" dirty="0">
                <a:solidFill>
                  <a:schemeClr val="accent4">
                    <a:lumMod val="20000"/>
                    <a:lumOff val="80000"/>
                  </a:schemeClr>
                </a:solidFill>
              </a:rPr>
              <a:t>M.VEERA VASANTH</a:t>
            </a:r>
          </a:p>
          <a:p>
            <a:r>
              <a:rPr lang="en-US" sz="2000" dirty="0">
                <a:solidFill>
                  <a:schemeClr val="accent4">
                    <a:lumMod val="20000"/>
                    <a:lumOff val="80000"/>
                  </a:schemeClr>
                </a:solidFill>
              </a:rPr>
              <a:t>192111342</a:t>
            </a:r>
          </a:p>
          <a:p>
            <a:r>
              <a:rPr lang="en-US" sz="2000" dirty="0">
                <a:solidFill>
                  <a:schemeClr val="accent4">
                    <a:lumMod val="20000"/>
                    <a:lumOff val="80000"/>
                  </a:schemeClr>
                </a:solidFill>
              </a:rPr>
              <a:t>C S </a:t>
            </a:r>
            <a:r>
              <a:rPr lang="en-IN" sz="2000" dirty="0">
                <a:solidFill>
                  <a:schemeClr val="accent4">
                    <a:lumMod val="20000"/>
                    <a:lumOff val="80000"/>
                  </a:schemeClr>
                </a:solidFill>
              </a:rPr>
              <a:t>E</a:t>
            </a:r>
          </a:p>
          <a:p>
            <a:r>
              <a:rPr lang="en-IN" sz="2000" dirty="0">
                <a:solidFill>
                  <a:schemeClr val="accent4">
                    <a:lumMod val="20000"/>
                    <a:lumOff val="80000"/>
                  </a:schemeClr>
                </a:solidFill>
              </a:rPr>
              <a:t>Software Testing for Android application. </a:t>
            </a:r>
          </a:p>
          <a:p>
            <a:r>
              <a:rPr lang="en-IN" sz="2000" dirty="0">
                <a:solidFill>
                  <a:schemeClr val="accent4">
                    <a:lumMod val="20000"/>
                    <a:lumOff val="80000"/>
                  </a:schemeClr>
                </a:solidFill>
              </a:rPr>
              <a:t>CSA3731</a:t>
            </a:r>
          </a:p>
          <a:p>
            <a:r>
              <a:rPr lang="en-IN" sz="2000" dirty="0">
                <a:solidFill>
                  <a:schemeClr val="accent4">
                    <a:lumMod val="20000"/>
                    <a:lumOff val="80000"/>
                  </a:schemeClr>
                </a:solidFill>
              </a:rPr>
              <a:t>Date : 31/01/2023</a:t>
            </a:r>
          </a:p>
          <a:p>
            <a:endParaRPr lang="en-IN" sz="2000" dirty="0">
              <a:solidFill>
                <a:schemeClr val="accent4">
                  <a:lumMod val="20000"/>
                  <a:lumOff val="80000"/>
                </a:schemeClr>
              </a:solidFill>
            </a:endParaRPr>
          </a:p>
          <a:p>
            <a:endParaRPr lang="en-US" sz="2000" dirty="0">
              <a:solidFill>
                <a:schemeClr val="accent4">
                  <a:lumMod val="20000"/>
                  <a:lumOff val="80000"/>
                </a:schemeClr>
              </a:solidFill>
            </a:endParaRPr>
          </a:p>
        </p:txBody>
      </p:sp>
      <p:pic>
        <p:nvPicPr>
          <p:cNvPr id="2097157" name="Picture 5"/>
          <p:cNvPicPr>
            <a:picLocks noChangeAspect="1"/>
          </p:cNvPicPr>
          <p:nvPr/>
        </p:nvPicPr>
        <p:blipFill rotWithShape="1">
          <a:blip r:embed="rId2"/>
          <a:srcRect/>
          <a:stretch>
            <a:fillRect/>
          </a:stretch>
        </p:blipFill>
        <p:spPr>
          <a:xfrm>
            <a:off x="1" y="10"/>
            <a:ext cx="6096000" cy="68579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a:xfrm>
            <a:off x="1069848" y="456279"/>
            <a:ext cx="10058400" cy="1609344"/>
          </a:xfrm>
        </p:spPr>
        <p:txBody>
          <a:bodyPr/>
          <a:lstStyle/>
          <a:p>
            <a:r>
              <a:rPr lang="en-US" dirty="0"/>
              <a:t>Appium server inspector :</a:t>
            </a:r>
            <a:endParaRPr lang="en-IN" dirty="0"/>
          </a:p>
        </p:txBody>
      </p:sp>
      <p:pic>
        <p:nvPicPr>
          <p:cNvPr id="2097159" name="Content Placeholder 4"/>
          <p:cNvPicPr>
            <a:picLocks noGrp="1" noChangeAspect="1"/>
          </p:cNvPicPr>
          <p:nvPr>
            <p:ph idx="1"/>
          </p:nvPr>
        </p:nvPicPr>
        <p:blipFill>
          <a:blip r:embed="rId2"/>
          <a:stretch>
            <a:fillRect/>
          </a:stretch>
        </p:blipFill>
        <p:spPr>
          <a:xfrm>
            <a:off x="1539933" y="2603500"/>
            <a:ext cx="8056446" cy="34163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a:xfrm>
            <a:off x="1147820" y="420837"/>
            <a:ext cx="10058400" cy="1609344"/>
          </a:xfrm>
        </p:spPr>
        <p:txBody>
          <a:bodyPr/>
          <a:lstStyle/>
          <a:p>
            <a:r>
              <a:rPr lang="en-US" dirty="0"/>
              <a:t>TESTING OUTPUT :</a:t>
            </a:r>
            <a:endParaRPr lang="en-IN" dirty="0"/>
          </a:p>
        </p:txBody>
      </p:sp>
      <p:pic>
        <p:nvPicPr>
          <p:cNvPr id="2097160" name="Content Placeholder 6"/>
          <p:cNvPicPr>
            <a:picLocks noGrp="1" noChangeAspect="1"/>
          </p:cNvPicPr>
          <p:nvPr>
            <p:ph idx="1"/>
          </p:nvPr>
        </p:nvPicPr>
        <p:blipFill>
          <a:blip r:embed="rId2"/>
          <a:stretch>
            <a:fillRect/>
          </a:stretch>
        </p:blipFill>
        <p:spPr>
          <a:xfrm>
            <a:off x="2531445" y="2603500"/>
            <a:ext cx="6073422" cy="34163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lang="en-US" dirty="0"/>
              <a:t>Testing Output :</a:t>
            </a:r>
            <a:endParaRPr lang="en-IN" dirty="0"/>
          </a:p>
        </p:txBody>
      </p:sp>
      <p:pic>
        <p:nvPicPr>
          <p:cNvPr id="2097161" name="Content Placeholder 4"/>
          <p:cNvPicPr>
            <a:picLocks noGrp="1" noChangeAspect="1"/>
          </p:cNvPicPr>
          <p:nvPr>
            <p:ph idx="1"/>
          </p:nvPr>
        </p:nvPicPr>
        <p:blipFill>
          <a:blip r:embed="rId2"/>
          <a:stretch>
            <a:fillRect/>
          </a:stretch>
        </p:blipFill>
        <p:spPr>
          <a:xfrm>
            <a:off x="1249540" y="2338676"/>
            <a:ext cx="9381033" cy="3977985"/>
          </a:xfrm>
        </p:spPr>
      </p:pic>
      <p:sp>
        <p:nvSpPr>
          <p:cNvPr id="1048623" name="AutoShape 2"/>
          <p:cNvSpPr>
            <a:spLocks noChangeAspect="1" noChangeArrowheads="1"/>
          </p:cNvSpPr>
          <p:nvPr/>
        </p:nvSpPr>
        <p:spPr bwMode="auto">
          <a:xfrm>
            <a:off x="5787657" y="3219893"/>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48624" name="AutoShape 4"/>
          <p:cNvSpPr>
            <a:spLocks noChangeAspect="1" noChangeArrowheads="1"/>
          </p:cNvSpPr>
          <p:nvPr/>
        </p:nvSpPr>
        <p:spPr bwMode="auto">
          <a:xfrm>
            <a:off x="6014484" y="3219893"/>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097162" name="Picture 9"/>
          <p:cNvPicPr>
            <a:picLocks noChangeAspect="1"/>
          </p:cNvPicPr>
          <p:nvPr/>
        </p:nvPicPr>
        <p:blipFill>
          <a:blip r:embed="rId3"/>
          <a:stretch>
            <a:fillRect/>
          </a:stretch>
        </p:blipFill>
        <p:spPr>
          <a:xfrm>
            <a:off x="8110557" y="2629923"/>
            <a:ext cx="1773118" cy="368673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p:txBody>
          <a:bodyPr/>
          <a:lstStyle/>
          <a:p>
            <a:r>
              <a:rPr lang="en-US" dirty="0"/>
              <a:t>Testing output :</a:t>
            </a:r>
            <a:endParaRPr lang="en-IN" dirty="0"/>
          </a:p>
        </p:txBody>
      </p:sp>
      <p:pic>
        <p:nvPicPr>
          <p:cNvPr id="2097163" name="Content Placeholder 4"/>
          <p:cNvPicPr>
            <a:picLocks noGrp="1" noChangeAspect="1"/>
          </p:cNvPicPr>
          <p:nvPr>
            <p:ph idx="1"/>
          </p:nvPr>
        </p:nvPicPr>
        <p:blipFill>
          <a:blip r:embed="rId2"/>
          <a:stretch>
            <a:fillRect/>
          </a:stretch>
        </p:blipFill>
        <p:spPr>
          <a:xfrm>
            <a:off x="1539933" y="2603500"/>
            <a:ext cx="8056446" cy="3416300"/>
          </a:xfrm>
        </p:spPr>
      </p:pic>
      <p:pic>
        <p:nvPicPr>
          <p:cNvPr id="2097164" name="Picture 3"/>
          <p:cNvPicPr>
            <a:picLocks noChangeAspect="1"/>
          </p:cNvPicPr>
          <p:nvPr/>
        </p:nvPicPr>
        <p:blipFill>
          <a:blip r:embed="rId3"/>
          <a:stretch>
            <a:fillRect/>
          </a:stretch>
        </p:blipFill>
        <p:spPr>
          <a:xfrm>
            <a:off x="7435727" y="2228446"/>
            <a:ext cx="1811430" cy="38686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p:txBody>
          <a:bodyPr/>
          <a:lstStyle/>
          <a:p>
            <a:r>
              <a:rPr lang="en-US" dirty="0"/>
              <a:t>Test case outcomes:</a:t>
            </a:r>
            <a:endParaRPr lang="en-IN" dirty="0"/>
          </a:p>
        </p:txBody>
      </p:sp>
      <p:sp>
        <p:nvSpPr>
          <p:cNvPr id="15" name="Content Placeholder 14">
            <a:extLst>
              <a:ext uri="{FF2B5EF4-FFF2-40B4-BE49-F238E27FC236}">
                <a16:creationId xmlns:a16="http://schemas.microsoft.com/office/drawing/2014/main" id="{7EEE7A66-47E4-98E2-CA7B-B075439C8D52}"/>
              </a:ext>
            </a:extLst>
          </p:cNvPr>
          <p:cNvSpPr>
            <a:spLocks noGrp="1"/>
          </p:cNvSpPr>
          <p:nvPr>
            <p:ph idx="1"/>
          </p:nvPr>
        </p:nvSpPr>
        <p:spPr/>
        <p:txBody>
          <a:bodyPr/>
          <a:lstStyle/>
          <a:p>
            <a:endParaRPr lang="en-US" sz="1800" b="0" i="0" u="none" strike="noStrike" dirty="0">
              <a:effectLst/>
              <a:latin typeface="Arial" panose="020B0604020202020204" pitchFamily="34" charset="0"/>
            </a:endParaRPr>
          </a:p>
          <a:p>
            <a:endParaRPr lang="en-US" dirty="0"/>
          </a:p>
        </p:txBody>
      </p:sp>
      <p:graphicFrame>
        <p:nvGraphicFramePr>
          <p:cNvPr id="19" name="Table 19">
            <a:extLst>
              <a:ext uri="{FF2B5EF4-FFF2-40B4-BE49-F238E27FC236}">
                <a16:creationId xmlns:a16="http://schemas.microsoft.com/office/drawing/2014/main" id="{46583ACE-CC5C-9F76-2B6A-91DA43C9044E}"/>
              </a:ext>
            </a:extLst>
          </p:cNvPr>
          <p:cNvGraphicFramePr>
            <a:graphicFrameLocks noGrp="1"/>
          </p:cNvGraphicFramePr>
          <p:nvPr>
            <p:extLst>
              <p:ext uri="{D42A27DB-BD31-4B8C-83A1-F6EECF244321}">
                <p14:modId xmlns:p14="http://schemas.microsoft.com/office/powerpoint/2010/main" val="2301222014"/>
              </p:ext>
            </p:extLst>
          </p:nvPr>
        </p:nvGraphicFramePr>
        <p:xfrm>
          <a:off x="1568823" y="2173046"/>
          <a:ext cx="9054353" cy="4439433"/>
        </p:xfrm>
        <a:graphic>
          <a:graphicData uri="http://schemas.openxmlformats.org/drawingml/2006/table">
            <a:tbl>
              <a:tblPr firstRow="1" bandRow="1">
                <a:tableStyleId>{5C22544A-7EE6-4342-B048-85BDC9FD1C3A}</a:tableStyleId>
              </a:tblPr>
              <a:tblGrid>
                <a:gridCol w="7591880">
                  <a:extLst>
                    <a:ext uri="{9D8B030D-6E8A-4147-A177-3AD203B41FA5}">
                      <a16:colId xmlns:a16="http://schemas.microsoft.com/office/drawing/2014/main" val="2425456871"/>
                    </a:ext>
                  </a:extLst>
                </a:gridCol>
                <a:gridCol w="1462473">
                  <a:extLst>
                    <a:ext uri="{9D8B030D-6E8A-4147-A177-3AD203B41FA5}">
                      <a16:colId xmlns:a16="http://schemas.microsoft.com/office/drawing/2014/main" val="2864060272"/>
                    </a:ext>
                  </a:extLst>
                </a:gridCol>
              </a:tblGrid>
              <a:tr h="346881">
                <a:tc>
                  <a:txBody>
                    <a:bodyPr/>
                    <a:lstStyle/>
                    <a:p>
                      <a:r>
                        <a:rPr lang="en-US" dirty="0"/>
                        <a:t>TESTCASES</a:t>
                      </a:r>
                    </a:p>
                  </a:txBody>
                  <a:tcPr/>
                </a:tc>
                <a:tc>
                  <a:txBody>
                    <a:bodyPr/>
                    <a:lstStyle/>
                    <a:p>
                      <a:r>
                        <a:rPr lang="en-US" dirty="0"/>
                        <a:t>OUTCOME</a:t>
                      </a:r>
                    </a:p>
                  </a:txBody>
                  <a:tcPr/>
                </a:tc>
                <a:extLst>
                  <a:ext uri="{0D108BD9-81ED-4DB2-BD59-A6C34878D82A}">
                    <a16:rowId xmlns:a16="http://schemas.microsoft.com/office/drawing/2014/main" val="1099557831"/>
                  </a:ext>
                </a:extLst>
              </a:tr>
              <a:tr h="585984">
                <a:tc>
                  <a:txBody>
                    <a:bodyPr/>
                    <a:lstStyle/>
                    <a:p>
                      <a:r>
                        <a:rPr lang="en-US" sz="1400" dirty="0">
                          <a:latin typeface="Arial Narrow" panose="020B0606020202030204" pitchFamily="34" charset="0"/>
                        </a:rPr>
                        <a:t>Verify if a user/admin is able to login with valid username and password</a:t>
                      </a:r>
                    </a:p>
                    <a:p>
                      <a:endParaRPr lang="en-US" sz="1400" dirty="0">
                        <a:latin typeface="Arial Narrow" panose="020B0606020202030204" pitchFamily="34" charset="0"/>
                      </a:endParaRPr>
                    </a:p>
                  </a:txBody>
                  <a:tcPr/>
                </a:tc>
                <a:tc>
                  <a:txBody>
                    <a:bodyPr/>
                    <a:lstStyle/>
                    <a:p>
                      <a:r>
                        <a:rPr lang="en-US" sz="1400" dirty="0">
                          <a:latin typeface="Arial Narrow" panose="020B0606020202030204" pitchFamily="34" charset="0"/>
                        </a:rPr>
                        <a:t>(Positive)</a:t>
                      </a:r>
                    </a:p>
                  </a:txBody>
                  <a:tcPr/>
                </a:tc>
                <a:extLst>
                  <a:ext uri="{0D108BD9-81ED-4DB2-BD59-A6C34878D82A}">
                    <a16:rowId xmlns:a16="http://schemas.microsoft.com/office/drawing/2014/main" val="4080618062"/>
                  </a:ext>
                </a:extLst>
              </a:tr>
              <a:tr h="346881">
                <a:tc>
                  <a:txBody>
                    <a:bodyPr/>
                    <a:lstStyle/>
                    <a:p>
                      <a:r>
                        <a:rPr lang="en-US" sz="1400" dirty="0">
                          <a:latin typeface="Arial Narrow" panose="020B0606020202030204" pitchFamily="34" charset="0"/>
                        </a:rPr>
                        <a:t>Verify if a user is giving feedback.</a:t>
                      </a:r>
                    </a:p>
                  </a:txBody>
                  <a:tcPr/>
                </a:tc>
                <a:tc>
                  <a:txBody>
                    <a:bodyPr/>
                    <a:lstStyle/>
                    <a:p>
                      <a:r>
                        <a:rPr lang="en-US" sz="1400" dirty="0">
                          <a:latin typeface="Arial Narrow" panose="020B0606020202030204" pitchFamily="34" charset="0"/>
                        </a:rPr>
                        <a:t>(Positive)</a:t>
                      </a:r>
                    </a:p>
                  </a:txBody>
                  <a:tcPr/>
                </a:tc>
                <a:extLst>
                  <a:ext uri="{0D108BD9-81ED-4DB2-BD59-A6C34878D82A}">
                    <a16:rowId xmlns:a16="http://schemas.microsoft.com/office/drawing/2014/main" val="3276070107"/>
                  </a:ext>
                </a:extLst>
              </a:tr>
              <a:tr h="346881">
                <a:tc>
                  <a:txBody>
                    <a:bodyPr/>
                    <a:lstStyle/>
                    <a:p>
                      <a:r>
                        <a:rPr lang="en-US" sz="1400" dirty="0">
                          <a:latin typeface="Arial Narrow" panose="020B0606020202030204" pitchFamily="34" charset="0"/>
                        </a:rPr>
                        <a:t>Verify the forgot password functionality</a:t>
                      </a:r>
                    </a:p>
                  </a:txBody>
                  <a:tcPr/>
                </a:tc>
                <a:tc>
                  <a:txBody>
                    <a:bodyPr/>
                    <a:lstStyle/>
                    <a:p>
                      <a:r>
                        <a:rPr lang="en-US" sz="1400" dirty="0">
                          <a:latin typeface="Arial Narrow" panose="020B0606020202030204" pitchFamily="34" charset="0"/>
                        </a:rPr>
                        <a:t>(Positive)</a:t>
                      </a:r>
                    </a:p>
                  </a:txBody>
                  <a:tcPr/>
                </a:tc>
                <a:extLst>
                  <a:ext uri="{0D108BD9-81ED-4DB2-BD59-A6C34878D82A}">
                    <a16:rowId xmlns:a16="http://schemas.microsoft.com/office/drawing/2014/main" val="4052349561"/>
                  </a:ext>
                </a:extLst>
              </a:tr>
              <a:tr h="346881">
                <a:tc>
                  <a:txBody>
                    <a:bodyPr/>
                    <a:lstStyle/>
                    <a:p>
                      <a:r>
                        <a:rPr lang="en-US" sz="1400" dirty="0">
                          <a:latin typeface="Arial Narrow" panose="020B0606020202030204" pitchFamily="34" charset="0"/>
                        </a:rPr>
                        <a:t>Verify the message for invalid login</a:t>
                      </a:r>
                    </a:p>
                  </a:txBody>
                  <a:tcPr/>
                </a:tc>
                <a:tc>
                  <a:txBody>
                    <a:bodyPr/>
                    <a:lstStyle/>
                    <a:p>
                      <a:r>
                        <a:rPr lang="en-US" sz="1400" dirty="0">
                          <a:latin typeface="Arial Narrow" panose="020B0606020202030204" pitchFamily="34" charset="0"/>
                        </a:rPr>
                        <a:t>(Positive)</a:t>
                      </a:r>
                    </a:p>
                  </a:txBody>
                  <a:tcPr/>
                </a:tc>
                <a:extLst>
                  <a:ext uri="{0D108BD9-81ED-4DB2-BD59-A6C34878D82A}">
                    <a16:rowId xmlns:a16="http://schemas.microsoft.com/office/drawing/2014/main" val="1716146517"/>
                  </a:ext>
                </a:extLst>
              </a:tr>
              <a:tr h="346881">
                <a:tc>
                  <a:txBody>
                    <a:bodyPr/>
                    <a:lstStyle/>
                    <a:p>
                      <a:r>
                        <a:rPr lang="en-US" sz="1400" dirty="0">
                          <a:latin typeface="Arial Narrow" panose="020B0606020202030204" pitchFamily="34" charset="0"/>
                        </a:rPr>
                        <a:t>Verify the not remember me functionality</a:t>
                      </a:r>
                    </a:p>
                  </a:txBody>
                  <a:tcPr/>
                </a:tc>
                <a:tc>
                  <a:txBody>
                    <a:bodyPr/>
                    <a:lstStyle/>
                    <a:p>
                      <a:r>
                        <a:rPr lang="en-US" sz="1400" dirty="0">
                          <a:latin typeface="Arial Narrow" panose="020B0606020202030204" pitchFamily="34" charset="0"/>
                        </a:rPr>
                        <a:t>(Negative)</a:t>
                      </a:r>
                    </a:p>
                  </a:txBody>
                  <a:tcPr/>
                </a:tc>
                <a:extLst>
                  <a:ext uri="{0D108BD9-81ED-4DB2-BD59-A6C34878D82A}">
                    <a16:rowId xmlns:a16="http://schemas.microsoft.com/office/drawing/2014/main" val="785827869"/>
                  </a:ext>
                </a:extLst>
              </a:tr>
              <a:tr h="346881">
                <a:tc>
                  <a:txBody>
                    <a:bodyPr/>
                    <a:lstStyle/>
                    <a:p>
                      <a:r>
                        <a:rPr lang="en-US" sz="1400" dirty="0">
                          <a:latin typeface="Arial Narrow" panose="020B0606020202030204" pitchFamily="34" charset="0"/>
                        </a:rPr>
                        <a:t>Verify if user is able to login with a new password only after he/she changed the password</a:t>
                      </a:r>
                    </a:p>
                  </a:txBody>
                  <a:tcPr/>
                </a:tc>
                <a:tc>
                  <a:txBody>
                    <a:bodyPr/>
                    <a:lstStyle/>
                    <a:p>
                      <a:r>
                        <a:rPr lang="en-US" sz="1400" dirty="0">
                          <a:latin typeface="Arial Narrow" panose="020B0606020202030204" pitchFamily="34" charset="0"/>
                        </a:rPr>
                        <a:t>(positive)</a:t>
                      </a:r>
                    </a:p>
                  </a:txBody>
                  <a:tcPr/>
                </a:tc>
                <a:extLst>
                  <a:ext uri="{0D108BD9-81ED-4DB2-BD59-A6C34878D82A}">
                    <a16:rowId xmlns:a16="http://schemas.microsoft.com/office/drawing/2014/main" val="2973054337"/>
                  </a:ext>
                </a:extLst>
              </a:tr>
              <a:tr h="346881">
                <a:tc>
                  <a:txBody>
                    <a:bodyPr/>
                    <a:lstStyle/>
                    <a:p>
                      <a:r>
                        <a:rPr lang="en-US" sz="1400" dirty="0">
                          <a:latin typeface="Arial Narrow" panose="020B0606020202030204" pitchFamily="34" charset="0"/>
                        </a:rPr>
                        <a:t>Verify the admin is able to adding books</a:t>
                      </a:r>
                    </a:p>
                  </a:txBody>
                  <a:tcPr/>
                </a:tc>
                <a:tc>
                  <a:txBody>
                    <a:bodyPr/>
                    <a:lstStyle/>
                    <a:p>
                      <a:r>
                        <a:rPr lang="en-US" sz="1400" dirty="0">
                          <a:latin typeface="Arial Narrow" panose="020B0606020202030204" pitchFamily="34" charset="0"/>
                        </a:rPr>
                        <a:t>(Positive)</a:t>
                      </a:r>
                    </a:p>
                  </a:txBody>
                  <a:tcPr/>
                </a:tc>
                <a:extLst>
                  <a:ext uri="{0D108BD9-81ED-4DB2-BD59-A6C34878D82A}">
                    <a16:rowId xmlns:a16="http://schemas.microsoft.com/office/drawing/2014/main" val="3774960173"/>
                  </a:ext>
                </a:extLst>
              </a:tr>
              <a:tr h="346881">
                <a:tc>
                  <a:txBody>
                    <a:bodyPr/>
                    <a:lstStyle/>
                    <a:p>
                      <a:r>
                        <a:rPr lang="en-US" sz="1400" dirty="0">
                          <a:latin typeface="Arial Narrow" panose="020B0606020202030204" pitchFamily="34" charset="0"/>
                        </a:rPr>
                        <a:t>Verify the user is reading book</a:t>
                      </a:r>
                    </a:p>
                  </a:txBody>
                  <a:tcPr/>
                </a:tc>
                <a:tc>
                  <a:txBody>
                    <a:bodyPr/>
                    <a:lstStyle/>
                    <a:p>
                      <a:r>
                        <a:rPr lang="en-US" sz="1400" dirty="0">
                          <a:latin typeface="Arial Narrow" panose="020B0606020202030204" pitchFamily="34" charset="0"/>
                        </a:rPr>
                        <a:t>(Positive)</a:t>
                      </a:r>
                    </a:p>
                  </a:txBody>
                  <a:tcPr/>
                </a:tc>
                <a:extLst>
                  <a:ext uri="{0D108BD9-81ED-4DB2-BD59-A6C34878D82A}">
                    <a16:rowId xmlns:a16="http://schemas.microsoft.com/office/drawing/2014/main" val="3130248517"/>
                  </a:ext>
                </a:extLst>
              </a:tr>
              <a:tr h="346881">
                <a:tc>
                  <a:txBody>
                    <a:bodyPr/>
                    <a:lstStyle/>
                    <a:p>
                      <a:r>
                        <a:rPr lang="en-US" sz="1400" dirty="0">
                          <a:latin typeface="Arial Narrow" panose="020B0606020202030204" pitchFamily="34" charset="0"/>
                        </a:rPr>
                        <a:t>Verify the user is downloading book</a:t>
                      </a:r>
                    </a:p>
                  </a:txBody>
                  <a:tcPr/>
                </a:tc>
                <a:tc>
                  <a:txBody>
                    <a:bodyPr/>
                    <a:lstStyle/>
                    <a:p>
                      <a:r>
                        <a:rPr lang="en-US" sz="1400" dirty="0">
                          <a:latin typeface="Arial Narrow" panose="020B0606020202030204" pitchFamily="34" charset="0"/>
                        </a:rPr>
                        <a:t>(Positive)</a:t>
                      </a:r>
                    </a:p>
                  </a:txBody>
                  <a:tcPr/>
                </a:tc>
                <a:extLst>
                  <a:ext uri="{0D108BD9-81ED-4DB2-BD59-A6C34878D82A}">
                    <a16:rowId xmlns:a16="http://schemas.microsoft.com/office/drawing/2014/main" val="4024705634"/>
                  </a:ext>
                </a:extLst>
              </a:tr>
              <a:tr h="346881">
                <a:tc>
                  <a:txBody>
                    <a:bodyPr/>
                    <a:lstStyle/>
                    <a:p>
                      <a:r>
                        <a:rPr lang="en-US" sz="1400" dirty="0">
                          <a:latin typeface="Arial Narrow" panose="020B0606020202030204" pitchFamily="34" charset="0"/>
                        </a:rPr>
                        <a:t> verify user is searching for book and it does not shown in the list.</a:t>
                      </a:r>
                    </a:p>
                  </a:txBody>
                  <a:tcPr/>
                </a:tc>
                <a:tc>
                  <a:txBody>
                    <a:bodyPr/>
                    <a:lstStyle/>
                    <a:p>
                      <a:r>
                        <a:rPr lang="en-US" sz="1400" dirty="0">
                          <a:latin typeface="Arial Narrow" panose="020B0606020202030204" pitchFamily="34" charset="0"/>
                        </a:rPr>
                        <a:t>(Negative)</a:t>
                      </a:r>
                    </a:p>
                  </a:txBody>
                  <a:tcPr/>
                </a:tc>
                <a:extLst>
                  <a:ext uri="{0D108BD9-81ED-4DB2-BD59-A6C34878D82A}">
                    <a16:rowId xmlns:a16="http://schemas.microsoft.com/office/drawing/2014/main" val="4112274045"/>
                  </a:ext>
                </a:extLst>
              </a:tr>
              <a:tr h="34688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53680047"/>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06A6E-BC8B-3A04-3AA3-AD052456D32C}"/>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4C396563-6588-4E22-2D90-3C69E15A2D7C}"/>
              </a:ext>
            </a:extLst>
          </p:cNvPr>
          <p:cNvSpPr>
            <a:spLocks noGrp="1"/>
          </p:cNvSpPr>
          <p:nvPr>
            <p:ph idx="1"/>
          </p:nvPr>
        </p:nvSpPr>
        <p:spPr/>
        <p:txBody>
          <a:bodyPr/>
          <a:lstStyle/>
          <a:p>
            <a:r>
              <a:rPr lang="en-US" dirty="0"/>
              <a:t>The library Management System has been computed successfully and was also tested successfully by taking “test cases”. It is user friendly, and has required options, which can be utilized by the user to perform the desired operations. </a:t>
            </a:r>
          </a:p>
          <a:p>
            <a:r>
              <a:rPr lang="en-US" dirty="0"/>
              <a:t>The software is developed using XML coding as front end and Java coding as back end in Windows environment.</a:t>
            </a:r>
          </a:p>
        </p:txBody>
      </p:sp>
    </p:spTree>
    <p:extLst>
      <p:ext uri="{BB962C8B-B14F-4D97-AF65-F5344CB8AC3E}">
        <p14:creationId xmlns:p14="http://schemas.microsoft.com/office/powerpoint/2010/main" val="731107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p:txBody>
          <a:bodyPr/>
          <a:lstStyle/>
          <a:p>
            <a:r>
              <a:rPr lang="en-US" dirty="0"/>
              <a:t>objectives</a:t>
            </a:r>
            <a:endParaRPr lang="en-IN" dirty="0"/>
          </a:p>
        </p:txBody>
      </p:sp>
      <p:sp>
        <p:nvSpPr>
          <p:cNvPr id="1048596" name="Content Placeholder 2"/>
          <p:cNvSpPr>
            <a:spLocks noGrp="1"/>
          </p:cNvSpPr>
          <p:nvPr>
            <p:ph idx="1"/>
          </p:nvPr>
        </p:nvSpPr>
        <p:spPr/>
        <p:txBody>
          <a:bodyPr/>
          <a:lstStyle/>
          <a:p>
            <a:r>
              <a:rPr lang="en-US" dirty="0"/>
              <a:t>The main objective of the Library Services is to offer free book reading facilities to all.</a:t>
            </a:r>
          </a:p>
          <a:p>
            <a:r>
              <a:rPr lang="en-US" dirty="0"/>
              <a:t>Books for reference and research purpose, to publish bibliographies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1097280" y="241998"/>
            <a:ext cx="10058400" cy="1450757"/>
          </a:xfrm>
        </p:spPr>
        <p:txBody>
          <a:bodyPr/>
          <a:lstStyle/>
          <a:p>
            <a:r>
              <a:rPr lang="en-US" dirty="0"/>
              <a:t>ABSTRACT</a:t>
            </a:r>
            <a:endParaRPr lang="en-IN" dirty="0"/>
          </a:p>
        </p:txBody>
      </p:sp>
      <p:sp>
        <p:nvSpPr>
          <p:cNvPr id="1048600" name="Content Placeholder 6"/>
          <p:cNvSpPr>
            <a:spLocks noGrp="1"/>
          </p:cNvSpPr>
          <p:nvPr>
            <p:ph idx="1"/>
          </p:nvPr>
        </p:nvSpPr>
        <p:spPr>
          <a:xfrm>
            <a:off x="755702" y="2644959"/>
            <a:ext cx="11111188" cy="4213041"/>
          </a:xfrm>
        </p:spPr>
        <p:txBody>
          <a:bodyPr>
            <a:normAutofit fontScale="25000" lnSpcReduction="20000"/>
          </a:bodyPr>
          <a:lstStyle/>
          <a:p>
            <a:r>
              <a:rPr lang="en-US" sz="8400" dirty="0">
                <a:solidFill>
                  <a:srgbClr val="202124"/>
                </a:solidFill>
                <a:latin typeface="Abadi" panose="020B0204020104020204" pitchFamily="34" charset="0"/>
                <a:ea typeface="Abadi Extra Light" pitchFamily="2" charset="0"/>
              </a:rPr>
              <a:t>Library management s</a:t>
            </a:r>
            <a:r>
              <a:rPr lang="en-US" sz="8400" i="0" dirty="0">
                <a:solidFill>
                  <a:srgbClr val="202124"/>
                </a:solidFill>
                <a:effectLst/>
                <a:latin typeface="Abadi" panose="020B0204020104020204" pitchFamily="34" charset="0"/>
                <a:ea typeface="Abadi Extra Light" pitchFamily="2" charset="0"/>
              </a:rPr>
              <a:t>ystem which maintains the information. about the books present in the library, their authors, the members of library to. whom books are issued, library staff and all.</a:t>
            </a:r>
            <a:endParaRPr lang="en-US" sz="8400" dirty="0">
              <a:latin typeface="Abadi" panose="020B0204020104020204" pitchFamily="34" charset="0"/>
              <a:ea typeface="Abadi Extra Light" pitchFamily="2" charset="0"/>
            </a:endParaRPr>
          </a:p>
          <a:p>
            <a:r>
              <a:rPr lang="en-US" sz="8400" dirty="0">
                <a:latin typeface="Abadi" panose="020B0204020104020204" pitchFamily="34" charset="0"/>
                <a:ea typeface="Abadi Extra Light" pitchFamily="2" charset="0"/>
              </a:rPr>
              <a:t>It mainly focuses on basic operations in a library like adding new member, new books.</a:t>
            </a:r>
          </a:p>
          <a:p>
            <a:r>
              <a:rPr lang="en-US" sz="8400" dirty="0">
                <a:latin typeface="Abadi" panose="020B0204020104020204" pitchFamily="34" charset="0"/>
                <a:ea typeface="Abadi Extra Light" pitchFamily="2" charset="0"/>
              </a:rPr>
              <a:t> It testing the updating new information, searching books and members and facility to borrow and return books.</a:t>
            </a:r>
          </a:p>
          <a:p>
            <a:r>
              <a:rPr lang="en-US" sz="8400" dirty="0">
                <a:latin typeface="Abadi" panose="020B0204020104020204" pitchFamily="34" charset="0"/>
                <a:ea typeface="Abadi Extra Light" pitchFamily="2" charset="0"/>
              </a:rPr>
              <a:t>Testing the book availability in the library application.</a:t>
            </a:r>
          </a:p>
          <a:p>
            <a:r>
              <a:rPr lang="en-US" sz="8400" dirty="0">
                <a:latin typeface="Abadi" panose="020B0204020104020204" pitchFamily="34" charset="0"/>
                <a:ea typeface="Abadi Extra Light" pitchFamily="2" charset="0"/>
              </a:rPr>
              <a:t>This is an ANDROID application and only a registered user can access the application.</a:t>
            </a:r>
          </a:p>
          <a:p>
            <a:r>
              <a:rPr lang="en-US" sz="8400" dirty="0">
                <a:latin typeface="Abadi" panose="020B0204020104020204" pitchFamily="34" charset="0"/>
                <a:ea typeface="Abadi Extra Light" pitchFamily="2" charset="0"/>
              </a:rPr>
              <a:t> Library Management system is developed to automate the task of entering the records of new book and retrieving the details of book available in the library.</a:t>
            </a:r>
            <a:endParaRPr lang="en-IN" sz="8400" dirty="0">
              <a:latin typeface="Abadi" panose="020B0204020104020204" pitchFamily="34" charset="0"/>
              <a:ea typeface="Abadi Extra Light" pitchFamily="2" charset="0"/>
            </a:endParaRPr>
          </a:p>
          <a:p>
            <a:endParaRPr lang="en-US" sz="2400" dirty="0"/>
          </a:p>
          <a:p>
            <a:pPr marL="0" indent="0">
              <a:buNone/>
            </a:pP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p>
            <a:r>
              <a:rPr lang="en-US" dirty="0"/>
              <a:t>PROPOSED WORK</a:t>
            </a:r>
            <a:endParaRPr lang="en-IN" dirty="0"/>
          </a:p>
        </p:txBody>
      </p:sp>
      <p:sp>
        <p:nvSpPr>
          <p:cNvPr id="1048591" name="Content Placeholder 4"/>
          <p:cNvSpPr>
            <a:spLocks noGrp="1"/>
          </p:cNvSpPr>
          <p:nvPr>
            <p:ph idx="1"/>
          </p:nvPr>
        </p:nvSpPr>
        <p:spPr>
          <a:xfrm>
            <a:off x="1069848" y="2523460"/>
            <a:ext cx="10058400" cy="3648741"/>
          </a:xfrm>
        </p:spPr>
        <p:txBody>
          <a:bodyPr>
            <a:normAutofit/>
          </a:bodyPr>
          <a:lstStyle/>
          <a:p>
            <a:pPr>
              <a:buFont typeface="Wingdings" panose="05000000000000000000" pitchFamily="2" charset="2"/>
              <a:buChar char="q"/>
            </a:pPr>
            <a:r>
              <a:rPr lang="en-US" dirty="0"/>
              <a:t>To develop the library management App using android studio.</a:t>
            </a:r>
          </a:p>
          <a:p>
            <a:pPr>
              <a:buFont typeface="Wingdings" panose="05000000000000000000" pitchFamily="2" charset="2"/>
              <a:buChar char="q"/>
            </a:pPr>
            <a:r>
              <a:rPr lang="en-US" dirty="0"/>
              <a:t>Run the application using emulator.</a:t>
            </a:r>
          </a:p>
          <a:p>
            <a:pPr>
              <a:buFont typeface="Wingdings" panose="05000000000000000000" pitchFamily="2" charset="2"/>
              <a:buChar char="q"/>
            </a:pPr>
            <a:r>
              <a:rPr lang="en-US" dirty="0"/>
              <a:t>Testing the library management system app for positive and negative outcomes.</a:t>
            </a:r>
          </a:p>
          <a:p>
            <a:pPr>
              <a:buFont typeface="Wingdings" panose="05000000000000000000" pitchFamily="2" charset="2"/>
              <a:buChar char="q"/>
            </a:pPr>
            <a:r>
              <a:rPr lang="en-US" dirty="0"/>
              <a:t>Appium interacts with an application automatically and run the tests repeatedly against the given application at various sessions.</a:t>
            </a:r>
            <a:r>
              <a:rPr lang="en-IN" dirty="0"/>
              <a:t>                                                 </a:t>
            </a:r>
          </a:p>
          <a:p>
            <a:pPr>
              <a:buFont typeface="Wingdings" panose="05000000000000000000" pitchFamily="2" charset="2"/>
              <a:buChar char="q"/>
            </a:pPr>
            <a:r>
              <a:rPr lang="en-IN" dirty="0"/>
              <a:t>View all books in the library app and also we can add the books, modify the books. </a:t>
            </a:r>
          </a:p>
          <a:p>
            <a:pPr>
              <a:buFont typeface="Wingdings" panose="05000000000000000000" pitchFamily="2" charset="2"/>
              <a:buChar char="q"/>
            </a:pPr>
            <a:r>
              <a:rPr lang="en-IN" dirty="0"/>
              <a:t>The user can search for books they wish to collect and send a request to the admin</a:t>
            </a:r>
          </a:p>
          <a:p>
            <a:pPr>
              <a:buFont typeface="Wingdings" panose="05000000000000000000" pitchFamily="2" charset="2"/>
              <a:buChar char="q"/>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
          <p:cNvSpPr>
            <a:spLocks noGrp="1"/>
          </p:cNvSpPr>
          <p:nvPr>
            <p:ph type="title"/>
          </p:nvPr>
        </p:nvSpPr>
        <p:spPr/>
        <p:txBody>
          <a:bodyPr/>
          <a:lstStyle/>
          <a:p>
            <a:r>
              <a:rPr lang="en-US" dirty="0"/>
              <a:t>Flow Chart for Library Management System:</a:t>
            </a:r>
            <a:endParaRPr lang="en-IN" dirty="0"/>
          </a:p>
        </p:txBody>
      </p:sp>
      <p:pic>
        <p:nvPicPr>
          <p:cNvPr id="2097153" name="Content Placeholder 7"/>
          <p:cNvPicPr>
            <a:picLocks noGrp="1" noChangeAspect="1"/>
          </p:cNvPicPr>
          <p:nvPr>
            <p:ph idx="1"/>
          </p:nvPr>
        </p:nvPicPr>
        <p:blipFill>
          <a:blip r:embed="rId2"/>
          <a:stretch>
            <a:fillRect/>
          </a:stretch>
        </p:blipFill>
        <p:spPr>
          <a:xfrm>
            <a:off x="2530549" y="2093975"/>
            <a:ext cx="6507125" cy="4335177"/>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
          <p:cNvSpPr>
            <a:spLocks noGrp="1"/>
          </p:cNvSpPr>
          <p:nvPr>
            <p:ph type="title"/>
          </p:nvPr>
        </p:nvSpPr>
        <p:spPr/>
        <p:txBody>
          <a:bodyPr/>
          <a:lstStyle/>
          <a:p>
            <a:r>
              <a:rPr lang="en-US" dirty="0"/>
              <a:t>Concept map :</a:t>
            </a:r>
            <a:endParaRPr lang="en-IN" dirty="0"/>
          </a:p>
        </p:txBody>
      </p:sp>
      <p:pic>
        <p:nvPicPr>
          <p:cNvPr id="7" name="Content Placeholder 6">
            <a:extLst>
              <a:ext uri="{FF2B5EF4-FFF2-40B4-BE49-F238E27FC236}">
                <a16:creationId xmlns:a16="http://schemas.microsoft.com/office/drawing/2014/main" id="{7976AFFF-36CA-A6FF-9F2C-D0B4E073A49E}"/>
              </a:ext>
            </a:extLst>
          </p:cNvPr>
          <p:cNvPicPr>
            <a:picLocks noGrp="1" noChangeAspect="1"/>
          </p:cNvPicPr>
          <p:nvPr>
            <p:ph idx="1"/>
          </p:nvPr>
        </p:nvPicPr>
        <p:blipFill>
          <a:blip r:embed="rId2"/>
          <a:stretch>
            <a:fillRect/>
          </a:stretch>
        </p:blipFill>
        <p:spPr>
          <a:xfrm>
            <a:off x="2859741" y="2486430"/>
            <a:ext cx="6589059" cy="3833688"/>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US" dirty="0"/>
              <a:t>Test cases:</a:t>
            </a:r>
            <a:endParaRPr lang="en-IN" dirty="0"/>
          </a:p>
        </p:txBody>
      </p:sp>
      <p:sp>
        <p:nvSpPr>
          <p:cNvPr id="1048594" name="Content Placeholder 2"/>
          <p:cNvSpPr>
            <a:spLocks noGrp="1"/>
          </p:cNvSpPr>
          <p:nvPr>
            <p:ph idx="1"/>
          </p:nvPr>
        </p:nvSpPr>
        <p:spPr/>
        <p:txBody>
          <a:bodyPr>
            <a:normAutofit fontScale="87500" lnSpcReduction="20000"/>
          </a:bodyPr>
          <a:lstStyle/>
          <a:p>
            <a:pPr>
              <a:buFont typeface="Wingdings" panose="05000000000000000000" pitchFamily="2" charset="2"/>
              <a:buChar char="Ø"/>
            </a:pPr>
            <a:r>
              <a:rPr lang="en-US" dirty="0">
                <a:latin typeface="Bahnschrift Condensed" panose="020B0502040204020203" pitchFamily="34" charset="0"/>
              </a:rPr>
              <a:t>Open app</a:t>
            </a:r>
          </a:p>
          <a:p>
            <a:pPr>
              <a:buFont typeface="Wingdings" panose="05000000000000000000" pitchFamily="2" charset="2"/>
              <a:buChar char="Ø"/>
            </a:pPr>
            <a:r>
              <a:rPr lang="en-US" dirty="0">
                <a:latin typeface="Bahnschrift Condensed" panose="020B0502040204020203" pitchFamily="34" charset="0"/>
              </a:rPr>
              <a:t>User login</a:t>
            </a:r>
          </a:p>
          <a:p>
            <a:pPr>
              <a:buFont typeface="Wingdings" panose="05000000000000000000" pitchFamily="2" charset="2"/>
              <a:buChar char="Ø"/>
            </a:pPr>
            <a:r>
              <a:rPr lang="en-US" dirty="0">
                <a:latin typeface="Bahnschrift Condensed" panose="020B0502040204020203" pitchFamily="34" charset="0"/>
              </a:rPr>
              <a:t>Admin login</a:t>
            </a:r>
          </a:p>
          <a:p>
            <a:pPr>
              <a:buFont typeface="Wingdings" panose="05000000000000000000" pitchFamily="2" charset="2"/>
              <a:buChar char="Ø"/>
            </a:pPr>
            <a:r>
              <a:rPr lang="en-US" dirty="0">
                <a:latin typeface="Bahnschrift Condensed" panose="020B0502040204020203" pitchFamily="34" charset="0"/>
              </a:rPr>
              <a:t>Add book</a:t>
            </a:r>
          </a:p>
          <a:p>
            <a:pPr algn="l" fontAlgn="base">
              <a:buFont typeface="Wingdings" panose="05000000000000000000" pitchFamily="2" charset="2"/>
              <a:buChar char="Ø"/>
            </a:pPr>
            <a:r>
              <a:rPr lang="en-US" i="0" dirty="0">
                <a:solidFill>
                  <a:srgbClr val="4A4A4A"/>
                </a:solidFill>
                <a:effectLst/>
                <a:latin typeface="Bahnschrift Condensed" panose="020B0502040204020203" pitchFamily="34" charset="0"/>
              </a:rPr>
              <a:t>Search and preview books</a:t>
            </a:r>
          </a:p>
          <a:p>
            <a:pPr algn="l" fontAlgn="base">
              <a:buFont typeface="Wingdings" panose="05000000000000000000" pitchFamily="2" charset="2"/>
              <a:buChar char="Ø"/>
            </a:pPr>
            <a:r>
              <a:rPr lang="en-US" b="0" i="0" dirty="0">
                <a:solidFill>
                  <a:srgbClr val="4A4A4A"/>
                </a:solidFill>
                <a:effectLst/>
                <a:latin typeface="Bahnschrift Condensed" panose="020B0502040204020203" pitchFamily="34" charset="0"/>
              </a:rPr>
              <a:t>Know the availability of books.</a:t>
            </a:r>
          </a:p>
          <a:p>
            <a:pPr algn="l" fontAlgn="base">
              <a:buFont typeface="Wingdings" panose="05000000000000000000" pitchFamily="2" charset="2"/>
              <a:buChar char="Ø"/>
            </a:pPr>
            <a:r>
              <a:rPr lang="en-US" b="0" i="0" dirty="0">
                <a:solidFill>
                  <a:srgbClr val="4A4A4A"/>
                </a:solidFill>
                <a:effectLst/>
                <a:latin typeface="Bahnschrift Condensed" panose="020B0502040204020203" pitchFamily="34" charset="0"/>
              </a:rPr>
              <a:t>Request for New Books</a:t>
            </a:r>
          </a:p>
          <a:p>
            <a:pPr algn="l" fontAlgn="base">
              <a:buFont typeface="Wingdings" panose="05000000000000000000" pitchFamily="2" charset="2"/>
              <a:buChar char="Ø"/>
            </a:pPr>
            <a:r>
              <a:rPr lang="en-US" b="0" i="0" dirty="0">
                <a:solidFill>
                  <a:srgbClr val="4A4A4A"/>
                </a:solidFill>
                <a:effectLst/>
                <a:latin typeface="Bahnschrift Condensed" panose="020B0502040204020203" pitchFamily="34" charset="0"/>
              </a:rPr>
              <a:t>Read E-Paper</a:t>
            </a:r>
          </a:p>
          <a:p>
            <a:pPr algn="l" fontAlgn="base">
              <a:buFont typeface="Wingdings" panose="05000000000000000000" pitchFamily="2" charset="2"/>
              <a:buChar char="Ø"/>
            </a:pPr>
            <a:r>
              <a:rPr lang="en-US" b="0" i="0" dirty="0">
                <a:solidFill>
                  <a:srgbClr val="4A4A4A"/>
                </a:solidFill>
                <a:effectLst/>
                <a:latin typeface="Bahnschrift Condensed" panose="020B0502040204020203" pitchFamily="34" charset="0"/>
              </a:rPr>
              <a:t>Download the Book in PDF</a:t>
            </a:r>
          </a:p>
          <a:p>
            <a:pPr algn="l" fontAlgn="base">
              <a:buFont typeface="Wingdings" panose="05000000000000000000" pitchFamily="2" charset="2"/>
              <a:buChar char="Ø"/>
            </a:pPr>
            <a:r>
              <a:rPr lang="en-US" dirty="0">
                <a:solidFill>
                  <a:srgbClr val="4A4A4A"/>
                </a:solidFill>
                <a:latin typeface="Bahnschrift Condensed" panose="020B0502040204020203" pitchFamily="34" charset="0"/>
              </a:rPr>
              <a:t>logout</a:t>
            </a:r>
            <a:endParaRPr lang="en-US" b="0" i="0" dirty="0">
              <a:solidFill>
                <a:srgbClr val="4A4A4A"/>
              </a:solidFill>
              <a:effectLst/>
              <a:latin typeface="Bahnschrift Condensed" panose="020B0502040204020203" pitchFamily="34" charset="0"/>
            </a:endParaRPr>
          </a:p>
          <a:p>
            <a:endParaRPr lang="en-US" dirty="0">
              <a:latin typeface="Rockwell(body)"/>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dirty="0"/>
              <a:t>Applications used:</a:t>
            </a:r>
            <a:endParaRPr lang="en-IN" dirty="0"/>
          </a:p>
        </p:txBody>
      </p:sp>
      <p:sp>
        <p:nvSpPr>
          <p:cNvPr id="1048598" name="Content Placeholder 2"/>
          <p:cNvSpPr>
            <a:spLocks noGrp="1"/>
          </p:cNvSpPr>
          <p:nvPr>
            <p:ph idx="1"/>
          </p:nvPr>
        </p:nvSpPr>
        <p:spPr>
          <a:xfrm>
            <a:off x="1066799" y="2224731"/>
            <a:ext cx="10058400" cy="4050792"/>
          </a:xfrm>
        </p:spPr>
        <p:txBody>
          <a:bodyPr/>
          <a:lstStyle/>
          <a:p>
            <a:endParaRPr lang="en-US" dirty="0"/>
          </a:p>
          <a:p>
            <a:endParaRPr lang="en-IN" dirty="0"/>
          </a:p>
          <a:p>
            <a:endParaRPr lang="en-IN" dirty="0"/>
          </a:p>
          <a:p>
            <a:endParaRPr lang="en-IN" dirty="0"/>
          </a:p>
          <a:p>
            <a:endParaRPr lang="en-IN" dirty="0"/>
          </a:p>
        </p:txBody>
      </p:sp>
      <p:pic>
        <p:nvPicPr>
          <p:cNvPr id="2097154" name="Content Placeholder 3"/>
          <p:cNvPicPr>
            <a:picLocks noChangeAspect="1"/>
          </p:cNvPicPr>
          <p:nvPr/>
        </p:nvPicPr>
        <p:blipFill>
          <a:blip r:embed="rId2"/>
          <a:stretch>
            <a:fillRect/>
          </a:stretch>
        </p:blipFill>
        <p:spPr>
          <a:xfrm>
            <a:off x="1284167" y="2808032"/>
            <a:ext cx="2261289" cy="2261289"/>
          </a:xfrm>
          <a:prstGeom prst="rect">
            <a:avLst/>
          </a:prstGeom>
        </p:spPr>
      </p:pic>
      <p:pic>
        <p:nvPicPr>
          <p:cNvPr id="2097155" name="Picture 4"/>
          <p:cNvPicPr>
            <a:picLocks noChangeAspect="1"/>
          </p:cNvPicPr>
          <p:nvPr/>
        </p:nvPicPr>
        <p:blipFill>
          <a:blip r:embed="rId3"/>
          <a:stretch>
            <a:fillRect/>
          </a:stretch>
        </p:blipFill>
        <p:spPr>
          <a:xfrm>
            <a:off x="4668952" y="2808032"/>
            <a:ext cx="2373956" cy="2261289"/>
          </a:xfrm>
          <a:prstGeom prst="rect">
            <a:avLst/>
          </a:prstGeom>
        </p:spPr>
      </p:pic>
      <p:pic>
        <p:nvPicPr>
          <p:cNvPr id="2097156" name="Picture 5"/>
          <p:cNvPicPr>
            <a:picLocks noChangeAspect="1"/>
          </p:cNvPicPr>
          <p:nvPr/>
        </p:nvPicPr>
        <p:blipFill>
          <a:blip r:embed="rId4"/>
          <a:stretch>
            <a:fillRect/>
          </a:stretch>
        </p:blipFill>
        <p:spPr>
          <a:xfrm>
            <a:off x="7899818" y="2808032"/>
            <a:ext cx="2242223" cy="2261289"/>
          </a:xfrm>
          <a:prstGeom prst="rect">
            <a:avLst/>
          </a:prstGeom>
        </p:spPr>
      </p:pic>
      <p:sp>
        <p:nvSpPr>
          <p:cNvPr id="1048688" name="TextBox 1048687"/>
          <p:cNvSpPr txBox="1"/>
          <p:nvPr/>
        </p:nvSpPr>
        <p:spPr>
          <a:xfrm>
            <a:off x="1492904" y="5553773"/>
            <a:ext cx="1843814" cy="510540"/>
          </a:xfrm>
          <a:prstGeom prst="rect">
            <a:avLst/>
          </a:prstGeom>
        </p:spPr>
        <p:txBody>
          <a:bodyPr wrap="square" rtlCol="0">
            <a:spAutoFit/>
          </a:bodyPr>
          <a:lstStyle/>
          <a:p>
            <a:r>
              <a:rPr lang="en-US" sz="2800">
                <a:solidFill>
                  <a:srgbClr val="000000"/>
                </a:solidFill>
              </a:rPr>
              <a:t>APPIUM</a:t>
            </a:r>
            <a:endParaRPr lang="en-IN" sz="2800">
              <a:solidFill>
                <a:srgbClr val="000000"/>
              </a:solidFill>
            </a:endParaRPr>
          </a:p>
        </p:txBody>
      </p:sp>
      <p:sp>
        <p:nvSpPr>
          <p:cNvPr id="1048689" name="TextBox 1048688"/>
          <p:cNvSpPr txBox="1"/>
          <p:nvPr/>
        </p:nvSpPr>
        <p:spPr>
          <a:xfrm>
            <a:off x="5173663" y="5553773"/>
            <a:ext cx="1364532" cy="510540"/>
          </a:xfrm>
          <a:prstGeom prst="rect">
            <a:avLst/>
          </a:prstGeom>
        </p:spPr>
        <p:txBody>
          <a:bodyPr wrap="square" rtlCol="0">
            <a:spAutoFit/>
          </a:bodyPr>
          <a:lstStyle/>
          <a:p>
            <a:r>
              <a:rPr lang="en-US" sz="2800">
                <a:solidFill>
                  <a:srgbClr val="000000"/>
                </a:solidFill>
              </a:rPr>
              <a:t>Intellij</a:t>
            </a:r>
            <a:endParaRPr lang="en-IN" sz="2800">
              <a:solidFill>
                <a:srgbClr val="000000"/>
              </a:solidFill>
            </a:endParaRPr>
          </a:p>
        </p:txBody>
      </p:sp>
      <p:sp>
        <p:nvSpPr>
          <p:cNvPr id="1048690" name="TextBox 1048689"/>
          <p:cNvSpPr txBox="1"/>
          <p:nvPr/>
        </p:nvSpPr>
        <p:spPr>
          <a:xfrm>
            <a:off x="7899818" y="5553772"/>
            <a:ext cx="2663138" cy="510540"/>
          </a:xfrm>
          <a:prstGeom prst="rect">
            <a:avLst/>
          </a:prstGeom>
        </p:spPr>
        <p:txBody>
          <a:bodyPr wrap="square" rtlCol="0">
            <a:spAutoFit/>
          </a:bodyPr>
          <a:lstStyle/>
          <a:p>
            <a:r>
              <a:rPr lang="en-US" sz="2800">
                <a:solidFill>
                  <a:srgbClr val="000000"/>
                </a:solidFill>
              </a:rPr>
              <a:t>Android studio</a:t>
            </a:r>
            <a:endParaRPr lang="en-IN" sz="2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p:txBody>
          <a:bodyPr/>
          <a:lstStyle/>
          <a:p>
            <a:r>
              <a:rPr lang="en-US" dirty="0"/>
              <a:t>Appium server :</a:t>
            </a:r>
            <a:endParaRPr lang="en-IN" dirty="0"/>
          </a:p>
        </p:txBody>
      </p:sp>
      <p:pic>
        <p:nvPicPr>
          <p:cNvPr id="2097158" name="Content Placeholder 4"/>
          <p:cNvPicPr>
            <a:picLocks noGrp="1" noChangeAspect="1"/>
          </p:cNvPicPr>
          <p:nvPr>
            <p:ph idx="1"/>
          </p:nvPr>
        </p:nvPicPr>
        <p:blipFill>
          <a:blip r:embed="rId2"/>
          <a:stretch>
            <a:fillRect/>
          </a:stretch>
        </p:blipFill>
        <p:spPr>
          <a:xfrm>
            <a:off x="1830544" y="2603500"/>
            <a:ext cx="7475224" cy="341630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A7EBA0A-B7B3-4469-9068-ED8700B3147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39</TotalTime>
  <Words>475</Words>
  <Application>Microsoft Office PowerPoint</Application>
  <PresentationFormat>Widescreen</PresentationFormat>
  <Paragraphs>71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Ion Boardroom</vt:lpstr>
      <vt:lpstr>TESTING FOR LIBRARY APPLICATION</vt:lpstr>
      <vt:lpstr>objectives</vt:lpstr>
      <vt:lpstr>ABSTRACT</vt:lpstr>
      <vt:lpstr>PROPOSED WORK</vt:lpstr>
      <vt:lpstr>Flow Chart for Library Management System:</vt:lpstr>
      <vt:lpstr>Concept map :</vt:lpstr>
      <vt:lpstr>Test cases:</vt:lpstr>
      <vt:lpstr>Applications used:</vt:lpstr>
      <vt:lpstr>Appium server :</vt:lpstr>
      <vt:lpstr>Appium server inspector :</vt:lpstr>
      <vt:lpstr>TESTING OUTPUT :</vt:lpstr>
      <vt:lpstr>Testing Output :</vt:lpstr>
      <vt:lpstr>Testing output :</vt:lpstr>
      <vt:lpstr>Test case outcomes: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CASES FOR LIBRARY APPLICATION</dc:title>
  <dc:creator>vasanth veera</dc:creator>
  <cp:lastModifiedBy>vasanthveera827@gmail.com</cp:lastModifiedBy>
  <cp:revision>5</cp:revision>
  <dcterms:created xsi:type="dcterms:W3CDTF">2023-01-23T07:50:33Z</dcterms:created>
  <dcterms:modified xsi:type="dcterms:W3CDTF">2023-01-30T08:56:16Z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cc0bffefe2eb4e64b995bac3e95218f8</vt:lpwstr>
  </property>
</Properties>
</file>