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ADD64FF-1DC7-4498-AECC-DE626974D219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D43706F-A70A-41D6-971E-7CA8C0159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4FF-1DC7-4498-AECC-DE626974D219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706F-A70A-41D6-971E-7CA8C0159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4FF-1DC7-4498-AECC-DE626974D219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706F-A70A-41D6-971E-7CA8C0159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ADD64FF-1DC7-4498-AECC-DE626974D219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706F-A70A-41D6-971E-7CA8C0159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ADD64FF-1DC7-4498-AECC-DE626974D219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D43706F-A70A-41D6-971E-7CA8C01597E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ADD64FF-1DC7-4498-AECC-DE626974D219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43706F-A70A-41D6-971E-7CA8C0159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ADD64FF-1DC7-4498-AECC-DE626974D219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D43706F-A70A-41D6-971E-7CA8C01597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4FF-1DC7-4498-AECC-DE626974D219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706F-A70A-41D6-971E-7CA8C0159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ADD64FF-1DC7-4498-AECC-DE626974D219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43706F-A70A-41D6-971E-7CA8C0159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ADD64FF-1DC7-4498-AECC-DE626974D219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D43706F-A70A-41D6-971E-7CA8C01597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ADD64FF-1DC7-4498-AECC-DE626974D219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D43706F-A70A-41D6-971E-7CA8C01597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ADD64FF-1DC7-4498-AECC-DE626974D219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D43706F-A70A-41D6-971E-7CA8C01597E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8062912" cy="1470025"/>
          </a:xfrm>
        </p:spPr>
        <p:txBody>
          <a:bodyPr/>
          <a:lstStyle/>
          <a:p>
            <a:r>
              <a:rPr lang="en-US" dirty="0" smtClean="0"/>
              <a:t>CEPH CLUSTER </a:t>
            </a:r>
            <a:r>
              <a:rPr lang="en-US" dirty="0" smtClean="0"/>
              <a:t>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451056" cy="315992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1.Virtual Setup</a:t>
            </a:r>
          </a:p>
          <a:p>
            <a:pPr algn="l"/>
            <a:r>
              <a:rPr lang="en-US" dirty="0" smtClean="0"/>
              <a:t>2.Number of hosts</a:t>
            </a:r>
          </a:p>
          <a:p>
            <a:pPr algn="l"/>
            <a:r>
              <a:rPr lang="en-US" dirty="0" smtClean="0"/>
              <a:t>3.Hardware Parameter of the </a:t>
            </a:r>
            <a:r>
              <a:rPr lang="en-US" dirty="0" err="1" smtClean="0"/>
              <a:t>Osds</a:t>
            </a:r>
            <a:endParaRPr lang="en-US" dirty="0" smtClean="0"/>
          </a:p>
          <a:p>
            <a:pPr algn="l"/>
            <a:r>
              <a:rPr lang="en-US" dirty="0" smtClean="0"/>
              <a:t>4.Overview of crush location</a:t>
            </a:r>
          </a:p>
          <a:p>
            <a:pPr algn="l"/>
            <a:r>
              <a:rPr lang="en-US" dirty="0" smtClean="0"/>
              <a:t>5.Crush rules</a:t>
            </a:r>
          </a:p>
          <a:p>
            <a:pPr algn="l"/>
            <a:r>
              <a:rPr lang="en-US" dirty="0" smtClean="0"/>
              <a:t>6.Crush rule with Erasure Code</a:t>
            </a:r>
          </a:p>
          <a:p>
            <a:pPr algn="l"/>
            <a:r>
              <a:rPr lang="en-US" dirty="0" smtClean="0"/>
              <a:t>7.RBD structure of setup </a:t>
            </a:r>
          </a:p>
          <a:p>
            <a:pPr algn="l"/>
            <a:r>
              <a:rPr lang="en-US" dirty="0" smtClean="0"/>
              <a:t>8.Physical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214" y="2424545"/>
            <a:ext cx="22860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10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9214" y="1357745"/>
            <a:ext cx="22860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9214" y="824345"/>
            <a:ext cx="11049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Node1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94114" y="824345"/>
            <a:ext cx="11049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Node2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0" y="190500"/>
            <a:ext cx="5257800" cy="3886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955471" y="2514783"/>
            <a:ext cx="3671455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Centos Linux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69327" y="1447983"/>
            <a:ext cx="2500744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sda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470071" y="1447983"/>
            <a:ext cx="11430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sdb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69327" y="381183"/>
            <a:ext cx="11430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Osd.5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112327" y="367328"/>
            <a:ext cx="11430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Osd.7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83926" y="367328"/>
            <a:ext cx="11430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Osd.8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7326867" y="225373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7314" y="5798127"/>
            <a:ext cx="22860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Centos Linux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27314" y="4731327"/>
            <a:ext cx="22860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27314" y="4197927"/>
            <a:ext cx="11049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Node3 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432214" y="4197927"/>
            <a:ext cx="11049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Node5 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89214" y="3681845"/>
            <a:ext cx="11049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Osd.2 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432214" y="3681845"/>
            <a:ext cx="11049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Osd.6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68432" y="304800"/>
            <a:ext cx="11049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Osd.0/4 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394114" y="290945"/>
            <a:ext cx="11049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Osd.1/3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693057" y="152400"/>
            <a:ext cx="7772400" cy="64008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	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109949" y="329663"/>
            <a:ext cx="3588327" cy="60462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678131" y="651366"/>
            <a:ext cx="2670463" cy="5402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032082" y="899220"/>
            <a:ext cx="1483302" cy="1481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node1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032082" y="2630799"/>
            <a:ext cx="1483302" cy="1443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node2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035711" y="4304312"/>
            <a:ext cx="1483302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-691634" y="308368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Root=default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831029" y="329663"/>
            <a:ext cx="3246172" cy="60462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246998" y="651364"/>
            <a:ext cx="2670463" cy="52922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811549" y="1066800"/>
            <a:ext cx="1483302" cy="228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node4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811549" y="3657600"/>
            <a:ext cx="1483302" cy="205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303927" y="3168135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Rack=rack1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7659435" y="3268776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Rack=rack2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539066" y="3320534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Chassis=cahssis1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4142860" y="3628799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Chassis=cahssis2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2674916" y="3419615"/>
            <a:ext cx="26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Host=node1,node2,node3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6584129" y="3318969"/>
            <a:ext cx="198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Host=node4,node5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228600" y="381000"/>
            <a:ext cx="8686800" cy="62484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90600" y="762000"/>
            <a:ext cx="1600200" cy="2043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439141" y="990600"/>
            <a:ext cx="647700" cy="308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osd1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5377" y="1544582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Host=node1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1466850" y="1475636"/>
            <a:ext cx="647700" cy="308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</a:t>
            </a:r>
            <a:r>
              <a:rPr lang="en-US" sz="1400" dirty="0" smtClean="0"/>
              <a:t>sd0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1466850" y="2057400"/>
            <a:ext cx="647700" cy="308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3505200" y="762000"/>
            <a:ext cx="1600200" cy="2043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5337464" y="3560618"/>
            <a:ext cx="1600200" cy="2043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247900" y="3581400"/>
            <a:ext cx="1600200" cy="2043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629400" y="879764"/>
            <a:ext cx="1600200" cy="2043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4441275" y="4412474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Host=node5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5682350" y="1784412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Host=node3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2571462" y="1720389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Host=node2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1311243" y="4358914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Host=node4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5813714" y="5053573"/>
            <a:ext cx="647700" cy="308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2724150" y="5053573"/>
            <a:ext cx="647700" cy="308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3981450" y="2288880"/>
            <a:ext cx="647700" cy="308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7105650" y="2324939"/>
            <a:ext cx="647700" cy="308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5813714" y="4606891"/>
            <a:ext cx="647700" cy="308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osd8</a:t>
            </a:r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2724150" y="4114800"/>
            <a:ext cx="647700" cy="308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osd5</a:t>
            </a:r>
            <a:endParaRPr lang="en-US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2724150" y="4618886"/>
            <a:ext cx="647700" cy="308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osd6</a:t>
            </a:r>
            <a:endParaRPr lang="en-US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7105650" y="1455693"/>
            <a:ext cx="647700" cy="308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osd3</a:t>
            </a:r>
            <a:endParaRPr lang="en-US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7105650" y="1932836"/>
            <a:ext cx="647700" cy="308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osd4</a:t>
            </a:r>
            <a:endParaRPr lang="en-US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3981450" y="1814946"/>
            <a:ext cx="647700" cy="308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osd2</a:t>
            </a:r>
            <a:endParaRPr lang="en-US" sz="1400" dirty="0"/>
          </a:p>
        </p:txBody>
      </p:sp>
      <p:sp>
        <p:nvSpPr>
          <p:cNvPr id="64" name="Rounded Rectangle 63"/>
          <p:cNvSpPr/>
          <p:nvPr/>
        </p:nvSpPr>
        <p:spPr>
          <a:xfrm>
            <a:off x="5813714" y="4114800"/>
            <a:ext cx="647700" cy="308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osd7</a:t>
            </a:r>
            <a:endParaRPr lang="en-US" sz="14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362200" y="2923564"/>
            <a:ext cx="361950" cy="58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156489" y="1475636"/>
            <a:ext cx="981075" cy="205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3235586" y="2923564"/>
            <a:ext cx="612514" cy="58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156489" y="2805800"/>
            <a:ext cx="787111" cy="58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724150" y="879764"/>
            <a:ext cx="647700" cy="264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6161808" y="3096618"/>
            <a:ext cx="775856" cy="290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52055" y="1132609"/>
            <a:ext cx="12192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osd0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759778" y="1132609"/>
            <a:ext cx="12192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26382" y="1132609"/>
            <a:ext cx="12192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53391" y="3276600"/>
            <a:ext cx="12192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osd3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5427519"/>
            <a:ext cx="12192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osd6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84373" y="3269673"/>
            <a:ext cx="12192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osd5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37710" y="5427519"/>
            <a:ext cx="12192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osd7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77000" y="5358246"/>
            <a:ext cx="12192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osd8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733800" y="3183082"/>
            <a:ext cx="12192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osd4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84664" y="270163"/>
            <a:ext cx="9144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Weight </a:t>
            </a:r>
            <a:r>
              <a:rPr lang="en-US" sz="1000" dirty="0"/>
              <a:t>= 0.01900</a:t>
            </a:r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618760" y="332508"/>
            <a:ext cx="876300" cy="71350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Weight </a:t>
            </a:r>
            <a:r>
              <a:rPr lang="en-US" sz="1000" dirty="0"/>
              <a:t>= 0.01900</a:t>
            </a:r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467600" y="384463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Weight </a:t>
            </a:r>
            <a:r>
              <a:rPr lang="en-US" sz="1000" dirty="0"/>
              <a:t>= 0.01900</a:t>
            </a:r>
          </a:p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27864" y="2337955"/>
            <a:ext cx="838200" cy="685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Weight </a:t>
            </a:r>
            <a:r>
              <a:rPr lang="en-US" sz="1000" dirty="0"/>
              <a:t>= </a:t>
            </a:r>
            <a:r>
              <a:rPr lang="en-US" sz="1000" dirty="0" smtClean="0"/>
              <a:t>0.02100</a:t>
            </a:r>
            <a:endParaRPr lang="en-US" sz="1000" dirty="0"/>
          </a:p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022764" y="2410691"/>
            <a:ext cx="838200" cy="685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Weight </a:t>
            </a:r>
            <a:r>
              <a:rPr lang="en-US" sz="1000" dirty="0"/>
              <a:t>= </a:t>
            </a:r>
            <a:r>
              <a:rPr lang="en-US" sz="1000" dirty="0" smtClean="0"/>
              <a:t>0.00999</a:t>
            </a:r>
            <a:endParaRPr lang="en-US" sz="1000" dirty="0"/>
          </a:p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085110" y="4741719"/>
            <a:ext cx="838200" cy="685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Weight </a:t>
            </a:r>
            <a:r>
              <a:rPr lang="en-US" sz="1000" dirty="0"/>
              <a:t>= 0.01900</a:t>
            </a:r>
          </a:p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38701" y="4668983"/>
            <a:ext cx="838200" cy="685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Weight </a:t>
            </a:r>
            <a:r>
              <a:rPr lang="en-US" sz="1000" dirty="0"/>
              <a:t>= </a:t>
            </a:r>
            <a:r>
              <a:rPr lang="en-US" sz="1000" dirty="0" smtClean="0"/>
              <a:t>0.26099</a:t>
            </a:r>
            <a:endParaRPr lang="en-US" sz="1000" dirty="0"/>
          </a:p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467600" y="4610100"/>
            <a:ext cx="838200" cy="685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Weight </a:t>
            </a:r>
            <a:r>
              <a:rPr lang="en-US" sz="1000" dirty="0"/>
              <a:t>= </a:t>
            </a:r>
            <a:r>
              <a:rPr lang="en-US" sz="1000" dirty="0" smtClean="0"/>
              <a:t>0.05600</a:t>
            </a:r>
            <a:endParaRPr lang="en-US" sz="1000" dirty="0"/>
          </a:p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505700" y="2421081"/>
            <a:ext cx="838200" cy="685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Weight </a:t>
            </a:r>
            <a:r>
              <a:rPr lang="en-US" sz="1000" dirty="0"/>
              <a:t>= </a:t>
            </a:r>
            <a:r>
              <a:rPr lang="en-US" sz="1000" dirty="0" smtClean="0"/>
              <a:t>0.09799</a:t>
            </a:r>
            <a:endParaRPr lang="en-US" sz="1000" dirty="0"/>
          </a:p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52400" y="284017"/>
            <a:ext cx="9525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class-=</a:t>
            </a:r>
            <a:r>
              <a:rPr lang="en-US" sz="1000" dirty="0" err="1" smtClean="0"/>
              <a:t>hdd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314700" y="2261755"/>
            <a:ext cx="10287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class-=</a:t>
            </a:r>
            <a:r>
              <a:rPr lang="en-US" sz="1000" dirty="0" err="1" smtClean="0"/>
              <a:t>hdd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15190" y="2414154"/>
            <a:ext cx="980209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class-=</a:t>
            </a:r>
            <a:r>
              <a:rPr lang="en-US" sz="1000" dirty="0" err="1" smtClean="0"/>
              <a:t>hdd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005944" y="308262"/>
            <a:ext cx="1066799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class-=</a:t>
            </a:r>
            <a:r>
              <a:rPr lang="en-US" sz="1000" dirty="0" err="1" smtClean="0"/>
              <a:t>hdd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191742" y="329045"/>
            <a:ext cx="961158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class-=</a:t>
            </a:r>
            <a:r>
              <a:rPr lang="en-US" sz="1000" dirty="0" err="1" smtClean="0"/>
              <a:t>hdd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314700" y="4630883"/>
            <a:ext cx="10287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class-=</a:t>
            </a:r>
            <a:r>
              <a:rPr lang="en-US" sz="1000" dirty="0" err="1" smtClean="0"/>
              <a:t>hdd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90944" y="4596246"/>
            <a:ext cx="10287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class-=</a:t>
            </a:r>
            <a:r>
              <a:rPr lang="en-US" sz="1000" dirty="0" err="1" smtClean="0"/>
              <a:t>hdd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005944" y="2372591"/>
            <a:ext cx="997529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class-=</a:t>
            </a:r>
            <a:r>
              <a:rPr lang="en-US" sz="1000" dirty="0" err="1" smtClean="0"/>
              <a:t>hdd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947065" y="4513119"/>
            <a:ext cx="1056408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class-=</a:t>
            </a:r>
            <a:r>
              <a:rPr lang="en-US" sz="1000" dirty="0" err="1" smtClean="0"/>
              <a:t>hdd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0" y="200890"/>
            <a:ext cx="2923310" cy="17387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0836" y="2133600"/>
            <a:ext cx="2923310" cy="19257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915893" y="2182091"/>
            <a:ext cx="2667000" cy="18772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53544" y="4312228"/>
            <a:ext cx="2680855" cy="19257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17719" y="4312228"/>
            <a:ext cx="2497281" cy="19257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35083" y="4333009"/>
            <a:ext cx="2923310" cy="19257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39787" y="2098964"/>
            <a:ext cx="2459182" cy="19604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120737" y="270163"/>
            <a:ext cx="2497281" cy="1676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929745" y="225136"/>
            <a:ext cx="2680856" cy="17733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5800" y="266700"/>
            <a:ext cx="1524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Root=default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1609" y="1080655"/>
            <a:ext cx="1524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Rack=rack1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1609" y="1828800"/>
            <a:ext cx="1905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Chassis=chassis1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81400" y="1889414"/>
            <a:ext cx="1524000" cy="4069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 = node1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2549237"/>
            <a:ext cx="1524000" cy="443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 = node1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81400" y="3273138"/>
            <a:ext cx="1524000" cy="391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 = node1</a:t>
            </a:r>
          </a:p>
        </p:txBody>
      </p:sp>
      <p:cxnSp>
        <p:nvCxnSpPr>
          <p:cNvPr id="13" name="Straight Arrow Connector 12"/>
          <p:cNvCxnSpPr>
            <a:stCxn id="2" idx="2"/>
          </p:cNvCxnSpPr>
          <p:nvPr/>
        </p:nvCxnSpPr>
        <p:spPr>
          <a:xfrm>
            <a:off x="1447800" y="800100"/>
            <a:ext cx="0" cy="28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</p:cNvCxnSpPr>
          <p:nvPr/>
        </p:nvCxnSpPr>
        <p:spPr>
          <a:xfrm>
            <a:off x="1513609" y="1614055"/>
            <a:ext cx="0" cy="214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 flipV="1">
            <a:off x="2656609" y="2092903"/>
            <a:ext cx="924791" cy="2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43400" y="2268682"/>
            <a:ext cx="0" cy="28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343400" y="2992583"/>
            <a:ext cx="0" cy="28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10200" y="0"/>
            <a:ext cx="35814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host node1 {</a:t>
            </a:r>
          </a:p>
          <a:p>
            <a:r>
              <a:rPr lang="en-US" sz="1050" dirty="0"/>
              <a:t>	id -21		# do not change unnecessarily</a:t>
            </a:r>
          </a:p>
          <a:p>
            <a:r>
              <a:rPr lang="en-US" sz="1050" dirty="0"/>
              <a:t>	id -30 class </a:t>
            </a:r>
            <a:r>
              <a:rPr lang="en-US" sz="1050" dirty="0" err="1"/>
              <a:t>hdd</a:t>
            </a:r>
            <a:r>
              <a:rPr lang="en-US" sz="1050" dirty="0"/>
              <a:t>		# do not change unnecessarily</a:t>
            </a:r>
          </a:p>
          <a:p>
            <a:r>
              <a:rPr lang="en-US" sz="1050" dirty="0"/>
              <a:t>	# weight 0.038</a:t>
            </a:r>
          </a:p>
          <a:p>
            <a:r>
              <a:rPr lang="en-US" sz="1050" dirty="0"/>
              <a:t>	</a:t>
            </a:r>
            <a:r>
              <a:rPr lang="en-US" sz="1050" dirty="0" err="1"/>
              <a:t>alg</a:t>
            </a:r>
            <a:r>
              <a:rPr lang="en-US" sz="1050" dirty="0"/>
              <a:t> straw2</a:t>
            </a:r>
          </a:p>
          <a:p>
            <a:r>
              <a:rPr lang="en-US" sz="1050" dirty="0"/>
              <a:t>	hash 0	# rjenkins1</a:t>
            </a:r>
          </a:p>
          <a:p>
            <a:r>
              <a:rPr lang="en-US" sz="1050" dirty="0"/>
              <a:t>	item osd.0 weight 0.019</a:t>
            </a:r>
          </a:p>
          <a:p>
            <a:r>
              <a:rPr lang="en-US" sz="1050" dirty="0"/>
              <a:t>	item osd.1 weight 0.019</a:t>
            </a:r>
          </a:p>
          <a:p>
            <a:r>
              <a:rPr lang="en-US" sz="1050" dirty="0"/>
              <a:t>}</a:t>
            </a:r>
          </a:p>
          <a:p>
            <a:r>
              <a:rPr lang="en-US" sz="1050" dirty="0"/>
              <a:t>host node2 {</a:t>
            </a:r>
          </a:p>
          <a:p>
            <a:r>
              <a:rPr lang="en-US" sz="1050" dirty="0"/>
              <a:t>	id -22		# do not change unnecessarily</a:t>
            </a:r>
          </a:p>
          <a:p>
            <a:r>
              <a:rPr lang="en-US" sz="1050" dirty="0"/>
              <a:t>	id -29 class </a:t>
            </a:r>
            <a:r>
              <a:rPr lang="en-US" sz="1050" dirty="0" err="1"/>
              <a:t>hdd</a:t>
            </a:r>
            <a:r>
              <a:rPr lang="en-US" sz="1050" dirty="0"/>
              <a:t>		# do not change unnecessarily</a:t>
            </a:r>
          </a:p>
          <a:p>
            <a:r>
              <a:rPr lang="en-US" sz="1050" dirty="0"/>
              <a:t>	# weight 0.190</a:t>
            </a:r>
          </a:p>
          <a:p>
            <a:r>
              <a:rPr lang="en-US" sz="1050" dirty="0"/>
              <a:t>	</a:t>
            </a:r>
            <a:r>
              <a:rPr lang="en-US" sz="1050" dirty="0" err="1"/>
              <a:t>alg</a:t>
            </a:r>
            <a:r>
              <a:rPr lang="en-US" sz="1050" dirty="0"/>
              <a:t> straw2</a:t>
            </a:r>
          </a:p>
          <a:p>
            <a:r>
              <a:rPr lang="en-US" sz="1050" dirty="0"/>
              <a:t>	hash 0	# rjenkins1</a:t>
            </a:r>
          </a:p>
          <a:p>
            <a:r>
              <a:rPr lang="en-US" sz="1050" dirty="0"/>
              <a:t>	item osd.2 weight 0.190</a:t>
            </a:r>
          </a:p>
          <a:p>
            <a:r>
              <a:rPr lang="en-US" sz="1050" dirty="0"/>
              <a:t>}</a:t>
            </a:r>
          </a:p>
          <a:p>
            <a:r>
              <a:rPr lang="en-US" sz="1050" dirty="0"/>
              <a:t>host node3 {</a:t>
            </a:r>
          </a:p>
          <a:p>
            <a:r>
              <a:rPr lang="en-US" sz="1050" dirty="0"/>
              <a:t>	id -23		# do not change unnecessarily</a:t>
            </a:r>
          </a:p>
          <a:p>
            <a:r>
              <a:rPr lang="en-US" sz="1050" dirty="0"/>
              <a:t>	id -28 class </a:t>
            </a:r>
            <a:r>
              <a:rPr lang="en-US" sz="1050" dirty="0" err="1"/>
              <a:t>hdd</a:t>
            </a:r>
            <a:r>
              <a:rPr lang="en-US" sz="1050" dirty="0"/>
              <a:t>		# do not change unnecessarily</a:t>
            </a:r>
          </a:p>
          <a:p>
            <a:r>
              <a:rPr lang="en-US" sz="1050" dirty="0"/>
              <a:t>	# weight 0.031</a:t>
            </a:r>
          </a:p>
          <a:p>
            <a:r>
              <a:rPr lang="en-US" sz="1050" dirty="0"/>
              <a:t>	</a:t>
            </a:r>
            <a:r>
              <a:rPr lang="en-US" sz="1050" dirty="0" err="1"/>
              <a:t>alg</a:t>
            </a:r>
            <a:r>
              <a:rPr lang="en-US" sz="1050" dirty="0"/>
              <a:t> straw2</a:t>
            </a:r>
          </a:p>
          <a:p>
            <a:r>
              <a:rPr lang="en-US" sz="1050" dirty="0"/>
              <a:t>	hash 0	# rjenkins1</a:t>
            </a:r>
          </a:p>
          <a:p>
            <a:r>
              <a:rPr lang="en-US" sz="1050" dirty="0"/>
              <a:t>	item osd.3 weight 0.010</a:t>
            </a:r>
          </a:p>
          <a:p>
            <a:r>
              <a:rPr lang="en-US" sz="1050" dirty="0"/>
              <a:t>	item osd.4 weight </a:t>
            </a:r>
            <a:r>
              <a:rPr lang="en-US" sz="1050" dirty="0" smtClean="0"/>
              <a:t>0.021</a:t>
            </a:r>
          </a:p>
          <a:p>
            <a:pPr lvl="0"/>
            <a:r>
              <a:rPr lang="en-US" sz="1050" dirty="0"/>
              <a:t>chassis chassis1 {</a:t>
            </a:r>
          </a:p>
          <a:p>
            <a:pPr lvl="0"/>
            <a:r>
              <a:rPr lang="en-US" sz="1050" dirty="0"/>
              <a:t>	id -17		# do not change unnecessarily</a:t>
            </a:r>
          </a:p>
          <a:p>
            <a:pPr lvl="0"/>
            <a:r>
              <a:rPr lang="en-US" sz="1050" dirty="0"/>
              <a:t>	id -19 class </a:t>
            </a:r>
            <a:r>
              <a:rPr lang="en-US" sz="1050" dirty="0" err="1"/>
              <a:t>hdd</a:t>
            </a:r>
            <a:r>
              <a:rPr lang="en-US" sz="1050" dirty="0"/>
              <a:t>		# do not change unnecessarily</a:t>
            </a:r>
          </a:p>
          <a:p>
            <a:pPr lvl="0"/>
            <a:r>
              <a:rPr lang="en-US" sz="1050" dirty="0"/>
              <a:t>	# weight 0.259</a:t>
            </a:r>
          </a:p>
          <a:p>
            <a:pPr lvl="0"/>
            <a:r>
              <a:rPr lang="en-US" sz="1050" dirty="0"/>
              <a:t>	</a:t>
            </a:r>
            <a:r>
              <a:rPr lang="en-US" sz="1050" dirty="0" err="1"/>
              <a:t>alg</a:t>
            </a:r>
            <a:r>
              <a:rPr lang="en-US" sz="1050" dirty="0"/>
              <a:t> straw2</a:t>
            </a:r>
          </a:p>
          <a:p>
            <a:pPr lvl="0"/>
            <a:r>
              <a:rPr lang="en-US" sz="1050" dirty="0"/>
              <a:t>	hash 0	# rjenkins1</a:t>
            </a:r>
          </a:p>
          <a:p>
            <a:pPr lvl="0"/>
            <a:r>
              <a:rPr lang="en-US" sz="1050" dirty="0"/>
              <a:t>	item node1 weight 0.038</a:t>
            </a:r>
          </a:p>
          <a:p>
            <a:pPr lvl="0"/>
            <a:r>
              <a:rPr lang="en-US" sz="1050" dirty="0"/>
              <a:t>	item node2 weight 0.190</a:t>
            </a:r>
          </a:p>
          <a:p>
            <a:pPr lvl="0"/>
            <a:r>
              <a:rPr lang="en-US" sz="1050" dirty="0"/>
              <a:t>	item node3 weight 0.031</a:t>
            </a:r>
          </a:p>
          <a:p>
            <a:pPr lvl="0"/>
            <a:r>
              <a:rPr lang="en-US" sz="1050" dirty="0">
                <a:solidFill>
                  <a:prstClr val="black"/>
                </a:solidFill>
              </a:rPr>
              <a:t>}</a:t>
            </a:r>
          </a:p>
          <a:p>
            <a:endParaRPr lang="en-US" sz="105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4102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0609" y="4892189"/>
            <a:ext cx="4572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050" dirty="0"/>
              <a:t>rack rack1 {</a:t>
            </a:r>
          </a:p>
          <a:p>
            <a:pPr lvl="0"/>
            <a:r>
              <a:rPr lang="en-US" sz="1050" dirty="0"/>
              <a:t>	id -3		# do not change unnecessarily</a:t>
            </a:r>
          </a:p>
          <a:p>
            <a:pPr lvl="0"/>
            <a:r>
              <a:rPr lang="en-US" sz="1050" dirty="0"/>
              <a:t>	id -8 class </a:t>
            </a:r>
            <a:r>
              <a:rPr lang="en-US" sz="1050" dirty="0" err="1"/>
              <a:t>hdd</a:t>
            </a:r>
            <a:r>
              <a:rPr lang="en-US" sz="1050" dirty="0"/>
              <a:t>		# do not change unnecessarily</a:t>
            </a:r>
          </a:p>
          <a:p>
            <a:pPr lvl="0"/>
            <a:r>
              <a:rPr lang="en-US" sz="1050" dirty="0"/>
              <a:t>	# weight 0.259</a:t>
            </a:r>
          </a:p>
          <a:p>
            <a:pPr lvl="0"/>
            <a:r>
              <a:rPr lang="en-US" sz="1050" dirty="0"/>
              <a:t>	</a:t>
            </a:r>
            <a:r>
              <a:rPr lang="en-US" sz="1050" dirty="0" err="1"/>
              <a:t>alg</a:t>
            </a:r>
            <a:r>
              <a:rPr lang="en-US" sz="1050" dirty="0"/>
              <a:t> straw</a:t>
            </a:r>
          </a:p>
          <a:p>
            <a:pPr lvl="0"/>
            <a:r>
              <a:rPr lang="en-US" sz="1050" dirty="0"/>
              <a:t>	hash 0	# rjenkins1</a:t>
            </a:r>
          </a:p>
          <a:p>
            <a:pPr lvl="0"/>
            <a:r>
              <a:rPr lang="en-US" sz="1050" dirty="0"/>
              <a:t>	item chassis1 weight 0.259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36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71500" y="1524000"/>
            <a:ext cx="1524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Rack = rack2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0" y="2351809"/>
            <a:ext cx="1905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Chassis=chassis2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99064" y="3723409"/>
            <a:ext cx="1524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 = node5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99064" y="2885209"/>
            <a:ext cx="1524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 = node4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85009" y="2057400"/>
            <a:ext cx="0" cy="28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91792" y="2604654"/>
            <a:ext cx="0" cy="28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61064" y="3442854"/>
            <a:ext cx="0" cy="28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3" idx="3"/>
          </p:cNvCxnSpPr>
          <p:nvPr/>
        </p:nvCxnSpPr>
        <p:spPr>
          <a:xfrm flipH="1">
            <a:off x="2286000" y="2618509"/>
            <a:ext cx="129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0600" y="0"/>
            <a:ext cx="7620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53000" y="148471"/>
            <a:ext cx="4191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host node4 {</a:t>
            </a:r>
          </a:p>
          <a:p>
            <a:r>
              <a:rPr lang="en-US" sz="1000" dirty="0"/>
              <a:t>	id -24		# do not change unnecessarily</a:t>
            </a:r>
          </a:p>
          <a:p>
            <a:r>
              <a:rPr lang="en-US" sz="1000" dirty="0"/>
              <a:t>	id -27 class </a:t>
            </a:r>
            <a:r>
              <a:rPr lang="en-US" sz="1000" dirty="0" err="1"/>
              <a:t>hdd</a:t>
            </a:r>
            <a:r>
              <a:rPr lang="en-US" sz="1000" dirty="0"/>
              <a:t>		# do not change unnecessarily</a:t>
            </a:r>
          </a:p>
          <a:p>
            <a:r>
              <a:rPr lang="en-US" sz="1000" dirty="0"/>
              <a:t>	# weight 0.288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alg</a:t>
            </a:r>
            <a:r>
              <a:rPr lang="en-US" sz="1000" dirty="0"/>
              <a:t> straw2</a:t>
            </a:r>
          </a:p>
          <a:p>
            <a:r>
              <a:rPr lang="en-US" sz="1000" dirty="0"/>
              <a:t>	hash 0	# rjenkins1</a:t>
            </a:r>
          </a:p>
          <a:p>
            <a:r>
              <a:rPr lang="en-US" sz="1000" dirty="0"/>
              <a:t>	item osd.5 weight 0.098</a:t>
            </a:r>
          </a:p>
          <a:p>
            <a:r>
              <a:rPr lang="en-US" sz="1000" dirty="0"/>
              <a:t>	item osd.6 weight 0.190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host node5 {</a:t>
            </a:r>
          </a:p>
          <a:p>
            <a:r>
              <a:rPr lang="en-US" sz="1000" dirty="0"/>
              <a:t>	id -25		# do not change unnecessarily</a:t>
            </a:r>
          </a:p>
          <a:p>
            <a:r>
              <a:rPr lang="en-US" sz="1000" dirty="0"/>
              <a:t>	id -26 class </a:t>
            </a:r>
            <a:r>
              <a:rPr lang="en-US" sz="1000" dirty="0" err="1"/>
              <a:t>hdd</a:t>
            </a:r>
            <a:r>
              <a:rPr lang="en-US" sz="1000" dirty="0"/>
              <a:t>		# do not change unnecessarily</a:t>
            </a:r>
          </a:p>
          <a:p>
            <a:r>
              <a:rPr lang="en-US" sz="1000" dirty="0"/>
              <a:t>	# weight 0.317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alg</a:t>
            </a:r>
            <a:r>
              <a:rPr lang="en-US" sz="1000" dirty="0"/>
              <a:t> straw2</a:t>
            </a:r>
          </a:p>
          <a:p>
            <a:r>
              <a:rPr lang="en-US" sz="1000" dirty="0"/>
              <a:t>	hash 0	# rjenkins1</a:t>
            </a:r>
          </a:p>
          <a:p>
            <a:r>
              <a:rPr lang="en-US" sz="1000" dirty="0"/>
              <a:t>	item osd.7 weight 0.261</a:t>
            </a:r>
          </a:p>
          <a:p>
            <a:r>
              <a:rPr lang="en-US" sz="1000" dirty="0"/>
              <a:t>	item osd.8 weight 0.056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chassis chassis2 {</a:t>
            </a:r>
          </a:p>
          <a:p>
            <a:r>
              <a:rPr lang="en-US" sz="1000" dirty="0"/>
              <a:t>	id -18		# do not change unnecessarily</a:t>
            </a:r>
          </a:p>
          <a:p>
            <a:r>
              <a:rPr lang="en-US" sz="1000" dirty="0"/>
              <a:t>	id -20 class </a:t>
            </a:r>
            <a:r>
              <a:rPr lang="en-US" sz="1000" dirty="0" err="1"/>
              <a:t>hdd</a:t>
            </a:r>
            <a:r>
              <a:rPr lang="en-US" sz="1000" dirty="0"/>
              <a:t>		# do not change unnecessarily</a:t>
            </a:r>
          </a:p>
          <a:p>
            <a:r>
              <a:rPr lang="en-US" sz="1000" dirty="0"/>
              <a:t>	# weight 0.605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alg</a:t>
            </a:r>
            <a:r>
              <a:rPr lang="en-US" sz="1000" dirty="0"/>
              <a:t> straw2</a:t>
            </a:r>
          </a:p>
          <a:p>
            <a:r>
              <a:rPr lang="en-US" sz="1000" dirty="0"/>
              <a:t>	hash 0	# rjenkins1</a:t>
            </a:r>
          </a:p>
          <a:p>
            <a:r>
              <a:rPr lang="en-US" sz="1000" dirty="0"/>
              <a:t>	item node4 weight 0.288</a:t>
            </a:r>
          </a:p>
          <a:p>
            <a:r>
              <a:rPr lang="en-US" sz="1000" dirty="0"/>
              <a:t>	item node5 weight 0.317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rack rack2 {</a:t>
            </a:r>
          </a:p>
          <a:p>
            <a:r>
              <a:rPr lang="en-US" sz="1000" dirty="0"/>
              <a:t>	id -15		# do not change unnecessarily</a:t>
            </a:r>
          </a:p>
          <a:p>
            <a:r>
              <a:rPr lang="en-US" sz="1000" dirty="0"/>
              <a:t>	id -16 class </a:t>
            </a:r>
            <a:r>
              <a:rPr lang="en-US" sz="1000" dirty="0" err="1"/>
              <a:t>hdd</a:t>
            </a:r>
            <a:r>
              <a:rPr lang="en-US" sz="1000" dirty="0"/>
              <a:t>		# do not change unnecessarily</a:t>
            </a:r>
          </a:p>
          <a:p>
            <a:r>
              <a:rPr lang="en-US" sz="1000" dirty="0"/>
              <a:t>	# weight 0.605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alg</a:t>
            </a:r>
            <a:r>
              <a:rPr lang="en-US" sz="1000" dirty="0"/>
              <a:t> straw2</a:t>
            </a:r>
          </a:p>
          <a:p>
            <a:r>
              <a:rPr lang="en-US" sz="1000" dirty="0"/>
              <a:t>	hash 0	# rjenkins1</a:t>
            </a:r>
          </a:p>
          <a:p>
            <a:r>
              <a:rPr lang="en-US" sz="1000" dirty="0"/>
              <a:t>	item chassis2 weight 0.605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45473" y="5105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}</a:t>
            </a:r>
          </a:p>
          <a:p>
            <a:r>
              <a:rPr lang="en-US" sz="1000" dirty="0"/>
              <a:t>root default {</a:t>
            </a:r>
          </a:p>
          <a:p>
            <a:r>
              <a:rPr lang="en-US" sz="1000" dirty="0"/>
              <a:t>	id -1		# do not change unnecessarily</a:t>
            </a:r>
          </a:p>
          <a:p>
            <a:r>
              <a:rPr lang="en-US" sz="1000" dirty="0"/>
              <a:t>	id -4 class </a:t>
            </a:r>
            <a:r>
              <a:rPr lang="en-US" sz="1000" dirty="0" err="1"/>
              <a:t>hdd</a:t>
            </a:r>
            <a:r>
              <a:rPr lang="en-US" sz="1000" dirty="0"/>
              <a:t>		# do not change unnecessarily</a:t>
            </a:r>
          </a:p>
          <a:p>
            <a:r>
              <a:rPr lang="en-US" sz="1000" dirty="0"/>
              <a:t>	# weight 0.864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alg</a:t>
            </a:r>
            <a:r>
              <a:rPr lang="en-US" sz="1000" dirty="0"/>
              <a:t> straw2</a:t>
            </a:r>
          </a:p>
          <a:p>
            <a:r>
              <a:rPr lang="en-US" sz="1000" dirty="0"/>
              <a:t>	hash 0	# rjenkins1</a:t>
            </a:r>
          </a:p>
          <a:p>
            <a:r>
              <a:rPr lang="en-US" sz="1000" dirty="0"/>
              <a:t>	item rack1 weight 0.259</a:t>
            </a:r>
          </a:p>
          <a:p>
            <a:r>
              <a:rPr lang="en-US" sz="1000" dirty="0"/>
              <a:t>	item rack2 weight 0.605</a:t>
            </a:r>
          </a:p>
        </p:txBody>
      </p:sp>
    </p:spTree>
    <p:extLst>
      <p:ext uri="{BB962C8B-B14F-4D97-AF65-F5344CB8AC3E}">
        <p14:creationId xmlns:p14="http://schemas.microsoft.com/office/powerpoint/2010/main" val="23218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6225" y="183572"/>
            <a:ext cx="16002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Pool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46375" y="3428998"/>
            <a:ext cx="1219200" cy="4883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Myrule</a:t>
            </a:r>
            <a:r>
              <a:rPr lang="en-US" sz="1200" dirty="0" smtClean="0"/>
              <a:t>(crush rule)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>
            <a:off x="2106325" y="869372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2"/>
            <a:endCxn id="8" idx="0"/>
          </p:cNvCxnSpPr>
          <p:nvPr/>
        </p:nvCxnSpPr>
        <p:spPr>
          <a:xfrm>
            <a:off x="1055975" y="3917371"/>
            <a:ext cx="1" cy="533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89226" y="4450772"/>
            <a:ext cx="1333500" cy="6546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take data chassis1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327313" y="5441372"/>
            <a:ext cx="1457325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choose </a:t>
            </a:r>
            <a:r>
              <a:rPr lang="en-US" sz="1200" dirty="0" err="1"/>
              <a:t>firstn</a:t>
            </a:r>
            <a:r>
              <a:rPr lang="en-US" sz="1200" dirty="0"/>
              <a:t> 0 type host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1055976" y="5105400"/>
            <a:ext cx="0" cy="335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4800" y="103909"/>
            <a:ext cx="0" cy="670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14800" y="1453039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# rules</a:t>
            </a:r>
          </a:p>
          <a:p>
            <a:r>
              <a:rPr lang="en-US" sz="1400" dirty="0"/>
              <a:t>rule </a:t>
            </a:r>
            <a:r>
              <a:rPr lang="en-US" sz="1400" dirty="0" err="1"/>
              <a:t>replicated_rule</a:t>
            </a:r>
            <a:r>
              <a:rPr lang="en-US" sz="1400" dirty="0"/>
              <a:t> {</a:t>
            </a:r>
          </a:p>
          <a:p>
            <a:r>
              <a:rPr lang="en-US" sz="1400" dirty="0"/>
              <a:t>	id 0</a:t>
            </a:r>
          </a:p>
          <a:p>
            <a:r>
              <a:rPr lang="en-US" sz="1400" dirty="0"/>
              <a:t>	type replicated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min_size</a:t>
            </a:r>
            <a:r>
              <a:rPr lang="en-US" sz="1400" dirty="0"/>
              <a:t> 1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max_size</a:t>
            </a:r>
            <a:r>
              <a:rPr lang="en-US" sz="1400" dirty="0"/>
              <a:t> </a:t>
            </a:r>
            <a:r>
              <a:rPr lang="en-US" sz="1400" dirty="0" smtClean="0"/>
              <a:t>10</a:t>
            </a:r>
            <a:endParaRPr lang="en-US" sz="1400" dirty="0"/>
          </a:p>
          <a:p>
            <a:r>
              <a:rPr lang="en-US" sz="1400" dirty="0"/>
              <a:t>	step take default</a:t>
            </a:r>
          </a:p>
          <a:p>
            <a:r>
              <a:rPr lang="en-US" sz="1400" dirty="0"/>
              <a:t>	step </a:t>
            </a:r>
            <a:r>
              <a:rPr lang="en-US" sz="1400" dirty="0" err="1"/>
              <a:t>chooseleaf</a:t>
            </a:r>
            <a:r>
              <a:rPr lang="en-US" sz="1400" dirty="0"/>
              <a:t> </a:t>
            </a:r>
            <a:r>
              <a:rPr lang="en-US" sz="1400" dirty="0" err="1"/>
              <a:t>firstn</a:t>
            </a:r>
            <a:r>
              <a:rPr lang="en-US" sz="1400" dirty="0"/>
              <a:t> 0 type host</a:t>
            </a:r>
          </a:p>
          <a:p>
            <a:r>
              <a:rPr lang="en-US" sz="1400" dirty="0"/>
              <a:t>	step emit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rule </a:t>
            </a:r>
            <a:r>
              <a:rPr lang="en-US" sz="1400" dirty="0" err="1"/>
              <a:t>myrule</a:t>
            </a:r>
            <a:r>
              <a:rPr lang="en-US" sz="1400" dirty="0"/>
              <a:t> {</a:t>
            </a:r>
          </a:p>
          <a:p>
            <a:r>
              <a:rPr lang="en-US" sz="1400" dirty="0"/>
              <a:t>	id 1</a:t>
            </a:r>
          </a:p>
          <a:p>
            <a:r>
              <a:rPr lang="en-US" sz="1400" dirty="0"/>
              <a:t>	type replicated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min_size</a:t>
            </a:r>
            <a:r>
              <a:rPr lang="en-US" sz="1400" dirty="0"/>
              <a:t> 1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max_size</a:t>
            </a:r>
            <a:r>
              <a:rPr lang="en-US" sz="1400" dirty="0"/>
              <a:t> 3</a:t>
            </a:r>
          </a:p>
          <a:p>
            <a:r>
              <a:rPr lang="en-US" sz="1400" dirty="0"/>
              <a:t>	step take chassis1</a:t>
            </a:r>
          </a:p>
          <a:p>
            <a:r>
              <a:rPr lang="en-US" sz="1400" dirty="0"/>
              <a:t>	step choose </a:t>
            </a:r>
            <a:r>
              <a:rPr lang="en-US" sz="1400" dirty="0" err="1"/>
              <a:t>firstn</a:t>
            </a:r>
            <a:r>
              <a:rPr lang="en-US" sz="1400" dirty="0"/>
              <a:t> 0 type host</a:t>
            </a:r>
          </a:p>
          <a:p>
            <a:r>
              <a:rPr lang="en-US" sz="1400" dirty="0"/>
              <a:t>	step emit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306225" y="1236517"/>
            <a:ext cx="16002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by  </a:t>
            </a:r>
            <a:r>
              <a:rPr lang="en-US" sz="1400" dirty="0" err="1" smtClean="0"/>
              <a:t>myrule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2356571" y="3428997"/>
            <a:ext cx="1219200" cy="6096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Replicated rule(crush rule)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2380817" y="4495799"/>
            <a:ext cx="1219200" cy="609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 take data </a:t>
            </a:r>
            <a:r>
              <a:rPr lang="en-US" sz="1200" dirty="0" smtClean="0"/>
              <a:t>chassis2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2380817" y="5486399"/>
            <a:ext cx="1219200" cy="4883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choose </a:t>
            </a:r>
            <a:r>
              <a:rPr lang="en-US" sz="1200" dirty="0" err="1"/>
              <a:t>firstn</a:t>
            </a:r>
            <a:r>
              <a:rPr lang="en-US" sz="1200" dirty="0"/>
              <a:t> 0 type host</a:t>
            </a:r>
          </a:p>
        </p:txBody>
      </p:sp>
      <p:cxnSp>
        <p:nvCxnSpPr>
          <p:cNvPr id="32" name="Straight Arrow Connector 31"/>
          <p:cNvCxnSpPr>
            <a:stCxn id="29" idx="2"/>
          </p:cNvCxnSpPr>
          <p:nvPr/>
        </p:nvCxnSpPr>
        <p:spPr>
          <a:xfrm flipH="1">
            <a:off x="2947121" y="4038600"/>
            <a:ext cx="19050" cy="436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2"/>
            <a:endCxn id="31" idx="0"/>
          </p:cNvCxnSpPr>
          <p:nvPr/>
        </p:nvCxnSpPr>
        <p:spPr>
          <a:xfrm>
            <a:off x="2990417" y="5105400"/>
            <a:ext cx="0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1556472" y="2164772"/>
            <a:ext cx="824345" cy="8789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Min&amp; max size</a:t>
            </a:r>
            <a:endParaRPr lang="en-US" sz="1000" dirty="0"/>
          </a:p>
        </p:txBody>
      </p:sp>
      <p:cxnSp>
        <p:nvCxnSpPr>
          <p:cNvPr id="41" name="Elbow Connector 40"/>
          <p:cNvCxnSpPr>
            <a:stCxn id="37" idx="1"/>
            <a:endCxn id="3" idx="0"/>
          </p:cNvCxnSpPr>
          <p:nvPr/>
        </p:nvCxnSpPr>
        <p:spPr>
          <a:xfrm rot="10800000" flipV="1">
            <a:off x="1055976" y="2604232"/>
            <a:ext cx="500497" cy="8247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7" idx="3"/>
            <a:endCxn id="29" idx="0"/>
          </p:cNvCxnSpPr>
          <p:nvPr/>
        </p:nvCxnSpPr>
        <p:spPr>
          <a:xfrm>
            <a:off x="2380817" y="2604232"/>
            <a:ext cx="585354" cy="8247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7" idx="0"/>
          </p:cNvCxnSpPr>
          <p:nvPr/>
        </p:nvCxnSpPr>
        <p:spPr>
          <a:xfrm>
            <a:off x="1956521" y="1922317"/>
            <a:ext cx="12124" cy="242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7113" y="2274729"/>
            <a:ext cx="699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1 to 3 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413436" y="2274728"/>
            <a:ext cx="777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4 to 10 </a:t>
            </a:r>
            <a:endParaRPr lang="en-US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327313" y="6147954"/>
            <a:ext cx="1457325" cy="4641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Choosing based on class/weight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2331892" y="6127172"/>
            <a:ext cx="1554308" cy="4849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Choosing based on class/ weight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9" idx="2"/>
            <a:endCxn id="60" idx="0"/>
          </p:cNvCxnSpPr>
          <p:nvPr/>
        </p:nvCxnSpPr>
        <p:spPr>
          <a:xfrm>
            <a:off x="1055976" y="5974772"/>
            <a:ext cx="0" cy="173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936297" y="5974772"/>
            <a:ext cx="0" cy="173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7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89962" y="381000"/>
            <a:ext cx="16002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Pool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79137" y="1402359"/>
            <a:ext cx="16002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by  </a:t>
            </a:r>
            <a:r>
              <a:rPr lang="en-US" sz="1400" dirty="0" err="1" smtClean="0"/>
              <a:t>ec</a:t>
            </a:r>
            <a:r>
              <a:rPr lang="en-US" sz="1400" dirty="0" smtClean="0"/>
              <a:t> rule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1890062" y="1066800"/>
            <a:ext cx="0" cy="335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0" idx="0"/>
          </p:cNvCxnSpPr>
          <p:nvPr/>
        </p:nvCxnSpPr>
        <p:spPr>
          <a:xfrm>
            <a:off x="1879237" y="2088159"/>
            <a:ext cx="0" cy="270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1231537" y="2358322"/>
            <a:ext cx="12954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Take default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79237" y="475210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490012" y="5119254"/>
            <a:ext cx="8001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node1</a:t>
            </a:r>
            <a:endParaRPr lang="en-US" sz="105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9912" y="4752108"/>
            <a:ext cx="1189325" cy="363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79237" y="4752108"/>
            <a:ext cx="111572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879237" y="4752108"/>
            <a:ext cx="2266950" cy="337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89862" y="5133108"/>
            <a:ext cx="8001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node1</a:t>
            </a:r>
            <a:endParaRPr lang="en-US" sz="1050" dirty="0"/>
          </a:p>
        </p:txBody>
      </p:sp>
      <p:sp>
        <p:nvSpPr>
          <p:cNvPr id="28" name="Rounded Rectangle 27"/>
          <p:cNvSpPr/>
          <p:nvPr/>
        </p:nvSpPr>
        <p:spPr>
          <a:xfrm>
            <a:off x="2594912" y="5119254"/>
            <a:ext cx="8001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node1</a:t>
            </a:r>
            <a:endParaRPr lang="en-US" sz="1050" dirty="0"/>
          </a:p>
        </p:txBody>
      </p:sp>
      <p:sp>
        <p:nvSpPr>
          <p:cNvPr id="31" name="Rounded Rectangle 30"/>
          <p:cNvSpPr/>
          <p:nvPr/>
        </p:nvSpPr>
        <p:spPr>
          <a:xfrm>
            <a:off x="3746137" y="5100204"/>
            <a:ext cx="8001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node1</a:t>
            </a:r>
            <a:endParaRPr lang="en-US" sz="1050" dirty="0"/>
          </a:p>
        </p:txBody>
      </p:sp>
      <p:sp>
        <p:nvSpPr>
          <p:cNvPr id="32" name="Rounded Rectangle 31"/>
          <p:cNvSpPr/>
          <p:nvPr/>
        </p:nvSpPr>
        <p:spPr>
          <a:xfrm>
            <a:off x="4771378" y="5089813"/>
            <a:ext cx="8001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node1</a:t>
            </a:r>
            <a:endParaRPr lang="en-US" sz="1050" dirty="0"/>
          </a:p>
        </p:txBody>
      </p:sp>
      <p:cxnSp>
        <p:nvCxnSpPr>
          <p:cNvPr id="36" name="Straight Arrow Connector 35"/>
          <p:cNvCxnSpPr>
            <a:endCxn id="32" idx="0"/>
          </p:cNvCxnSpPr>
          <p:nvPr/>
        </p:nvCxnSpPr>
        <p:spPr>
          <a:xfrm>
            <a:off x="1879237" y="4752108"/>
            <a:ext cx="3292191" cy="337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153822" y="4066308"/>
            <a:ext cx="145083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Ecpool</a:t>
            </a:r>
            <a:r>
              <a:rPr lang="en-US" sz="1200" dirty="0" smtClean="0"/>
              <a:t> (rule)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10" idx="2"/>
            <a:endCxn id="39" idx="0"/>
          </p:cNvCxnSpPr>
          <p:nvPr/>
        </p:nvCxnSpPr>
        <p:spPr>
          <a:xfrm>
            <a:off x="1879237" y="3577522"/>
            <a:ext cx="0" cy="488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43239" y="0"/>
            <a:ext cx="71761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715000" y="1721427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rule </a:t>
            </a:r>
            <a:r>
              <a:rPr lang="en-US" sz="1200" dirty="0" err="1"/>
              <a:t>ecpool</a:t>
            </a:r>
            <a:r>
              <a:rPr lang="en-US" sz="1200" dirty="0"/>
              <a:t> {</a:t>
            </a:r>
          </a:p>
          <a:p>
            <a:r>
              <a:rPr lang="en-US" sz="1200" dirty="0"/>
              <a:t>	id 2</a:t>
            </a:r>
          </a:p>
          <a:p>
            <a:r>
              <a:rPr lang="en-US" sz="1200" dirty="0"/>
              <a:t>	type erasure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min_size</a:t>
            </a:r>
            <a:r>
              <a:rPr lang="en-US" sz="1200" dirty="0"/>
              <a:t> 3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max_size</a:t>
            </a:r>
            <a:r>
              <a:rPr lang="en-US" sz="1200" dirty="0"/>
              <a:t> 6</a:t>
            </a:r>
          </a:p>
          <a:p>
            <a:r>
              <a:rPr lang="en-US" sz="1200" dirty="0"/>
              <a:t>	step </a:t>
            </a:r>
            <a:r>
              <a:rPr lang="en-US" sz="1200" dirty="0" err="1"/>
              <a:t>set_chooseleaf_tries</a:t>
            </a:r>
            <a:r>
              <a:rPr lang="en-US" sz="1200" dirty="0"/>
              <a:t> 5</a:t>
            </a:r>
          </a:p>
          <a:p>
            <a:r>
              <a:rPr lang="en-US" sz="1200" dirty="0"/>
              <a:t>	step </a:t>
            </a:r>
            <a:r>
              <a:rPr lang="en-US" sz="1200" dirty="0" err="1"/>
              <a:t>set_choose_tries</a:t>
            </a:r>
            <a:r>
              <a:rPr lang="en-US" sz="1200" dirty="0"/>
              <a:t> 100</a:t>
            </a:r>
          </a:p>
          <a:p>
            <a:r>
              <a:rPr lang="en-US" sz="1200" dirty="0"/>
              <a:t>	step take default</a:t>
            </a:r>
          </a:p>
          <a:p>
            <a:r>
              <a:rPr lang="en-US" sz="1200" dirty="0"/>
              <a:t>	step </a:t>
            </a:r>
            <a:r>
              <a:rPr lang="en-US" sz="1200" dirty="0" err="1"/>
              <a:t>chooseleaf</a:t>
            </a:r>
            <a:r>
              <a:rPr lang="en-US" sz="1200" dirty="0"/>
              <a:t> </a:t>
            </a:r>
            <a:r>
              <a:rPr lang="en-US" sz="1200" dirty="0" err="1"/>
              <a:t>indep</a:t>
            </a:r>
            <a:r>
              <a:rPr lang="en-US" sz="1200" dirty="0"/>
              <a:t> 0 type host</a:t>
            </a:r>
          </a:p>
          <a:p>
            <a:r>
              <a:rPr lang="en-US" sz="1200" dirty="0"/>
              <a:t>	step emit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# end crush map</a:t>
            </a:r>
          </a:p>
        </p:txBody>
      </p:sp>
    </p:spTree>
    <p:extLst>
      <p:ext uri="{BB962C8B-B14F-4D97-AF65-F5344CB8AC3E}">
        <p14:creationId xmlns:p14="http://schemas.microsoft.com/office/powerpoint/2010/main" val="19083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6799" y="1257300"/>
            <a:ext cx="17526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Rbd</a:t>
            </a:r>
            <a:r>
              <a:rPr lang="en-US" dirty="0" smtClean="0"/>
              <a:t> pool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54677" y="2362200"/>
            <a:ext cx="18288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Crush Rule of data placement </a:t>
            </a:r>
            <a:endParaRPr lang="en-US" sz="1400" dirty="0"/>
          </a:p>
        </p:txBody>
      </p:sp>
      <p:cxnSp>
        <p:nvCxnSpPr>
          <p:cNvPr id="5" name="Straight Arrow Connector 4"/>
          <p:cNvCxnSpPr>
            <a:endCxn id="3" idx="0"/>
          </p:cNvCxnSpPr>
          <p:nvPr/>
        </p:nvCxnSpPr>
        <p:spPr>
          <a:xfrm>
            <a:off x="1969077" y="2019300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92777" y="3733800"/>
            <a:ext cx="18669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a </a:t>
            </a:r>
            <a:r>
              <a:rPr lang="en-US" sz="1400" dirty="0" err="1" smtClean="0"/>
              <a:t>rbd</a:t>
            </a:r>
            <a:r>
              <a:rPr lang="en-US" sz="1400" dirty="0" smtClean="0"/>
              <a:t> disk </a:t>
            </a:r>
            <a:endParaRPr lang="en-US" sz="1400" dirty="0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2026227" y="3124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78477" y="4572000"/>
            <a:ext cx="304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7" idx="0"/>
          </p:cNvCxnSpPr>
          <p:nvPr/>
        </p:nvCxnSpPr>
        <p:spPr>
          <a:xfrm>
            <a:off x="2805545" y="4572000"/>
            <a:ext cx="588818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45077" y="5334000"/>
            <a:ext cx="12192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Centos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784763" y="5334000"/>
            <a:ext cx="12192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vms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5181600" y="3740727"/>
            <a:ext cx="18669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</a:t>
            </a:r>
            <a:r>
              <a:rPr lang="en-US" sz="1400" dirty="0" err="1" smtClean="0"/>
              <a:t>rbd</a:t>
            </a:r>
            <a:r>
              <a:rPr lang="en-US" sz="1400" dirty="0" smtClean="0"/>
              <a:t> disk on client side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152400" y="533400"/>
            <a:ext cx="4038600" cy="61722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5400000">
            <a:off x="3776970" y="3244333"/>
            <a:ext cx="13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Ceph</a:t>
            </a:r>
            <a:r>
              <a:rPr lang="en-US" dirty="0" smtClean="0"/>
              <a:t> cluster</a:t>
            </a:r>
            <a:endParaRPr lang="en-US" dirty="0"/>
          </a:p>
        </p:txBody>
      </p:sp>
      <p:cxnSp>
        <p:nvCxnSpPr>
          <p:cNvPr id="27" name="Elbow Connector 26"/>
          <p:cNvCxnSpPr>
            <a:stCxn id="17" idx="3"/>
            <a:endCxn id="19" idx="2"/>
          </p:cNvCxnSpPr>
          <p:nvPr/>
        </p:nvCxnSpPr>
        <p:spPr>
          <a:xfrm flipV="1">
            <a:off x="4003963" y="4578927"/>
            <a:ext cx="2111087" cy="11360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181600" y="2490355"/>
            <a:ext cx="1866900" cy="6338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Mount the disk to </a:t>
            </a:r>
            <a:r>
              <a:rPr lang="en-US" sz="1400" dirty="0" err="1" smtClean="0"/>
              <a:t>mountpoint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19" idx="0"/>
            <a:endCxn id="29" idx="2"/>
          </p:cNvCxnSpPr>
          <p:nvPr/>
        </p:nvCxnSpPr>
        <p:spPr>
          <a:xfrm flipV="1">
            <a:off x="6115050" y="3124200"/>
            <a:ext cx="0" cy="616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202382" y="1638300"/>
            <a:ext cx="1866900" cy="6338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KVM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0"/>
            <a:endCxn id="35" idx="2"/>
          </p:cNvCxnSpPr>
          <p:nvPr/>
        </p:nvCxnSpPr>
        <p:spPr>
          <a:xfrm flipV="1">
            <a:off x="6115050" y="2272145"/>
            <a:ext cx="20782" cy="21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0"/>
          </p:cNvCxnSpPr>
          <p:nvPr/>
        </p:nvCxnSpPr>
        <p:spPr>
          <a:xfrm flipV="1">
            <a:off x="6135832" y="1264227"/>
            <a:ext cx="741218" cy="374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0"/>
          </p:cNvCxnSpPr>
          <p:nvPr/>
        </p:nvCxnSpPr>
        <p:spPr>
          <a:xfrm flipH="1" flipV="1">
            <a:off x="5410200" y="1257300"/>
            <a:ext cx="725632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724400" y="762000"/>
            <a:ext cx="1048616" cy="495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Mon2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506441" y="762000"/>
            <a:ext cx="1048616" cy="495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Mds2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9" idx="1"/>
          </p:cNvCxnSpPr>
          <p:nvPr/>
        </p:nvCxnSpPr>
        <p:spPr>
          <a:xfrm flipH="1">
            <a:off x="4191000" y="10096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0" idx="0"/>
            <a:endCxn id="24" idx="0"/>
          </p:cNvCxnSpPr>
          <p:nvPr/>
        </p:nvCxnSpPr>
        <p:spPr>
          <a:xfrm rot="16200000" flipV="1">
            <a:off x="4486925" y="-1781825"/>
            <a:ext cx="228600" cy="4859049"/>
          </a:xfrm>
          <a:prstGeom prst="bentConnector3">
            <a:avLst>
              <a:gd name="adj1" fmla="val 2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9" idx="0"/>
            <a:endCxn id="19" idx="3"/>
          </p:cNvCxnSpPr>
          <p:nvPr/>
        </p:nvCxnSpPr>
        <p:spPr>
          <a:xfrm rot="16200000" flipH="1">
            <a:off x="4449690" y="1561017"/>
            <a:ext cx="3397827" cy="1799792"/>
          </a:xfrm>
          <a:prstGeom prst="bentConnector4">
            <a:avLst>
              <a:gd name="adj1" fmla="val -6728"/>
              <a:gd name="adj2" fmla="val 16966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162800" y="5334000"/>
            <a:ext cx="1447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Ceph</a:t>
            </a:r>
            <a:r>
              <a:rPr lang="en-US" dirty="0" smtClean="0"/>
              <a:t> FS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5248708" y="6248400"/>
            <a:ext cx="1257733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mon1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7162800" y="6248400"/>
            <a:ext cx="1257733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mds1</a:t>
            </a:r>
            <a:endParaRPr lang="en-US" dirty="0"/>
          </a:p>
        </p:txBody>
      </p:sp>
      <p:cxnSp>
        <p:nvCxnSpPr>
          <p:cNvPr id="78" name="Elbow Connector 77"/>
          <p:cNvCxnSpPr>
            <a:stCxn id="17" idx="3"/>
            <a:endCxn id="74" idx="1"/>
          </p:cNvCxnSpPr>
          <p:nvPr/>
        </p:nvCxnSpPr>
        <p:spPr>
          <a:xfrm>
            <a:off x="4003963" y="5715000"/>
            <a:ext cx="1244745" cy="762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7" idx="3"/>
            <a:endCxn id="75" idx="1"/>
          </p:cNvCxnSpPr>
          <p:nvPr/>
        </p:nvCxnSpPr>
        <p:spPr>
          <a:xfrm>
            <a:off x="4003963" y="5715000"/>
            <a:ext cx="3158837" cy="762000"/>
          </a:xfrm>
          <a:prstGeom prst="bentConnector3">
            <a:avLst>
              <a:gd name="adj1" fmla="val 8552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69" idx="0"/>
          </p:cNvCxnSpPr>
          <p:nvPr/>
        </p:nvCxnSpPr>
        <p:spPr>
          <a:xfrm>
            <a:off x="6115050" y="5146963"/>
            <a:ext cx="1771650" cy="187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0" idx="3"/>
          </p:cNvCxnSpPr>
          <p:nvPr/>
        </p:nvCxnSpPr>
        <p:spPr>
          <a:xfrm>
            <a:off x="7555057" y="1009650"/>
            <a:ext cx="598343" cy="42862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506441" y="5146963"/>
            <a:ext cx="656359" cy="110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endCxn id="69" idx="3"/>
          </p:cNvCxnSpPr>
          <p:nvPr/>
        </p:nvCxnSpPr>
        <p:spPr>
          <a:xfrm rot="5400000">
            <a:off x="7820316" y="4531014"/>
            <a:ext cx="1898071" cy="3175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8305800" y="3733800"/>
            <a:ext cx="6223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508</TotalTime>
  <Words>290</Words>
  <Application>Microsoft Office PowerPoint</Application>
  <PresentationFormat>On-screen Show (4:3)</PresentationFormat>
  <Paragraphs>282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CEPH CLUSTER 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 Pc1</dc:creator>
  <cp:lastModifiedBy>Admin Pc1</cp:lastModifiedBy>
  <cp:revision>33</cp:revision>
  <dcterms:created xsi:type="dcterms:W3CDTF">2018-05-24T09:17:41Z</dcterms:created>
  <dcterms:modified xsi:type="dcterms:W3CDTF">2018-05-25T13:34:17Z</dcterms:modified>
</cp:coreProperties>
</file>