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7" r:id="rId2"/>
    <p:sldId id="273" r:id="rId3"/>
    <p:sldId id="279" r:id="rId4"/>
    <p:sldId id="259" r:id="rId5"/>
    <p:sldId id="264" r:id="rId6"/>
    <p:sldId id="265" r:id="rId7"/>
    <p:sldId id="278" r:id="rId8"/>
    <p:sldId id="269" r:id="rId9"/>
    <p:sldId id="270" r:id="rId10"/>
    <p:sldId id="268" r:id="rId11"/>
    <p:sldId id="274" r:id="rId12"/>
    <p:sldId id="261" r:id="rId13"/>
    <p:sldId id="263" r:id="rId14"/>
    <p:sldId id="276" r:id="rId15"/>
    <p:sldId id="272" r:id="rId16"/>
    <p:sldId id="271" r:id="rId17"/>
  </p:sldIdLst>
  <p:sldSz cx="9144000" cy="5143500" type="screen16x9"/>
  <p:notesSz cx="6858000" cy="9144000"/>
  <p:embeddedFontLst>
    <p:embeddedFont>
      <p:font typeface="Bookman Old Style" panose="02050604050505020204" pitchFamily="18"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4/20/2024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4/20/2024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4/20/2024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857400"/>
          </a:xfrm>
        </p:spPr>
        <p:txBody>
          <a:bodyPr/>
          <a:lstStyle/>
          <a:p>
            <a:r>
              <a:rPr lang="en-US" sz="1600" dirty="0">
                <a:latin typeface="Bookman Old Style" panose="02050604050505020204" pitchFamily="18" charset="0"/>
              </a:rPr>
              <a:t>A Seminar on</a:t>
            </a:r>
            <a:br>
              <a:rPr lang="en-US" sz="3600" dirty="0">
                <a:latin typeface="Bookman Old Style" panose="02050604050505020204" pitchFamily="18" charset="0"/>
              </a:rPr>
            </a:br>
            <a:r>
              <a:rPr lang="en-IN" sz="3600" dirty="0" err="1"/>
              <a:t>BullyNet</a:t>
            </a:r>
            <a:r>
              <a:rPr lang="en-IN" sz="3600" dirty="0"/>
              <a:t>: Unmasking Cyberbullies</a:t>
            </a:r>
            <a:br>
              <a:rPr lang="en-IN" sz="3600" dirty="0"/>
            </a:br>
            <a:r>
              <a:rPr lang="en-IN" sz="3600" dirty="0"/>
              <a:t> on Social Network</a:t>
            </a:r>
            <a:endParaRPr lang="en-US" sz="3600" dirty="0">
              <a:latin typeface="Bookman Old Style" panose="02050604050505020204" pitchFamily="18" charset="0"/>
            </a:endParaRPr>
          </a:p>
        </p:txBody>
      </p:sp>
      <p:sp>
        <p:nvSpPr>
          <p:cNvPr id="3" name="TextBox 2"/>
          <p:cNvSpPr txBox="1"/>
          <p:nvPr/>
        </p:nvSpPr>
        <p:spPr>
          <a:xfrm>
            <a:off x="267767" y="3265616"/>
            <a:ext cx="3303772"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E VASANTH RAO(20EG105616)</a:t>
            </a:r>
          </a:p>
          <a:p>
            <a:pPr marL="342900" indent="-342900">
              <a:buFont typeface="+mj-lt"/>
              <a:buAutoNum type="arabicPeriod"/>
            </a:pPr>
            <a:r>
              <a:rPr lang="en-US" dirty="0">
                <a:latin typeface="Bookman Old Style" panose="02050604050505020204" pitchFamily="18" charset="0"/>
              </a:rPr>
              <a:t>K LAHARI(20EG105620)</a:t>
            </a:r>
          </a:p>
          <a:p>
            <a:pPr marL="342900" indent="-342900">
              <a:buFont typeface="+mj-lt"/>
              <a:buAutoNum type="arabicPeriod"/>
            </a:pPr>
            <a:r>
              <a:rPr lang="en-US" dirty="0">
                <a:latin typeface="Bookman Old Style" panose="02050604050505020204" pitchFamily="18" charset="0"/>
              </a:rPr>
              <a:t>J VENUGOPAL(20EG105650)</a:t>
            </a:r>
          </a:p>
        </p:txBody>
      </p:sp>
      <p:sp>
        <p:nvSpPr>
          <p:cNvPr id="8" name="TextBox 7"/>
          <p:cNvSpPr txBox="1"/>
          <p:nvPr/>
        </p:nvSpPr>
        <p:spPr>
          <a:xfrm>
            <a:off x="5470632" y="3239550"/>
            <a:ext cx="2987568"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Name – B V SRIKANTH</a:t>
            </a:r>
          </a:p>
          <a:p>
            <a:r>
              <a:rPr lang="en-US" dirty="0">
                <a:latin typeface="Bookman Old Style" panose="02050604050505020204" pitchFamily="18" charset="0"/>
              </a:rPr>
              <a:t>Designation</a:t>
            </a:r>
          </a:p>
        </p:txBody>
      </p:sp>
      <p:sp>
        <p:nvSpPr>
          <p:cNvPr id="4" name="Date Placeholder 3"/>
          <p:cNvSpPr>
            <a:spLocks noGrp="1"/>
          </p:cNvSpPr>
          <p:nvPr>
            <p:ph type="dt" idx="10"/>
          </p:nvPr>
        </p:nvSpPr>
        <p:spPr/>
        <p:txBody>
          <a:bodyPr/>
          <a:lstStyle/>
          <a:p>
            <a:fld id="{1BC53C58-4FC8-40FA-85FB-B704D218A008}" type="datetime1">
              <a:rPr lang="en-US" smtClean="0"/>
              <a:t>4/20/2024</a:t>
            </a:fld>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48785" y="285747"/>
            <a:ext cx="6117431" cy="627321"/>
          </a:xfrm>
        </p:spPr>
        <p:txBody>
          <a:bodyPr/>
          <a:lstStyle/>
          <a:p>
            <a:r>
              <a:rPr lang="en-US" sz="3600" dirty="0">
                <a:latin typeface="Bookman Old Style" panose="02050604050505020204" pitchFamily="18" charset="0"/>
              </a:rPr>
              <a:t>Parameters </a:t>
            </a:r>
          </a:p>
        </p:txBody>
      </p:sp>
      <p:sp>
        <p:nvSpPr>
          <p:cNvPr id="5" name="TextBox 4"/>
          <p:cNvSpPr txBox="1"/>
          <p:nvPr/>
        </p:nvSpPr>
        <p:spPr>
          <a:xfrm>
            <a:off x="666974" y="1173014"/>
            <a:ext cx="7594899" cy="4678204"/>
          </a:xfrm>
          <a:prstGeom prst="rect">
            <a:avLst/>
          </a:prstGeom>
          <a:noFill/>
        </p:spPr>
        <p:txBody>
          <a:bodyPr wrap="square" rtlCol="0">
            <a:spAutoFit/>
          </a:bodyPr>
          <a:lstStyle/>
          <a:p>
            <a:pPr algn="just"/>
            <a:r>
              <a:rPr lang="en-US" b="1" i="0" dirty="0">
                <a:solidFill>
                  <a:schemeClr val="tx1"/>
                </a:solidFill>
                <a:effectLst/>
                <a:latin typeface="+mn-lt"/>
              </a:rPr>
              <a:t>Text Cleaning:</a:t>
            </a:r>
            <a:endParaRPr lang="en-US" b="0" i="0" dirty="0">
              <a:solidFill>
                <a:schemeClr val="tx1"/>
              </a:solidFill>
              <a:effectLst/>
              <a:latin typeface="+mn-lt"/>
            </a:endParaRPr>
          </a:p>
          <a:p>
            <a:pPr algn="just">
              <a:buFont typeface="Arial" panose="020B0604020202020204" pitchFamily="34" charset="0"/>
              <a:buChar char="•"/>
            </a:pPr>
            <a:r>
              <a:rPr lang="en-US" b="0" i="0" dirty="0">
                <a:solidFill>
                  <a:schemeClr val="tx1"/>
                </a:solidFill>
                <a:effectLst/>
                <a:latin typeface="+mn-lt"/>
              </a:rPr>
              <a:t>No specific formula, but common text cleaning steps involve removing stop words, punctuation, and non-alphanumeric characters. Tokenization can be achieved using libraries like NLTK or </a:t>
            </a:r>
            <a:r>
              <a:rPr lang="en-US" b="0" i="0" dirty="0" err="1">
                <a:solidFill>
                  <a:schemeClr val="tx1"/>
                </a:solidFill>
                <a:effectLst/>
                <a:latin typeface="+mn-lt"/>
              </a:rPr>
              <a:t>spaCy</a:t>
            </a:r>
            <a:r>
              <a:rPr lang="en-US" b="0" i="0" dirty="0">
                <a:solidFill>
                  <a:schemeClr val="tx1"/>
                </a:solidFill>
                <a:effectLst/>
                <a:latin typeface="+mn-lt"/>
              </a:rPr>
              <a:t> in Python.</a:t>
            </a:r>
          </a:p>
          <a:p>
            <a:pPr algn="just"/>
            <a:r>
              <a:rPr lang="en-US" b="1" dirty="0" err="1">
                <a:latin typeface="+mn-lt"/>
              </a:rPr>
              <a:t>AccuracyCM</a:t>
            </a:r>
            <a:r>
              <a:rPr lang="en-US" b="1" dirty="0">
                <a:latin typeface="+mn-lt"/>
              </a:rPr>
              <a:t>:</a:t>
            </a:r>
          </a:p>
          <a:p>
            <a:pPr algn="just"/>
            <a:r>
              <a:rPr lang="en-US" dirty="0">
                <a:latin typeface="+mn-lt"/>
              </a:rPr>
              <a:t>The accuracy measure is the ratio of the number of bully users detected to the total number of bullies. It does not perform well with imbalanced data sets.</a:t>
            </a:r>
          </a:p>
          <a:p>
            <a:pPr algn="just"/>
            <a:r>
              <a:rPr lang="en-US" dirty="0">
                <a:latin typeface="+mn-lt"/>
              </a:rPr>
              <a:t> 	</a:t>
            </a:r>
            <a:r>
              <a:rPr lang="en-US" dirty="0" err="1">
                <a:latin typeface="+mn-lt"/>
              </a:rPr>
              <a:t>AccuracyCM</a:t>
            </a:r>
            <a:r>
              <a:rPr lang="en-US" dirty="0">
                <a:latin typeface="+mn-lt"/>
              </a:rPr>
              <a:t> = No of detected bullies / total number of bullies </a:t>
            </a:r>
          </a:p>
          <a:p>
            <a:pPr algn="just"/>
            <a:r>
              <a:rPr lang="en-US" b="1" dirty="0">
                <a:latin typeface="+mn-lt"/>
              </a:rPr>
              <a:t>Precision and Recall:</a:t>
            </a:r>
          </a:p>
          <a:p>
            <a:pPr algn="just"/>
            <a:r>
              <a:rPr lang="en-US" dirty="0">
                <a:latin typeface="+mn-lt"/>
              </a:rPr>
              <a:t> Precision and Recall are evaluation metrics used in binary classification tasks. Precision is the measure of exactness and recall is the measure of completeness. </a:t>
            </a:r>
          </a:p>
          <a:p>
            <a:pPr algn="just"/>
            <a:r>
              <a:rPr lang="en-US" dirty="0">
                <a:latin typeface="+mn-lt"/>
              </a:rPr>
              <a:t>	Precision = No of true bullies detected / total number of detected users 	Recall = No of true bullies detected / total number of true bullies.</a:t>
            </a:r>
          </a:p>
          <a:p>
            <a:pPr algn="just"/>
            <a:r>
              <a:rPr lang="en-US" dirty="0">
                <a:latin typeface="+mn-lt"/>
              </a:rPr>
              <a:t> </a:t>
            </a:r>
            <a:r>
              <a:rPr lang="en-US" b="1" dirty="0">
                <a:latin typeface="+mn-lt"/>
              </a:rPr>
              <a:t>F1 Measure:</a:t>
            </a:r>
            <a:r>
              <a:rPr lang="en-US" dirty="0">
                <a:latin typeface="+mn-lt"/>
              </a:rPr>
              <a:t> F1 Measure is the Harmonic Mean between precision and recall. The range for F1 is [0, 1]. It measures how many bullies are identified correctly and how robust it is. </a:t>
            </a:r>
          </a:p>
          <a:p>
            <a:pPr algn="just"/>
            <a:r>
              <a:rPr lang="en-US" dirty="0">
                <a:latin typeface="+mn-lt"/>
              </a:rPr>
              <a:t>	F1 = 2 × P </a:t>
            </a:r>
            <a:r>
              <a:rPr lang="en-US" dirty="0" err="1">
                <a:latin typeface="+mn-lt"/>
              </a:rPr>
              <a:t>recision</a:t>
            </a:r>
            <a:r>
              <a:rPr lang="en-US" dirty="0">
                <a:latin typeface="+mn-lt"/>
              </a:rPr>
              <a:t> × Recall P </a:t>
            </a:r>
            <a:r>
              <a:rPr lang="en-US" dirty="0" err="1">
                <a:latin typeface="+mn-lt"/>
              </a:rPr>
              <a:t>recision</a:t>
            </a:r>
            <a:r>
              <a:rPr lang="en-US" dirty="0">
                <a:latin typeface="+mn-lt"/>
              </a:rPr>
              <a:t> + Recall F1  </a:t>
            </a:r>
            <a:endParaRPr lang="en-US" b="0" i="0" dirty="0">
              <a:solidFill>
                <a:schemeClr val="tx1"/>
              </a:solidFill>
              <a:effectLst/>
              <a:latin typeface="+mn-lt"/>
            </a:endParaRPr>
          </a:p>
          <a:p>
            <a:pPr algn="just">
              <a:buFont typeface="Arial" panose="020B0604020202020204" pitchFamily="34" charset="0"/>
              <a:buChar char="•"/>
            </a:pPr>
            <a:endParaRPr lang="en-US" b="0" i="0" dirty="0">
              <a:solidFill>
                <a:schemeClr val="tx1"/>
              </a:solidFill>
              <a:effectLst/>
              <a:latin typeface="+mn-lt"/>
            </a:endParaRPr>
          </a:p>
          <a:p>
            <a:pPr algn="just"/>
            <a:endParaRPr lang="en-US" sz="1600" dirty="0">
              <a:latin typeface="+mn-lt"/>
            </a:endParaRPr>
          </a:p>
          <a:p>
            <a:pPr algn="just"/>
            <a:endParaRPr lang="en-US" sz="1600" dirty="0">
              <a:latin typeface="+mn-lt"/>
            </a:endParaRPr>
          </a:p>
          <a:p>
            <a:pPr algn="just"/>
            <a:endParaRPr lang="en-US" dirty="0">
              <a:latin typeface="+mn-lt"/>
            </a:endParaRPr>
          </a:p>
          <a:p>
            <a:pPr algn="just"/>
            <a:endParaRPr lang="en-US" dirty="0">
              <a:latin typeface="+mn-lt"/>
            </a:endParaRPr>
          </a:p>
        </p:txBody>
      </p:sp>
      <p:sp>
        <p:nvSpPr>
          <p:cNvPr id="3" name="Date Placeholder 2"/>
          <p:cNvSpPr>
            <a:spLocks noGrp="1"/>
          </p:cNvSpPr>
          <p:nvPr>
            <p:ph type="dt" idx="10"/>
          </p:nvPr>
        </p:nvSpPr>
        <p:spPr/>
        <p:txBody>
          <a:bodyPr/>
          <a:lstStyle/>
          <a:p>
            <a:fld id="{CCFD4614-2DE1-4A4F-B9AA-17848EE63AB0}" type="datetime1">
              <a:rPr lang="en-US" smtClean="0"/>
              <a:t>4/20/2024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4012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Bookman Old Style" panose="02050604050505020204" pitchFamily="18" charset="0"/>
              </a:rPr>
              <a:t>Experiment Environment</a:t>
            </a:r>
          </a:p>
        </p:txBody>
      </p:sp>
      <p:sp>
        <p:nvSpPr>
          <p:cNvPr id="5" name="TextBox 4"/>
          <p:cNvSpPr txBox="1"/>
          <p:nvPr/>
        </p:nvSpPr>
        <p:spPr>
          <a:xfrm>
            <a:off x="964018" y="1070846"/>
            <a:ext cx="8093922" cy="4185761"/>
          </a:xfrm>
          <a:prstGeom prst="rect">
            <a:avLst/>
          </a:prstGeom>
          <a:noFill/>
        </p:spPr>
        <p:txBody>
          <a:bodyPr wrap="square" rtlCol="0">
            <a:spAutoFit/>
          </a:bodyPr>
          <a:lstStyle/>
          <a:p>
            <a:pPr algn="just"/>
            <a:endParaRPr lang="en-US" b="1" i="0" dirty="0">
              <a:effectLst/>
              <a:latin typeface="+mn-lt"/>
            </a:endParaRPr>
          </a:p>
          <a:p>
            <a:pPr algn="just">
              <a:buFont typeface="+mj-lt"/>
              <a:buAutoNum type="arabicPeriod"/>
            </a:pPr>
            <a:r>
              <a:rPr lang="en-US" b="1" i="0" dirty="0">
                <a:solidFill>
                  <a:schemeClr val="tx1"/>
                </a:solidFill>
                <a:effectLst/>
                <a:latin typeface="+mn-lt"/>
              </a:rPr>
              <a:t>Programming Languages:</a:t>
            </a:r>
            <a:endParaRPr lang="en-US" b="0" i="0" dirty="0">
              <a:solidFill>
                <a:schemeClr val="tx1"/>
              </a:solidFill>
              <a:effectLst/>
              <a:latin typeface="+mn-lt"/>
            </a:endParaRPr>
          </a:p>
          <a:p>
            <a:pPr marL="457200" lvl="1" algn="just"/>
            <a:r>
              <a:rPr lang="en-US" b="1" i="0" dirty="0">
                <a:solidFill>
                  <a:schemeClr val="tx1"/>
                </a:solidFill>
                <a:effectLst/>
                <a:latin typeface="+mn-lt"/>
              </a:rPr>
              <a:t>Python:</a:t>
            </a:r>
            <a:r>
              <a:rPr lang="en-US" b="0" i="0" dirty="0">
                <a:solidFill>
                  <a:schemeClr val="tx1"/>
                </a:solidFill>
                <a:effectLst/>
                <a:latin typeface="+mn-lt"/>
              </a:rPr>
              <a:t> Widely used for data analysis, machine learning, and web scraping. Libraries like NumPy, Pandas, Scikit-learn, and TensorFlow can be beneficial.</a:t>
            </a:r>
          </a:p>
          <a:p>
            <a:pPr algn="just">
              <a:buFont typeface="+mj-lt"/>
              <a:buAutoNum type="arabicPeriod"/>
            </a:pPr>
            <a:r>
              <a:rPr lang="en-US" b="1" i="0" dirty="0">
                <a:solidFill>
                  <a:schemeClr val="tx1"/>
                </a:solidFill>
                <a:effectLst/>
                <a:latin typeface="+mn-lt"/>
              </a:rPr>
              <a:t>Web Scraping:</a:t>
            </a:r>
            <a:endParaRPr lang="en-US" b="0" i="0" dirty="0">
              <a:solidFill>
                <a:schemeClr val="tx1"/>
              </a:solidFill>
              <a:effectLst/>
              <a:latin typeface="+mn-lt"/>
            </a:endParaRPr>
          </a:p>
          <a:p>
            <a:pPr marL="457200" lvl="1" algn="just"/>
            <a:r>
              <a:rPr lang="en-US" b="0" i="0" dirty="0">
                <a:solidFill>
                  <a:schemeClr val="tx1"/>
                </a:solidFill>
                <a:effectLst/>
                <a:latin typeface="+mn-lt"/>
              </a:rPr>
              <a:t>Use libraries like </a:t>
            </a:r>
            <a:r>
              <a:rPr lang="en-US" b="0" i="0" dirty="0" err="1">
                <a:solidFill>
                  <a:schemeClr val="tx1"/>
                </a:solidFill>
                <a:effectLst/>
                <a:latin typeface="+mn-lt"/>
              </a:rPr>
              <a:t>BeautifulSoup</a:t>
            </a:r>
            <a:r>
              <a:rPr lang="en-US" b="0" i="0" dirty="0">
                <a:solidFill>
                  <a:schemeClr val="tx1"/>
                </a:solidFill>
                <a:effectLst/>
                <a:latin typeface="+mn-lt"/>
              </a:rPr>
              <a:t> or Scrapy for extracting data from social media websites.</a:t>
            </a:r>
          </a:p>
          <a:p>
            <a:pPr algn="just">
              <a:buFont typeface="+mj-lt"/>
              <a:buAutoNum type="arabicPeriod"/>
            </a:pPr>
            <a:r>
              <a:rPr lang="en-US" b="1" i="0" dirty="0">
                <a:solidFill>
                  <a:schemeClr val="tx1"/>
                </a:solidFill>
                <a:effectLst/>
                <a:latin typeface="+mn-lt"/>
              </a:rPr>
              <a:t>Machine Learning:</a:t>
            </a:r>
            <a:endParaRPr lang="en-US" b="0" i="0" dirty="0">
              <a:solidFill>
                <a:schemeClr val="tx1"/>
              </a:solidFill>
              <a:effectLst/>
              <a:latin typeface="+mn-lt"/>
            </a:endParaRPr>
          </a:p>
          <a:p>
            <a:pPr marL="457200" lvl="1" algn="just"/>
            <a:r>
              <a:rPr lang="en-US" b="1" i="0" dirty="0">
                <a:solidFill>
                  <a:schemeClr val="tx1"/>
                </a:solidFill>
                <a:effectLst/>
                <a:latin typeface="+mn-lt"/>
              </a:rPr>
              <a:t>Scikit-learn:</a:t>
            </a:r>
            <a:r>
              <a:rPr lang="en-US" b="0" i="0" dirty="0">
                <a:solidFill>
                  <a:schemeClr val="tx1"/>
                </a:solidFill>
                <a:effectLst/>
                <a:latin typeface="+mn-lt"/>
              </a:rPr>
              <a:t> For building and training machine learning models.</a:t>
            </a:r>
          </a:p>
          <a:p>
            <a:pPr algn="just">
              <a:buFont typeface="+mj-lt"/>
              <a:buAutoNum type="arabicPeriod"/>
            </a:pPr>
            <a:r>
              <a:rPr lang="en-US" b="1" i="0" dirty="0">
                <a:solidFill>
                  <a:schemeClr val="tx1"/>
                </a:solidFill>
                <a:effectLst/>
                <a:latin typeface="+mn-lt"/>
              </a:rPr>
              <a:t>Network Analysis:</a:t>
            </a:r>
            <a:endParaRPr lang="en-US" b="0" i="0" dirty="0">
              <a:solidFill>
                <a:schemeClr val="tx1"/>
              </a:solidFill>
              <a:effectLst/>
              <a:latin typeface="+mn-lt"/>
            </a:endParaRPr>
          </a:p>
          <a:p>
            <a:pPr marL="457200" lvl="1" algn="just"/>
            <a:r>
              <a:rPr lang="en-US" b="1" i="0" dirty="0" err="1">
                <a:solidFill>
                  <a:schemeClr val="tx1"/>
                </a:solidFill>
                <a:effectLst/>
                <a:latin typeface="+mn-lt"/>
              </a:rPr>
              <a:t>NetworkX</a:t>
            </a:r>
            <a:r>
              <a:rPr lang="en-US" b="1" i="0" dirty="0">
                <a:solidFill>
                  <a:schemeClr val="tx1"/>
                </a:solidFill>
                <a:effectLst/>
                <a:latin typeface="+mn-lt"/>
              </a:rPr>
              <a:t>:</a:t>
            </a:r>
            <a:r>
              <a:rPr lang="en-US" b="0" i="0" dirty="0">
                <a:solidFill>
                  <a:schemeClr val="tx1"/>
                </a:solidFill>
                <a:effectLst/>
                <a:latin typeface="+mn-lt"/>
              </a:rPr>
              <a:t> Useful for analyzing the structure of social networks.</a:t>
            </a:r>
          </a:p>
          <a:p>
            <a:pPr algn="just">
              <a:buFont typeface="+mj-lt"/>
              <a:buAutoNum type="arabicPeriod"/>
            </a:pPr>
            <a:r>
              <a:rPr lang="en-US" b="1" i="0" dirty="0">
                <a:solidFill>
                  <a:schemeClr val="tx1"/>
                </a:solidFill>
                <a:effectLst/>
                <a:latin typeface="+mn-lt"/>
              </a:rPr>
              <a:t>Database:</a:t>
            </a:r>
            <a:endParaRPr lang="en-US" b="0" i="0" dirty="0">
              <a:solidFill>
                <a:schemeClr val="tx1"/>
              </a:solidFill>
              <a:effectLst/>
              <a:latin typeface="+mn-lt"/>
            </a:endParaRPr>
          </a:p>
          <a:p>
            <a:pPr marL="457200" lvl="1" algn="just"/>
            <a:r>
              <a:rPr lang="en-US" b="1" i="0" dirty="0">
                <a:solidFill>
                  <a:schemeClr val="tx1"/>
                </a:solidFill>
                <a:effectLst/>
                <a:latin typeface="+mn-lt"/>
              </a:rPr>
              <a:t>SQLite or MySQL:</a:t>
            </a:r>
            <a:r>
              <a:rPr lang="en-US" b="0" i="0" dirty="0">
                <a:solidFill>
                  <a:schemeClr val="tx1"/>
                </a:solidFill>
                <a:effectLst/>
                <a:latin typeface="+mn-lt"/>
              </a:rPr>
              <a:t> For storing and managing collected data.</a:t>
            </a:r>
          </a:p>
          <a:p>
            <a:pPr algn="just">
              <a:buFont typeface="+mj-lt"/>
              <a:buAutoNum type="arabicPeriod"/>
            </a:pPr>
            <a:r>
              <a:rPr lang="en-US" b="1" i="0" dirty="0">
                <a:solidFill>
                  <a:schemeClr val="tx1"/>
                </a:solidFill>
                <a:effectLst/>
                <a:latin typeface="+mn-lt"/>
              </a:rPr>
              <a:t>Web Development (if applicable):</a:t>
            </a:r>
            <a:endParaRPr lang="en-US" b="0" i="0" dirty="0">
              <a:solidFill>
                <a:schemeClr val="tx1"/>
              </a:solidFill>
              <a:effectLst/>
              <a:latin typeface="+mn-lt"/>
            </a:endParaRPr>
          </a:p>
          <a:p>
            <a:pPr marL="457200" lvl="1" algn="just"/>
            <a:r>
              <a:rPr lang="en-US" b="1" i="0" dirty="0">
                <a:solidFill>
                  <a:schemeClr val="tx1"/>
                </a:solidFill>
                <a:effectLst/>
                <a:latin typeface="+mn-lt"/>
              </a:rPr>
              <a:t>Django or Flask:</a:t>
            </a:r>
            <a:r>
              <a:rPr lang="en-US" b="0" i="0" dirty="0">
                <a:solidFill>
                  <a:schemeClr val="tx1"/>
                </a:solidFill>
                <a:effectLst/>
                <a:latin typeface="+mn-lt"/>
              </a:rPr>
              <a:t> If you plan to develop a web-based interface for BullyNet.</a:t>
            </a:r>
          </a:p>
          <a:p>
            <a:pPr algn="just">
              <a:buFont typeface="+mj-lt"/>
              <a:buAutoNum type="arabicPeriod"/>
            </a:pPr>
            <a:r>
              <a:rPr lang="en-US" b="1" i="0" dirty="0">
                <a:solidFill>
                  <a:schemeClr val="tx1"/>
                </a:solidFill>
                <a:effectLst/>
                <a:latin typeface="+mn-lt"/>
              </a:rPr>
              <a:t>Data Visualization:</a:t>
            </a:r>
            <a:endParaRPr lang="en-US" b="0" i="0" dirty="0">
              <a:solidFill>
                <a:schemeClr val="tx1"/>
              </a:solidFill>
              <a:effectLst/>
              <a:latin typeface="+mn-lt"/>
            </a:endParaRPr>
          </a:p>
          <a:p>
            <a:pPr marL="457200" lvl="1" algn="just"/>
            <a:r>
              <a:rPr lang="en-US" b="1" i="0" dirty="0">
                <a:solidFill>
                  <a:schemeClr val="tx1"/>
                </a:solidFill>
                <a:effectLst/>
                <a:latin typeface="+mn-lt"/>
              </a:rPr>
              <a:t>Matplotlib or Seaborn:</a:t>
            </a:r>
            <a:r>
              <a:rPr lang="en-US" b="0" i="0" dirty="0">
                <a:solidFill>
                  <a:schemeClr val="tx1"/>
                </a:solidFill>
                <a:effectLst/>
                <a:latin typeface="+mn-lt"/>
              </a:rPr>
              <a:t> For creating visualizations of data.</a:t>
            </a:r>
          </a:p>
          <a:p>
            <a:pPr marL="457200" lvl="1" algn="just"/>
            <a:endParaRPr lang="en-US" b="0" i="0" dirty="0">
              <a:solidFill>
                <a:schemeClr val="tx1"/>
              </a:solidFill>
              <a:effectLst/>
              <a:latin typeface="+mn-lt"/>
            </a:endParaRPr>
          </a:p>
          <a:p>
            <a:pPr algn="just"/>
            <a:endParaRPr lang="en-US" dirty="0">
              <a:latin typeface="+mn-lt"/>
            </a:endParaRPr>
          </a:p>
          <a:p>
            <a:pPr algn="just"/>
            <a:endParaRPr lang="en-US" dirty="0">
              <a:latin typeface="+mn-lt"/>
            </a:endParaRPr>
          </a:p>
        </p:txBody>
      </p:sp>
      <p:sp>
        <p:nvSpPr>
          <p:cNvPr id="3" name="Date Placeholder 2"/>
          <p:cNvSpPr>
            <a:spLocks noGrp="1"/>
          </p:cNvSpPr>
          <p:nvPr>
            <p:ph type="dt" idx="10"/>
          </p:nvPr>
        </p:nvSpPr>
        <p:spPr/>
        <p:txBody>
          <a:bodyPr/>
          <a:lstStyle/>
          <a:p>
            <a:fld id="{399C44C4-7196-4A35-8198-AF8560E914F3}" type="datetime1">
              <a:rPr lang="en-US" smtClean="0"/>
              <a:t>4/20/2024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1468141264"/>
              </p:ext>
            </p:extLst>
          </p:nvPr>
        </p:nvGraphicFramePr>
        <p:xfrm>
          <a:off x="1123308" y="1279490"/>
          <a:ext cx="6602859" cy="209296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Data Collection</a:t>
                      </a:r>
                    </a:p>
                  </a:txBody>
                  <a:tcPr/>
                </a:tc>
                <a:tc>
                  <a:txBody>
                    <a:bodyPr/>
                    <a:lstStyle/>
                    <a:p>
                      <a:r>
                        <a:rPr lang="en-US" dirty="0"/>
                        <a:t>Completed</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Train Model</a:t>
                      </a:r>
                    </a:p>
                  </a:txBody>
                  <a:tcPr/>
                </a:tc>
                <a:tc>
                  <a:txBody>
                    <a:bodyPr/>
                    <a:lstStyle/>
                    <a:p>
                      <a:r>
                        <a:rPr lang="en-US" dirty="0"/>
                        <a:t>Completed</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Evaluation of model</a:t>
                      </a:r>
                    </a:p>
                  </a:txBody>
                  <a:tcPr/>
                </a:tc>
                <a:tc>
                  <a:txBody>
                    <a:bodyPr/>
                    <a:lstStyle/>
                    <a:p>
                      <a:r>
                        <a:rPr lang="en-US" dirty="0"/>
                        <a:t>Started</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Developing Web Application </a:t>
                      </a:r>
                    </a:p>
                  </a:txBody>
                  <a:tcPr/>
                </a:tc>
                <a:tc>
                  <a:txBody>
                    <a:bodyPr/>
                    <a:lstStyle/>
                    <a:p>
                      <a:r>
                        <a:rPr lang="en-US" dirty="0"/>
                        <a:t>Started</a:t>
                      </a:r>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4/20/2024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4/20/2024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260C71E2-B0A3-0CBD-139C-65135BA1C880}"/>
              </a:ext>
            </a:extLst>
          </p:cNvPr>
          <p:cNvSpPr txBox="1"/>
          <p:nvPr/>
        </p:nvSpPr>
        <p:spPr>
          <a:xfrm>
            <a:off x="580913" y="996081"/>
            <a:ext cx="7992931" cy="3754874"/>
          </a:xfrm>
          <a:prstGeom prst="rect">
            <a:avLst/>
          </a:prstGeom>
          <a:noFill/>
        </p:spPr>
        <p:txBody>
          <a:bodyPr wrap="square" rtlCol="0">
            <a:spAutoFit/>
          </a:bodyPr>
          <a:lstStyle/>
          <a:p>
            <a:pPr algn="just"/>
            <a:r>
              <a:rPr lang="en-IN" dirty="0"/>
              <a:t>[1] J. Tang, C. Aggarwal, and H. Liu, “Recommendations in signed social networks,” in Proc. 25th Int. Conf. World Wide Web, Apr. 2016, pp. 31–40.</a:t>
            </a:r>
          </a:p>
          <a:p>
            <a:pPr algn="just"/>
            <a:endParaRPr lang="en-IN" dirty="0"/>
          </a:p>
          <a:p>
            <a:pPr algn="just"/>
            <a:r>
              <a:rPr lang="en-IN" dirty="0"/>
              <a:t>[2] Cyberbullying Research </a:t>
            </a:r>
            <a:r>
              <a:rPr lang="en-IN" dirty="0" err="1"/>
              <a:t>Center</a:t>
            </a:r>
            <a:r>
              <a:rPr lang="en-IN" dirty="0"/>
              <a:t>. https://cyberbullying.org/bullying-laws. </a:t>
            </a:r>
          </a:p>
          <a:p>
            <a:pPr algn="just"/>
            <a:endParaRPr lang="en-IN" dirty="0"/>
          </a:p>
          <a:p>
            <a:pPr algn="just"/>
            <a:r>
              <a:rPr lang="en-IN" dirty="0"/>
              <a:t>[3] X. Hu, J. Tang, H. Gao, and H. Liu, “Social spammer detection with sentiment information,” in Proc. IEEE Int. Conf. Data Mining, Dec. 2014, pp. 180–189. </a:t>
            </a:r>
          </a:p>
          <a:p>
            <a:pPr algn="just"/>
            <a:endParaRPr lang="en-IN" dirty="0"/>
          </a:p>
          <a:p>
            <a:pPr algn="just"/>
            <a:r>
              <a:rPr lang="en-IN" dirty="0"/>
              <a:t>[4] E. E. </a:t>
            </a:r>
            <a:r>
              <a:rPr lang="en-IN" dirty="0" err="1"/>
              <a:t>Buckels</a:t>
            </a:r>
            <a:r>
              <a:rPr lang="en-IN" dirty="0"/>
              <a:t>, P. D. </a:t>
            </a:r>
            <a:r>
              <a:rPr lang="en-IN" dirty="0" err="1"/>
              <a:t>Trapnell</a:t>
            </a:r>
            <a:r>
              <a:rPr lang="en-IN" dirty="0"/>
              <a:t>, and D. L. </a:t>
            </a:r>
            <a:r>
              <a:rPr lang="en-IN" dirty="0" err="1"/>
              <a:t>Paulhus</a:t>
            </a:r>
            <a:r>
              <a:rPr lang="en-IN" dirty="0"/>
              <a:t>, Trolls Just Want to Have Fun. Springer, 2014, pp. 67:97–102. </a:t>
            </a:r>
          </a:p>
          <a:p>
            <a:pPr algn="just"/>
            <a:endParaRPr lang="en-IN" dirty="0"/>
          </a:p>
          <a:p>
            <a:pPr algn="just"/>
            <a:r>
              <a:rPr lang="en-IN" dirty="0"/>
              <a:t>[5] S. Kumar, F. </a:t>
            </a:r>
            <a:r>
              <a:rPr lang="en-IN" dirty="0" err="1"/>
              <a:t>Spezzano</a:t>
            </a:r>
            <a:r>
              <a:rPr lang="en-IN" dirty="0"/>
              <a:t>, and V. S. </a:t>
            </a:r>
            <a:r>
              <a:rPr lang="en-IN" dirty="0" err="1"/>
              <a:t>Subrahmanian</a:t>
            </a:r>
            <a:r>
              <a:rPr lang="en-IN" dirty="0"/>
              <a:t>, “Accurately detecting trolls in </a:t>
            </a:r>
            <a:r>
              <a:rPr lang="en-IN" dirty="0" err="1"/>
              <a:t>slashdot</a:t>
            </a:r>
            <a:r>
              <a:rPr lang="en-IN" dirty="0"/>
              <a:t> zoo via decluttering,” in Proc. IEEE/ACM Int. Conf. Adv. Social </a:t>
            </a:r>
            <a:r>
              <a:rPr lang="en-IN" dirty="0" err="1"/>
              <a:t>Netw</a:t>
            </a:r>
            <a:r>
              <a:rPr lang="en-IN" dirty="0"/>
              <a:t>. Anal. Mining (ASONAM), Aug. 2014, pp. 188–195.</a:t>
            </a:r>
          </a:p>
          <a:p>
            <a:pPr algn="just"/>
            <a:endParaRPr lang="en-IN" dirty="0"/>
          </a:p>
          <a:p>
            <a:pPr algn="just"/>
            <a:r>
              <a:rPr lang="en-IN" dirty="0"/>
              <a:t> [6] </a:t>
            </a:r>
            <a:r>
              <a:rPr lang="en-IN" dirty="0" err="1"/>
              <a:t>Jiliang</a:t>
            </a:r>
            <a:r>
              <a:rPr lang="en-IN" dirty="0"/>
              <a:t> Tang, Charu Aggarwal, and Huan Liu. Node classification in signed social networks. In Proceedings of the SIAM ICDM, pages 54–62, 2016. </a:t>
            </a:r>
          </a:p>
        </p:txBody>
      </p:sp>
    </p:spTree>
    <p:extLst>
      <p:ext uri="{BB962C8B-B14F-4D97-AF65-F5344CB8AC3E}">
        <p14:creationId xmlns:p14="http://schemas.microsoft.com/office/powerpoint/2010/main" val="190410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81BB-EFB6-BDE9-DD8F-736F6EB8A273}"/>
              </a:ext>
            </a:extLst>
          </p:cNvPr>
          <p:cNvSpPr>
            <a:spLocks noGrp="1"/>
          </p:cNvSpPr>
          <p:nvPr>
            <p:ph type="title"/>
          </p:nvPr>
        </p:nvSpPr>
        <p:spPr>
          <a:xfrm>
            <a:off x="-887506" y="0"/>
            <a:ext cx="8229600" cy="857400"/>
          </a:xfrm>
        </p:spPr>
        <p:txBody>
          <a:bodyPr/>
          <a:lstStyle/>
          <a:p>
            <a:r>
              <a:rPr lang="en-US" sz="3600" dirty="0">
                <a:latin typeface="Bookman Old Style" panose="02050604050505020204" pitchFamily="18" charset="0"/>
              </a:rPr>
              <a:t>References</a:t>
            </a:r>
            <a:endParaRPr lang="en-IN" sz="3600" dirty="0"/>
          </a:p>
        </p:txBody>
      </p:sp>
      <p:sp>
        <p:nvSpPr>
          <p:cNvPr id="3" name="Text Placeholder 2">
            <a:extLst>
              <a:ext uri="{FF2B5EF4-FFF2-40B4-BE49-F238E27FC236}">
                <a16:creationId xmlns:a16="http://schemas.microsoft.com/office/drawing/2014/main" id="{09635038-B90D-AFDE-6AF5-58FC81377388}"/>
              </a:ext>
            </a:extLst>
          </p:cNvPr>
          <p:cNvSpPr>
            <a:spLocks noGrp="1"/>
          </p:cNvSpPr>
          <p:nvPr>
            <p:ph type="body" idx="1"/>
          </p:nvPr>
        </p:nvSpPr>
        <p:spPr>
          <a:xfrm>
            <a:off x="457200" y="857400"/>
            <a:ext cx="7858461" cy="3737252"/>
          </a:xfrm>
        </p:spPr>
        <p:txBody>
          <a:bodyPr/>
          <a:lstStyle/>
          <a:p>
            <a:pPr marL="0" indent="0" algn="just">
              <a:buNone/>
            </a:pPr>
            <a:r>
              <a:rPr lang="en-IN" sz="1400" dirty="0"/>
              <a:t>[7] </a:t>
            </a:r>
            <a:r>
              <a:rPr lang="en-IN" sz="1400" dirty="0" err="1"/>
              <a:t>Jiliang</a:t>
            </a:r>
            <a:r>
              <a:rPr lang="en-IN" sz="1400" dirty="0"/>
              <a:t> Tang, Charu Aggarwal, and Huan Liu. Recommendations in signed social networks. In Proceedings of the International Conference on WWW, pages 31–40, 2016.</a:t>
            </a:r>
          </a:p>
          <a:p>
            <a:pPr marL="0" indent="0" algn="just">
              <a:buNone/>
            </a:pPr>
            <a:r>
              <a:rPr lang="en-IN" sz="1400" dirty="0"/>
              <a:t> [8] Vivek K. Singh, </a:t>
            </a:r>
            <a:r>
              <a:rPr lang="en-IN" sz="1400" dirty="0" err="1"/>
              <a:t>Qianjia</a:t>
            </a:r>
            <a:r>
              <a:rPr lang="en-IN" sz="1400" dirty="0"/>
              <a:t> Huang, and Pradeep K. </a:t>
            </a:r>
            <a:r>
              <a:rPr lang="en-IN" sz="1400" dirty="0" err="1"/>
              <a:t>Atrey</a:t>
            </a:r>
            <a:r>
              <a:rPr lang="en-IN" sz="1400" dirty="0"/>
              <a:t>. Cyberbullying detection using probabilistic socio-textual information fusion. In Proceedings of the IEEE/ACM ASONAM, pages 884–887, 2016. </a:t>
            </a:r>
          </a:p>
          <a:p>
            <a:pPr marL="0" indent="0" algn="just">
              <a:buNone/>
            </a:pPr>
            <a:r>
              <a:rPr lang="en-IN" sz="1400" dirty="0"/>
              <a:t>[9] J. W. </a:t>
            </a:r>
            <a:r>
              <a:rPr lang="en-IN" sz="1400" dirty="0" err="1"/>
              <a:t>Patchin</a:t>
            </a:r>
            <a:r>
              <a:rPr lang="en-IN" sz="1400" dirty="0"/>
              <a:t> and S. Hinduja, “2016 cyberbullying data,” Cyberbullying Res. </a:t>
            </a:r>
            <a:r>
              <a:rPr lang="en-IN" sz="1400" dirty="0" err="1"/>
              <a:t>Center</a:t>
            </a:r>
            <a:r>
              <a:rPr lang="en-IN" sz="1400" dirty="0"/>
              <a:t>, Tech. Rep. 2016, 2017. </a:t>
            </a:r>
          </a:p>
          <a:p>
            <a:pPr marL="0" indent="0" algn="just">
              <a:buNone/>
            </a:pPr>
            <a:r>
              <a:rPr lang="en-IN" sz="1400" dirty="0"/>
              <a:t>[10] Cyberbullying Research </a:t>
            </a:r>
            <a:r>
              <a:rPr lang="en-IN" sz="1400" dirty="0" err="1"/>
              <a:t>Center</a:t>
            </a:r>
            <a:r>
              <a:rPr lang="en-IN" sz="1400" dirty="0"/>
              <a:t>. State Bullying Laws in America. Accessed: Jul. 1, 2020. [Online]. available: https://cyberbullying. org/bullying-laws</a:t>
            </a:r>
          </a:p>
        </p:txBody>
      </p:sp>
      <p:sp>
        <p:nvSpPr>
          <p:cNvPr id="4" name="Date Placeholder 3">
            <a:extLst>
              <a:ext uri="{FF2B5EF4-FFF2-40B4-BE49-F238E27FC236}">
                <a16:creationId xmlns:a16="http://schemas.microsoft.com/office/drawing/2014/main" id="{A52317EC-D0D9-241C-A7BC-B31C2A56A20C}"/>
              </a:ext>
            </a:extLst>
          </p:cNvPr>
          <p:cNvSpPr>
            <a:spLocks noGrp="1"/>
          </p:cNvSpPr>
          <p:nvPr>
            <p:ph type="dt" idx="10"/>
          </p:nvPr>
        </p:nvSpPr>
        <p:spPr/>
        <p:txBody>
          <a:bodyPr/>
          <a:lstStyle/>
          <a:p>
            <a:fld id="{068473FE-FEE8-4A11-984C-6BE76FFFB8A6}" type="datetime1">
              <a:rPr lang="en-US" smtClean="0"/>
              <a:t>4/20/2024</a:t>
            </a:fld>
            <a:endParaRPr lang="en-US"/>
          </a:p>
        </p:txBody>
      </p:sp>
      <p:sp>
        <p:nvSpPr>
          <p:cNvPr id="5" name="Footer Placeholder 4">
            <a:extLst>
              <a:ext uri="{FF2B5EF4-FFF2-40B4-BE49-F238E27FC236}">
                <a16:creationId xmlns:a16="http://schemas.microsoft.com/office/drawing/2014/main" id="{B45E4E86-271E-4B0E-FD38-94B4FFEC3ADA}"/>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BDC05A8E-A848-F8F7-D390-196283F445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99127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4/20/2024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2400" dirty="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777001546"/>
              </p:ext>
            </p:extLst>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Rubrics</a:t>
                      </a:r>
                    </a:p>
                  </a:txBody>
                  <a:tcPr/>
                </a:tc>
                <a:tc>
                  <a:txBody>
                    <a:bodyPr/>
                    <a:lstStyle/>
                    <a:p>
                      <a:r>
                        <a:rPr lang="en-US" sz="1000" dirty="0"/>
                        <a:t>Marks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Concept Introduction</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Literature</a:t>
                      </a:r>
                      <a:r>
                        <a:rPr lang="en-US" baseline="0" dirty="0"/>
                        <a:t> </a:t>
                      </a:r>
                      <a:r>
                        <a:rPr lang="en-US" dirty="0"/>
                        <a:t>and</a:t>
                      </a:r>
                      <a:r>
                        <a:rPr lang="en-US" baseline="0" dirty="0"/>
                        <a:t> </a:t>
                      </a:r>
                      <a:r>
                        <a:rPr lang="en-US" dirty="0"/>
                        <a:t>Parameter</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Problem</a:t>
                      </a:r>
                      <a:r>
                        <a:rPr lang="en-US" baseline="0" dirty="0"/>
                        <a:t> </a:t>
                      </a:r>
                      <a:r>
                        <a:rPr lang="en-US" dirty="0"/>
                        <a:t> and </a:t>
                      </a:r>
                      <a:r>
                        <a:rPr lang="en-US" sz="1200" dirty="0">
                          <a:latin typeface="Bookman Old Style" panose="02050604050505020204" pitchFamily="18" charset="0"/>
                        </a:rPr>
                        <a:t>Problem </a:t>
                      </a:r>
                      <a:r>
                        <a:rPr lang="en-US" sz="14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4 </a:t>
                      </a:r>
                    </a:p>
                  </a:txBody>
                  <a:tcPr/>
                </a:tc>
                <a:tc>
                  <a:txBody>
                    <a:bodyPr/>
                    <a:lstStyle/>
                    <a:p>
                      <a:r>
                        <a:rPr lang="en-US" sz="1400" dirty="0">
                          <a:latin typeface="Bookman Old Style" panose="02050604050505020204" pitchFamily="18" charset="0"/>
                        </a:rPr>
                        <a:t>Proposed Method and  </a:t>
                      </a:r>
                      <a:r>
                        <a:rPr lang="en-US" sz="16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4"/>
                  </a:ext>
                </a:extLst>
              </a:tr>
              <a:tr h="370840">
                <a:tc gridSpan="2">
                  <a:txBody>
                    <a:bodyPr/>
                    <a:lstStyle/>
                    <a:p>
                      <a:pPr algn="ctr"/>
                      <a:r>
                        <a:rPr lang="en-US" dirty="0"/>
                        <a:t>Total</a:t>
                      </a:r>
                    </a:p>
                  </a:txBody>
                  <a:tcPr/>
                </a:tc>
                <a:tc hMerge="1">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4/20/2024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            Introduction</a:t>
            </a:r>
          </a:p>
        </p:txBody>
      </p:sp>
      <p:sp>
        <p:nvSpPr>
          <p:cNvPr id="5" name="TextBox 4"/>
          <p:cNvSpPr txBox="1"/>
          <p:nvPr/>
        </p:nvSpPr>
        <p:spPr>
          <a:xfrm>
            <a:off x="1156995" y="855403"/>
            <a:ext cx="7115635" cy="4185761"/>
          </a:xfrm>
          <a:prstGeom prst="rect">
            <a:avLst/>
          </a:prstGeom>
          <a:noFill/>
        </p:spPr>
        <p:txBody>
          <a:bodyPr wrap="square" rtlCol="0">
            <a:spAutoFit/>
          </a:bodyPr>
          <a:lstStyle/>
          <a:p>
            <a:pPr algn="just"/>
            <a:br>
              <a:rPr lang="en-US" dirty="0">
                <a:solidFill>
                  <a:schemeClr val="tx1"/>
                </a:solidFill>
                <a:latin typeface="+mn-lt"/>
              </a:rPr>
            </a:br>
            <a:r>
              <a:rPr lang="en-US" b="0" i="0" dirty="0">
                <a:solidFill>
                  <a:schemeClr val="tx1"/>
                </a:solidFill>
                <a:effectLst/>
                <a:latin typeface="+mn-lt"/>
              </a:rPr>
              <a:t>"BullyNet Unmasking Cyberbullies on Social Networks" is a project aimed at developing a system to effectively identify and unmask individuals engaging in cyberbullying within social network platforms. The project involves leveraging a combination of data collection, machine learning, and network analysis techniques to detect patterns associated with cyberbullying behavior. To implement BullyNet, one would need programming languages such as Python, web scraping tools like </a:t>
            </a:r>
            <a:r>
              <a:rPr lang="en-US" b="0" i="0" dirty="0" err="1">
                <a:solidFill>
                  <a:schemeClr val="tx1"/>
                </a:solidFill>
                <a:effectLst/>
                <a:latin typeface="+mn-lt"/>
              </a:rPr>
              <a:t>BeautifulSoup</a:t>
            </a:r>
            <a:r>
              <a:rPr lang="en-US" b="0" i="0" dirty="0">
                <a:solidFill>
                  <a:schemeClr val="tx1"/>
                </a:solidFill>
                <a:effectLst/>
                <a:latin typeface="+mn-lt"/>
              </a:rPr>
              <a:t> or Scrapy, machine learning libraries such as Scikit-learn or TensorFlow, and network analysis tools like </a:t>
            </a:r>
            <a:r>
              <a:rPr lang="en-US" b="0" i="0" dirty="0" err="1">
                <a:solidFill>
                  <a:schemeClr val="tx1"/>
                </a:solidFill>
                <a:effectLst/>
                <a:latin typeface="+mn-lt"/>
              </a:rPr>
              <a:t>NetworkX</a:t>
            </a:r>
            <a:r>
              <a:rPr lang="en-US" b="0" i="0" dirty="0">
                <a:solidFill>
                  <a:schemeClr val="tx1"/>
                </a:solidFill>
                <a:effectLst/>
                <a:latin typeface="+mn-lt"/>
              </a:rPr>
              <a:t>. </a:t>
            </a:r>
          </a:p>
          <a:p>
            <a:pPr algn="just"/>
            <a:r>
              <a:rPr lang="en-US" b="0" i="0" dirty="0">
                <a:solidFill>
                  <a:schemeClr val="tx1"/>
                </a:solidFill>
                <a:effectLst/>
                <a:latin typeface="+mn-lt"/>
              </a:rPr>
              <a:t>The system would require access to relevant social media APIs for data retrieval and analysis. Applications of BullyNet extend to fostering a safer online environment by automatically identifying and exposing cyberbullies, thereby enabling timely intervention and prevention of harmful online behavior. This project aligns with the growing concern over online harassment and provides a technological solution to address the social challenges associated with cyberbullying on social networks.</a:t>
            </a:r>
            <a:endParaRPr lang="en-US" dirty="0">
              <a:solidFill>
                <a:schemeClr val="tx1"/>
              </a:solidFill>
              <a:latin typeface="+mn-lt"/>
            </a:endParaRPr>
          </a:p>
          <a:p>
            <a:pPr algn="just"/>
            <a:r>
              <a:rPr lang="en-US" b="0" i="1" dirty="0">
                <a:solidFill>
                  <a:schemeClr val="tx1"/>
                </a:solidFill>
                <a:effectLst/>
                <a:latin typeface="+mn-lt"/>
              </a:rPr>
              <a:t> </a:t>
            </a:r>
            <a:endParaRPr lang="en-US" dirty="0">
              <a:solidFill>
                <a:schemeClr val="tx1"/>
              </a:solidFill>
              <a:latin typeface="+mn-lt"/>
            </a:endParaRPr>
          </a:p>
          <a:p>
            <a:pPr algn="just"/>
            <a:endParaRPr lang="en-US" dirty="0">
              <a:solidFill>
                <a:schemeClr val="tx1"/>
              </a:solidFill>
              <a:latin typeface="+mn-lt"/>
            </a:endParaRPr>
          </a:p>
          <a:p>
            <a:pPr algn="just"/>
            <a:r>
              <a:rPr lang="en-US" i="1" dirty="0">
                <a:solidFill>
                  <a:schemeClr val="tx1"/>
                </a:solidFill>
                <a:effectLst/>
                <a:latin typeface="+mn-lt"/>
              </a:rPr>
              <a:t> </a:t>
            </a:r>
            <a:endParaRPr lang="en-US" dirty="0">
              <a:solidFill>
                <a:schemeClr val="tx1"/>
              </a:solidFill>
              <a:latin typeface="+mn-lt"/>
            </a:endParaRPr>
          </a:p>
          <a:p>
            <a:pPr algn="just"/>
            <a:endParaRPr lang="en-US" dirty="0">
              <a:solidFill>
                <a:schemeClr val="tx1"/>
              </a:solidFill>
              <a:latin typeface="+mn-lt"/>
            </a:endParaRPr>
          </a:p>
        </p:txBody>
      </p:sp>
      <p:sp>
        <p:nvSpPr>
          <p:cNvPr id="3" name="Date Placeholder 2"/>
          <p:cNvSpPr>
            <a:spLocks noGrp="1"/>
          </p:cNvSpPr>
          <p:nvPr>
            <p:ph type="dt" idx="10"/>
          </p:nvPr>
        </p:nvSpPr>
        <p:spPr/>
        <p:txBody>
          <a:bodyPr/>
          <a:lstStyle/>
          <a:p>
            <a:fld id="{3FD821C4-CE5C-451F-93F0-D86962B0F042}" type="datetime1">
              <a:rPr lang="en-US" smtClean="0"/>
              <a:t>4/20/2024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5CB354-D4EE-F278-2C54-227816DDCEB1}"/>
              </a:ext>
            </a:extLst>
          </p:cNvPr>
          <p:cNvSpPr>
            <a:spLocks noGrp="1"/>
          </p:cNvSpPr>
          <p:nvPr>
            <p:ph type="title"/>
          </p:nvPr>
        </p:nvSpPr>
        <p:spPr/>
        <p:txBody>
          <a:bodyPr/>
          <a:lstStyle/>
          <a:p>
            <a:r>
              <a:rPr lang="en-IN" sz="3600" dirty="0">
                <a:latin typeface="+mj-lt"/>
              </a:rPr>
              <a:t>Concept Tree</a:t>
            </a:r>
          </a:p>
        </p:txBody>
      </p:sp>
      <p:sp>
        <p:nvSpPr>
          <p:cNvPr id="8" name="Text Placeholder 7">
            <a:extLst>
              <a:ext uri="{FF2B5EF4-FFF2-40B4-BE49-F238E27FC236}">
                <a16:creationId xmlns:a16="http://schemas.microsoft.com/office/drawing/2014/main" id="{A23D8661-DDB4-204A-59AA-850E3AB109AE}"/>
              </a:ext>
            </a:extLst>
          </p:cNvPr>
          <p:cNvSpPr>
            <a:spLocks noGrp="1"/>
          </p:cNvSpPr>
          <p:nvPr>
            <p:ph type="body" idx="1"/>
          </p:nvPr>
        </p:nvSpPr>
        <p:spPr>
          <a:xfrm>
            <a:off x="457200" y="892885"/>
            <a:ext cx="8229600" cy="4250615"/>
          </a:xfrm>
        </p:spPr>
        <p:txBody>
          <a:bodyPr/>
          <a:lstStyle/>
          <a:p>
            <a:pPr marL="0" indent="0">
              <a:buNone/>
            </a:pPr>
            <a:r>
              <a:rPr lang="en-IN" sz="1400" dirty="0"/>
              <a:t>			        Social Network</a:t>
            </a:r>
          </a:p>
          <a:p>
            <a:pPr marL="0" indent="0">
              <a:buNone/>
            </a:pPr>
            <a:r>
              <a:rPr lang="en-IN" sz="1400" dirty="0"/>
              <a:t>Bully net 			Online Harassment		Psychological Impact</a:t>
            </a:r>
          </a:p>
          <a:p>
            <a:pPr marL="0" indent="0">
              <a:buNone/>
            </a:pPr>
            <a:r>
              <a:rPr lang="en-IN" sz="1400" dirty="0"/>
              <a:t>Anonymity			Reporting Mechanism		Emotional Distress</a:t>
            </a:r>
          </a:p>
          <a:p>
            <a:pPr marL="0" indent="0">
              <a:buNone/>
            </a:pPr>
            <a:r>
              <a:rPr lang="en-IN" sz="1400" dirty="0"/>
              <a:t>Traceability of cyberbullies	Manipulative Behaviour		Mental Stress</a:t>
            </a:r>
          </a:p>
          <a:p>
            <a:pPr marL="0" indent="0">
              <a:buNone/>
            </a:pPr>
            <a:r>
              <a:rPr lang="en-IN" sz="1400" dirty="0"/>
              <a:t>		 	</a:t>
            </a:r>
          </a:p>
          <a:p>
            <a:pPr marL="0" indent="0">
              <a:buNone/>
            </a:pPr>
            <a:r>
              <a:rPr lang="en-IN" sz="1400" dirty="0"/>
              <a:t>			          Privacy and Concerns</a:t>
            </a:r>
          </a:p>
          <a:p>
            <a:pPr marL="0" indent="0">
              <a:buNone/>
            </a:pPr>
            <a:r>
              <a:rPr lang="en-IN" sz="1400" dirty="0"/>
              <a:t>				</a:t>
            </a:r>
            <a:r>
              <a:rPr lang="en-IN" sz="1400" dirty="0" err="1"/>
              <a:t>CyberSecurity</a:t>
            </a:r>
            <a:r>
              <a:rPr lang="en-IN" sz="1400" dirty="0"/>
              <a:t>	</a:t>
            </a:r>
          </a:p>
        </p:txBody>
      </p:sp>
      <p:sp>
        <p:nvSpPr>
          <p:cNvPr id="4" name="Date Placeholder 3">
            <a:extLst>
              <a:ext uri="{FF2B5EF4-FFF2-40B4-BE49-F238E27FC236}">
                <a16:creationId xmlns:a16="http://schemas.microsoft.com/office/drawing/2014/main" id="{47F8BDE5-DCD1-6B47-6CE9-70367C5243B0}"/>
              </a:ext>
            </a:extLst>
          </p:cNvPr>
          <p:cNvSpPr>
            <a:spLocks noGrp="1"/>
          </p:cNvSpPr>
          <p:nvPr>
            <p:ph type="dt" idx="10"/>
          </p:nvPr>
        </p:nvSpPr>
        <p:spPr/>
        <p:txBody>
          <a:bodyPr/>
          <a:lstStyle/>
          <a:p>
            <a:fld id="{D71AE679-8649-4E45-928F-F7B28F40B515}" type="datetime1">
              <a:rPr lang="en-US" smtClean="0"/>
              <a:t>4/20/2024</a:t>
            </a:fld>
            <a:endParaRPr lang="en-US"/>
          </a:p>
        </p:txBody>
      </p:sp>
      <p:sp>
        <p:nvSpPr>
          <p:cNvPr id="5" name="Footer Placeholder 4">
            <a:extLst>
              <a:ext uri="{FF2B5EF4-FFF2-40B4-BE49-F238E27FC236}">
                <a16:creationId xmlns:a16="http://schemas.microsoft.com/office/drawing/2014/main" id="{FE5FBF4B-CF82-0F61-0447-EDED47185701}"/>
              </a:ext>
            </a:extLst>
          </p:cNvPr>
          <p:cNvSpPr>
            <a:spLocks noGrp="1"/>
          </p:cNvSpPr>
          <p:nvPr>
            <p:ph type="ftr" idx="11"/>
          </p:nvPr>
        </p:nvSpPr>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584075FF-306F-2861-01EB-70D9E26D03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cxnSp>
        <p:nvCxnSpPr>
          <p:cNvPr id="10" name="Straight Arrow Connector 9">
            <a:extLst>
              <a:ext uri="{FF2B5EF4-FFF2-40B4-BE49-F238E27FC236}">
                <a16:creationId xmlns:a16="http://schemas.microsoft.com/office/drawing/2014/main" id="{23B584AD-4072-6FCB-1B04-AA0EDFB79B89}"/>
              </a:ext>
            </a:extLst>
          </p:cNvPr>
          <p:cNvCxnSpPr/>
          <p:nvPr/>
        </p:nvCxnSpPr>
        <p:spPr>
          <a:xfrm>
            <a:off x="4130936" y="1893346"/>
            <a:ext cx="0" cy="268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57A69C6-9C8D-D4E3-2E16-893732938CA3}"/>
              </a:ext>
            </a:extLst>
          </p:cNvPr>
          <p:cNvCxnSpPr/>
          <p:nvPr/>
        </p:nvCxnSpPr>
        <p:spPr>
          <a:xfrm flipH="1">
            <a:off x="1151068" y="1893346"/>
            <a:ext cx="2979868" cy="268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BF0BBA6-09AD-7E22-4211-0E31EED09DCC}"/>
              </a:ext>
            </a:extLst>
          </p:cNvPr>
          <p:cNvCxnSpPr/>
          <p:nvPr/>
        </p:nvCxnSpPr>
        <p:spPr>
          <a:xfrm>
            <a:off x="4130936" y="1893346"/>
            <a:ext cx="2323652" cy="268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CFBC128-096F-E2E4-BB4E-E04AC0A2DE81}"/>
              </a:ext>
            </a:extLst>
          </p:cNvPr>
          <p:cNvCxnSpPr/>
          <p:nvPr/>
        </p:nvCxnSpPr>
        <p:spPr>
          <a:xfrm>
            <a:off x="4130936" y="3679115"/>
            <a:ext cx="0" cy="4087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18ACBBD-8785-E8F3-14BB-4160AB98FE63}"/>
              </a:ext>
            </a:extLst>
          </p:cNvPr>
          <p:cNvCxnSpPr/>
          <p:nvPr/>
        </p:nvCxnSpPr>
        <p:spPr>
          <a:xfrm flipH="1">
            <a:off x="4130936" y="3679115"/>
            <a:ext cx="2323652" cy="430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0283C71C-C8C0-6418-7FAF-AF0AD6B36085}"/>
              </a:ext>
            </a:extLst>
          </p:cNvPr>
          <p:cNvCxnSpPr/>
          <p:nvPr/>
        </p:nvCxnSpPr>
        <p:spPr>
          <a:xfrm>
            <a:off x="1151068" y="3679115"/>
            <a:ext cx="2979868" cy="4087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710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1224183616"/>
              </p:ext>
            </p:extLst>
          </p:nvPr>
        </p:nvGraphicFramePr>
        <p:xfrm>
          <a:off x="1183758" y="1007583"/>
          <a:ext cx="7503040" cy="4998720"/>
        </p:xfrm>
        <a:graphic>
          <a:graphicData uri="http://schemas.openxmlformats.org/drawingml/2006/table">
            <a:tbl>
              <a:tblPr firstRow="1" bandRow="1">
                <a:tableStyleId>{1D3205E1-8B83-452B-8570-0B3C4014EAE2}</a:tableStyleId>
              </a:tblPr>
              <a:tblGrid>
                <a:gridCol w="1875760">
                  <a:extLst>
                    <a:ext uri="{9D8B030D-6E8A-4147-A177-3AD203B41FA5}">
                      <a16:colId xmlns:a16="http://schemas.microsoft.com/office/drawing/2014/main" val="20000"/>
                    </a:ext>
                  </a:extLst>
                </a:gridCol>
                <a:gridCol w="1875760">
                  <a:extLst>
                    <a:ext uri="{9D8B030D-6E8A-4147-A177-3AD203B41FA5}">
                      <a16:colId xmlns:a16="http://schemas.microsoft.com/office/drawing/2014/main" val="20001"/>
                    </a:ext>
                  </a:extLst>
                </a:gridCol>
                <a:gridCol w="1875760">
                  <a:extLst>
                    <a:ext uri="{9D8B030D-6E8A-4147-A177-3AD203B41FA5}">
                      <a16:colId xmlns:a16="http://schemas.microsoft.com/office/drawing/2014/main" val="20002"/>
                    </a:ext>
                  </a:extLst>
                </a:gridCol>
                <a:gridCol w="1875760">
                  <a:extLst>
                    <a:ext uri="{9D8B030D-6E8A-4147-A177-3AD203B41FA5}">
                      <a16:colId xmlns:a16="http://schemas.microsoft.com/office/drawing/2014/main" val="20003"/>
                    </a:ext>
                  </a:extLst>
                </a:gridCol>
              </a:tblGrid>
              <a:tr h="229249">
                <a:tc>
                  <a:txBody>
                    <a:bodyPr/>
                    <a:lstStyle/>
                    <a:p>
                      <a:r>
                        <a:rPr lang="en-US" dirty="0"/>
                        <a:t>Author(s)</a:t>
                      </a:r>
                    </a:p>
                  </a:txBody>
                  <a:tcPr/>
                </a:tc>
                <a:tc>
                  <a:txBody>
                    <a:bodyPr/>
                    <a:lstStyle/>
                    <a:p>
                      <a:r>
                        <a:rPr lang="en-US" dirty="0"/>
                        <a:t>Strategies</a:t>
                      </a:r>
                      <a:r>
                        <a:rPr lang="en-US" baseline="0" dirty="0"/>
                        <a:t> </a:t>
                      </a:r>
                      <a:endParaRPr lang="en-US" dirty="0"/>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871146">
                <a:tc>
                  <a:txBody>
                    <a:bodyPr/>
                    <a:lstStyle/>
                    <a:p>
                      <a:r>
                        <a:rPr lang="en-IN" dirty="0"/>
                        <a:t>Aparna Sankaran Srinath, Hannah Johnson, Gaby G. </a:t>
                      </a:r>
                      <a:r>
                        <a:rPr lang="en-IN" dirty="0" err="1"/>
                        <a:t>Dagher</a:t>
                      </a:r>
                      <a:r>
                        <a:rPr lang="en-IN" dirty="0"/>
                        <a:t>, and Min Long</a:t>
                      </a:r>
                      <a:endParaRPr lang="en-US" dirty="0"/>
                    </a:p>
                  </a:txBody>
                  <a:tcPr/>
                </a:tc>
                <a:tc>
                  <a:txBody>
                    <a:bodyPr/>
                    <a:lstStyle/>
                    <a:p>
                      <a:r>
                        <a:rPr lang="en-IN" dirty="0"/>
                        <a:t>Conversation Graph Generation Algorithm. </a:t>
                      </a:r>
                      <a:endParaRPr lang="en-US" dirty="0"/>
                    </a:p>
                  </a:txBody>
                  <a:tcPr/>
                </a:tc>
                <a:tc>
                  <a:txBody>
                    <a:bodyPr/>
                    <a:lstStyle/>
                    <a:p>
                      <a:r>
                        <a:rPr lang="en-US" dirty="0"/>
                        <a:t>Enhanced accuracy through A&amp;M Centrality. </a:t>
                      </a:r>
                    </a:p>
                  </a:txBody>
                  <a:tcPr/>
                </a:tc>
                <a:tc>
                  <a:txBody>
                    <a:bodyPr/>
                    <a:lstStyle/>
                    <a:p>
                      <a:r>
                        <a:rPr lang="en-IN" dirty="0"/>
                        <a:t>Potential unfamiliarity due to novel algorithms</a:t>
                      </a:r>
                      <a:endParaRPr lang="en-US" dirty="0"/>
                    </a:p>
                  </a:txBody>
                  <a:tcPr/>
                </a:tc>
                <a:extLst>
                  <a:ext uri="{0D108BD9-81ED-4DB2-BD59-A6C34878D82A}">
                    <a16:rowId xmlns:a16="http://schemas.microsoft.com/office/drawing/2014/main" val="10001"/>
                  </a:ext>
                </a:extLst>
              </a:tr>
              <a:tr h="871146">
                <a:tc>
                  <a:txBody>
                    <a:bodyPr/>
                    <a:lstStyle/>
                    <a:p>
                      <a:r>
                        <a:rPr lang="en-IN" dirty="0"/>
                        <a:t>Aparna Sankaran Srinath, Hannah Johnson, Gaby G. </a:t>
                      </a:r>
                      <a:r>
                        <a:rPr lang="en-IN" dirty="0" err="1"/>
                        <a:t>Dagher</a:t>
                      </a:r>
                      <a:r>
                        <a:rPr lang="en-IN" dirty="0"/>
                        <a:t>, and Min Long</a:t>
                      </a:r>
                      <a:endParaRPr lang="en-US" dirty="0"/>
                    </a:p>
                  </a:txBody>
                  <a:tcPr/>
                </a:tc>
                <a:tc>
                  <a:txBody>
                    <a:bodyPr/>
                    <a:lstStyle/>
                    <a:p>
                      <a:r>
                        <a:rPr lang="en-US" dirty="0"/>
                        <a:t>Introduction of Attitude and Merit Centrality measure (A&amp;M)</a:t>
                      </a:r>
                    </a:p>
                  </a:txBody>
                  <a:tcPr/>
                </a:tc>
                <a:tc>
                  <a:txBody>
                    <a:bodyPr/>
                    <a:lstStyle/>
                    <a:p>
                      <a:r>
                        <a:rPr lang="en-US" dirty="0"/>
                        <a:t>Improved detection through cyberbullying SN.</a:t>
                      </a:r>
                    </a:p>
                  </a:txBody>
                  <a:tcPr/>
                </a:tc>
                <a:tc>
                  <a:txBody>
                    <a:bodyPr/>
                    <a:lstStyle/>
                    <a:p>
                      <a:r>
                        <a:rPr lang="en-IN" dirty="0"/>
                        <a:t>Dependence on optimal coefficient values </a:t>
                      </a:r>
                      <a:endParaRPr lang="en-US" dirty="0"/>
                    </a:p>
                  </a:txBody>
                  <a:tcPr/>
                </a:tc>
                <a:extLst>
                  <a:ext uri="{0D108BD9-81ED-4DB2-BD59-A6C34878D82A}">
                    <a16:rowId xmlns:a16="http://schemas.microsoft.com/office/drawing/2014/main" val="10002"/>
                  </a:ext>
                </a:extLst>
              </a:tr>
              <a:tr h="871146">
                <a:tc>
                  <a:txBody>
                    <a:bodyPr/>
                    <a:lstStyle/>
                    <a:p>
                      <a:r>
                        <a:rPr lang="en-IN" dirty="0"/>
                        <a:t>Aparna Sankaran Srinath, Hannah Johnson, Gaby G. </a:t>
                      </a:r>
                      <a:r>
                        <a:rPr lang="en-IN" dirty="0" err="1"/>
                        <a:t>Dagher</a:t>
                      </a:r>
                      <a:r>
                        <a:rPr lang="en-IN" dirty="0"/>
                        <a:t>, and Min Long</a:t>
                      </a:r>
                      <a:endParaRPr lang="en-US" dirty="0"/>
                    </a:p>
                  </a:txBody>
                  <a:tcPr/>
                </a:tc>
                <a:tc>
                  <a:txBody>
                    <a:bodyPr/>
                    <a:lstStyle/>
                    <a:p>
                      <a:r>
                        <a:rPr lang="en-US" dirty="0"/>
                        <a:t>Bully Finding Algorithm with optimized coefficients</a:t>
                      </a:r>
                    </a:p>
                  </a:txBody>
                  <a:tcPr/>
                </a:tc>
                <a:tc>
                  <a:txBody>
                    <a:bodyPr/>
                    <a:lstStyle/>
                    <a:p>
                      <a:r>
                        <a:rPr lang="en-US" dirty="0"/>
                        <a:t>Efficient handling of large-scale datasets.</a:t>
                      </a:r>
                    </a:p>
                  </a:txBody>
                  <a:tcPr/>
                </a:tc>
                <a:tc>
                  <a:txBody>
                    <a:bodyPr/>
                    <a:lstStyle/>
                    <a:p>
                      <a:r>
                        <a:rPr lang="en-IN" dirty="0"/>
                        <a:t>Possible challenges in scalability. </a:t>
                      </a:r>
                      <a:endParaRPr lang="en-US" dirty="0"/>
                    </a:p>
                  </a:txBody>
                  <a:tcPr/>
                </a:tc>
                <a:extLst>
                  <a:ext uri="{0D108BD9-81ED-4DB2-BD59-A6C34878D82A}">
                    <a16:rowId xmlns:a16="http://schemas.microsoft.com/office/drawing/2014/main" val="10003"/>
                  </a:ext>
                </a:extLst>
              </a:tr>
              <a:tr h="22924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22924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22924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r h="22924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idx="10"/>
          </p:nvPr>
        </p:nvSpPr>
        <p:spPr/>
        <p:txBody>
          <a:bodyPr/>
          <a:lstStyle/>
          <a:p>
            <a:fld id="{937E6CE2-A279-4DF4-AD7B-FFB9CCAEAB64}" type="datetime1">
              <a:rPr lang="en-US" smtClean="0"/>
              <a:t>4/20/2024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57200" y="401057"/>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570155" y="892885"/>
            <a:ext cx="7928386" cy="5216813"/>
          </a:xfrm>
          <a:prstGeom prst="rect">
            <a:avLst/>
          </a:prstGeom>
          <a:noFill/>
        </p:spPr>
        <p:txBody>
          <a:bodyPr wrap="square" rtlCol="0">
            <a:spAutoFit/>
          </a:bodyPr>
          <a:lstStyle/>
          <a:p>
            <a:pPr algn="just"/>
            <a:r>
              <a:rPr lang="en-US" b="1" dirty="0">
                <a:latin typeface="+mn-lt"/>
              </a:rPr>
              <a:t> </a:t>
            </a:r>
            <a:endParaRPr lang="en-US" dirty="0">
              <a:latin typeface="+mn-lt"/>
            </a:endParaRPr>
          </a:p>
          <a:p>
            <a:pPr algn="just"/>
            <a:endParaRPr lang="en-US" dirty="0">
              <a:latin typeface="+mn-lt"/>
            </a:endParaRPr>
          </a:p>
          <a:p>
            <a:pPr algn="just"/>
            <a:r>
              <a:rPr lang="en-US" dirty="0">
                <a:latin typeface="+mn-lt"/>
              </a:rPr>
              <a:t>The surge in cyberbullying on Twitter necessitates advanced detection methods. Current tools lack precision, especially in modeling behaviors within conversations, resulting in suboptimal identification accuracy. </a:t>
            </a:r>
          </a:p>
          <a:p>
            <a:pPr algn="just"/>
            <a:r>
              <a:rPr lang="en-US" dirty="0">
                <a:effectLst/>
                <a:latin typeface="+mn-lt"/>
                <a:ea typeface="Times New Roman" panose="02020603050405020304" pitchFamily="18" charset="0"/>
              </a:rPr>
              <a:t>The first method of determining bullying messages was done using a combination of text-based analytics and a mix of text and user features. Zhao et al. [18] proposed a text based Embeddings-Enhanced Bag-of-Words (</a:t>
            </a:r>
            <a:r>
              <a:rPr lang="en-US" dirty="0" err="1">
                <a:effectLst/>
                <a:latin typeface="+mn-lt"/>
                <a:ea typeface="Times New Roman" panose="02020603050405020304" pitchFamily="18" charset="0"/>
              </a:rPr>
              <a:t>EBoW</a:t>
            </a:r>
            <a:r>
              <a:rPr lang="en-US" dirty="0">
                <a:effectLst/>
                <a:latin typeface="+mn-lt"/>
                <a:ea typeface="Times New Roman" panose="02020603050405020304" pitchFamily="18" charset="0"/>
              </a:rPr>
              <a:t>) model that utilizes a concatenation of bullying features, bag-of-words, and latent semantic features to obtain a final representation, which is then passed through a classifier to identify cyberbullies. </a:t>
            </a:r>
          </a:p>
          <a:p>
            <a:pPr algn="just"/>
            <a:r>
              <a:rPr lang="en-US" sz="1800" b="1" dirty="0">
                <a:latin typeface="+mn-lt"/>
                <a:ea typeface="Times New Roman" panose="02020603050405020304" pitchFamily="18" charset="0"/>
              </a:rPr>
              <a:t>Disadvantages</a:t>
            </a:r>
            <a:endParaRPr lang="en-US" sz="1800" b="1" dirty="0">
              <a:effectLst/>
              <a:latin typeface="+mn-lt"/>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pc="-15" dirty="0">
                <a:solidFill>
                  <a:srgbClr val="000000"/>
                </a:solidFill>
                <a:effectLst/>
                <a:latin typeface="+mn-lt"/>
                <a:ea typeface="Times New Roman" panose="02020603050405020304" pitchFamily="18" charset="0"/>
              </a:rPr>
              <a:t>The system is less effective due to lack of Constructing bullying signed network.</a:t>
            </a:r>
            <a:endParaRPr lang="en-IN" dirty="0">
              <a:effectLst/>
              <a:latin typeface="+mn-lt"/>
              <a:ea typeface="Times New Roman" panose="02020603050405020304" pitchFamily="18" charset="0"/>
            </a:endParaRPr>
          </a:p>
          <a:p>
            <a:pPr marL="342900" lvl="0" indent="-342900" algn="just">
              <a:buFont typeface="Wingdings" panose="05000000000000000000" pitchFamily="2" charset="2"/>
              <a:buChar char=""/>
            </a:pPr>
            <a:r>
              <a:rPr lang="en-US" spc="-15" dirty="0">
                <a:solidFill>
                  <a:srgbClr val="000000"/>
                </a:solidFill>
                <a:effectLst/>
                <a:latin typeface="+mn-lt"/>
                <a:ea typeface="Times New Roman" panose="02020603050405020304" pitchFamily="18" charset="0"/>
              </a:rPr>
              <a:t>The system doesn’t effective due to lack of training large scale datasets.</a:t>
            </a:r>
          </a:p>
          <a:p>
            <a:pPr marL="342900" lvl="0" indent="-342900" algn="just">
              <a:buFont typeface="Wingdings" panose="05000000000000000000" pitchFamily="2" charset="2"/>
              <a:buChar char=""/>
            </a:pPr>
            <a:endParaRPr lang="en-US" spc="-15" dirty="0">
              <a:solidFill>
                <a:srgbClr val="000000"/>
              </a:solidFill>
              <a:effectLst/>
              <a:latin typeface="+mn-lt"/>
              <a:ea typeface="Times New Roman" panose="02020603050405020304" pitchFamily="18" charset="0"/>
            </a:endParaRPr>
          </a:p>
          <a:p>
            <a:pPr lvl="0" algn="just"/>
            <a:r>
              <a:rPr lang="en-US" dirty="0">
                <a:latin typeface="+mn-lt"/>
              </a:rPr>
              <a:t> This project addresses these limitations by developing BullyNet, a three-phase algorithm. It aims to construct a cyberbullying signed network, analyze tweet contexts, and optimize centrality measures for improved accuracy, particularly in large-scale social media environments.</a:t>
            </a:r>
            <a:endParaRPr lang="en-US" spc="-15" dirty="0">
              <a:solidFill>
                <a:srgbClr val="000000"/>
              </a:solidFill>
              <a:effectLst/>
              <a:latin typeface="+mn-lt"/>
              <a:ea typeface="Times New Roman" panose="02020603050405020304" pitchFamily="18" charset="0"/>
            </a:endParaRPr>
          </a:p>
          <a:p>
            <a:pPr lvl="0" algn="just">
              <a:lnSpc>
                <a:spcPct val="150000"/>
              </a:lnSpc>
            </a:pPr>
            <a:r>
              <a:rPr lang="en-US" dirty="0">
                <a:latin typeface="+mn-lt"/>
              </a:rPr>
              <a:t> </a:t>
            </a:r>
            <a:endParaRPr lang="en-US" spc="-15" dirty="0">
              <a:solidFill>
                <a:srgbClr val="000000"/>
              </a:solidFill>
              <a:effectLst/>
              <a:latin typeface="+mn-lt"/>
              <a:ea typeface="Times New Roman" panose="02020603050405020304" pitchFamily="18" charset="0"/>
            </a:endParaRPr>
          </a:p>
          <a:p>
            <a:pPr lvl="0" algn="just">
              <a:lnSpc>
                <a:spcPct val="150000"/>
              </a:lnSpc>
            </a:pPr>
            <a:endParaRPr lang="en-IN" dirty="0">
              <a:effectLst/>
              <a:latin typeface="+mn-lt"/>
              <a:ea typeface="Times New Roman" panose="02020603050405020304" pitchFamily="18" charset="0"/>
            </a:endParaRPr>
          </a:p>
          <a:p>
            <a:pPr algn="just"/>
            <a:endParaRPr lang="en-IN" dirty="0">
              <a:effectLst/>
              <a:latin typeface="+mn-lt"/>
              <a:ea typeface="Times New Roman" panose="02020603050405020304" pitchFamily="18" charset="0"/>
            </a:endParaRPr>
          </a:p>
          <a:p>
            <a:pPr algn="just"/>
            <a:endParaRPr lang="en-US" dirty="0">
              <a:latin typeface="+mn-lt"/>
            </a:endParaRPr>
          </a:p>
          <a:p>
            <a:pPr algn="just"/>
            <a:endParaRPr lang="en-US" dirty="0">
              <a:latin typeface="+mn-lt"/>
            </a:endParaRPr>
          </a:p>
        </p:txBody>
      </p:sp>
      <p:sp>
        <p:nvSpPr>
          <p:cNvPr id="3" name="Date Placeholder 2"/>
          <p:cNvSpPr>
            <a:spLocks noGrp="1"/>
          </p:cNvSpPr>
          <p:nvPr>
            <p:ph type="dt" idx="10"/>
          </p:nvPr>
        </p:nvSpPr>
        <p:spPr/>
        <p:txBody>
          <a:bodyPr/>
          <a:lstStyle/>
          <a:p>
            <a:fld id="{BAE47AFA-FA96-457D-956D-C46D009EE3B5}" type="datetime1">
              <a:rPr lang="en-US" smtClean="0"/>
              <a:t>4/20/2024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322521"/>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5" name="TextBox 4"/>
          <p:cNvSpPr txBox="1"/>
          <p:nvPr/>
        </p:nvSpPr>
        <p:spPr>
          <a:xfrm>
            <a:off x="901369" y="1300558"/>
            <a:ext cx="7085635" cy="2893100"/>
          </a:xfrm>
          <a:prstGeom prst="rect">
            <a:avLst/>
          </a:prstGeom>
          <a:noFill/>
        </p:spPr>
        <p:txBody>
          <a:bodyPr wrap="square" rtlCol="0">
            <a:spAutoFit/>
          </a:bodyPr>
          <a:lstStyle/>
          <a:p>
            <a:endParaRPr lang="en-US" dirty="0">
              <a:latin typeface="+mn-lt"/>
            </a:endParaRPr>
          </a:p>
          <a:p>
            <a:pPr algn="just"/>
            <a:endParaRPr lang="en-US" dirty="0">
              <a:latin typeface="+mn-lt"/>
            </a:endParaRPr>
          </a:p>
          <a:p>
            <a:pPr algn="just"/>
            <a:r>
              <a:rPr lang="en-US" dirty="0">
                <a:latin typeface="+mn-lt"/>
              </a:rPr>
              <a:t>To address these issues, let's envision the proposed BullyNet method in action. Imagine the same scenario where a user encounter cyberbullying within a Twitter conversation. BullyNet, with its innovative Conversation Graph Generation Algorithm, constructs a detailed representation of the conversation dynamics. The Bullying Signed Network Generation Algorithm captures the essence of cyberbullying tendencies. The subsequent Bully Finding Algorithm, optimized for coefficients, enhances accuracy. However, the potential unfamiliarity and increased complexity of BullyNet may pose challenges. Despite this, the method's efficiency in handling large-scale datasets and improved detection capabilities make it a promising solution for combatting cyberbullying. </a:t>
            </a:r>
          </a:p>
          <a:p>
            <a:endParaRPr lang="en-US" dirty="0">
              <a:latin typeface="+mn-lt"/>
            </a:endParaRPr>
          </a:p>
        </p:txBody>
      </p:sp>
      <p:sp>
        <p:nvSpPr>
          <p:cNvPr id="3" name="Date Placeholder 2"/>
          <p:cNvSpPr>
            <a:spLocks noGrp="1"/>
          </p:cNvSpPr>
          <p:nvPr>
            <p:ph type="dt" idx="10"/>
          </p:nvPr>
        </p:nvSpPr>
        <p:spPr/>
        <p:txBody>
          <a:bodyPr/>
          <a:lstStyle/>
          <a:p>
            <a:fld id="{C5FEAA23-0A82-400D-B54A-8AAC8D88A13B}" type="datetime1">
              <a:rPr lang="en-US" smtClean="0"/>
              <a:t>4/20/2024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00154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B75-C12D-3217-6C74-DB3BF8831D97}"/>
              </a:ext>
            </a:extLst>
          </p:cNvPr>
          <p:cNvSpPr>
            <a:spLocks noGrp="1"/>
          </p:cNvSpPr>
          <p:nvPr>
            <p:ph type="title"/>
          </p:nvPr>
        </p:nvSpPr>
        <p:spPr>
          <a:xfrm>
            <a:off x="457200" y="205978"/>
            <a:ext cx="3587675" cy="857400"/>
          </a:xfrm>
        </p:spPr>
        <p:txBody>
          <a:bodyPr/>
          <a:lstStyle/>
          <a:p>
            <a:r>
              <a:rPr lang="en-IN" sz="3200" dirty="0"/>
              <a:t>Example</a:t>
            </a:r>
          </a:p>
        </p:txBody>
      </p:sp>
      <p:sp>
        <p:nvSpPr>
          <p:cNvPr id="3" name="Text Placeholder 2">
            <a:extLst>
              <a:ext uri="{FF2B5EF4-FFF2-40B4-BE49-F238E27FC236}">
                <a16:creationId xmlns:a16="http://schemas.microsoft.com/office/drawing/2014/main" id="{1BA189EB-3120-1FF5-E44E-3435243B9F05}"/>
              </a:ext>
            </a:extLst>
          </p:cNvPr>
          <p:cNvSpPr>
            <a:spLocks noGrp="1"/>
          </p:cNvSpPr>
          <p:nvPr>
            <p:ph type="body" idx="1"/>
          </p:nvPr>
        </p:nvSpPr>
        <p:spPr>
          <a:xfrm>
            <a:off x="457200" y="1200152"/>
            <a:ext cx="7686339" cy="3394500"/>
          </a:xfrm>
        </p:spPr>
        <p:txBody>
          <a:bodyPr/>
          <a:lstStyle/>
          <a:p>
            <a:pPr marL="0" indent="0" algn="just">
              <a:buNone/>
            </a:pPr>
            <a:r>
              <a:rPr lang="en-IN" sz="1400" b="0" i="0" dirty="0">
                <a:solidFill>
                  <a:schemeClr val="tx1"/>
                </a:solidFill>
                <a:effectLst/>
                <a:latin typeface="+mn-lt"/>
              </a:rPr>
              <a:t>Let's take a sample Twitter conversation involving three users: </a:t>
            </a:r>
            <a:r>
              <a:rPr lang="en-IN" sz="1400" b="0" i="0" dirty="0" err="1">
                <a:solidFill>
                  <a:schemeClr val="tx1"/>
                </a:solidFill>
                <a:effectLst/>
                <a:latin typeface="+mn-lt"/>
              </a:rPr>
              <a:t>UserA</a:t>
            </a:r>
            <a:r>
              <a:rPr lang="en-IN" sz="1400" b="0" i="0" dirty="0">
                <a:solidFill>
                  <a:schemeClr val="tx1"/>
                </a:solidFill>
                <a:effectLst/>
                <a:latin typeface="+mn-lt"/>
              </a:rPr>
              <a:t>, </a:t>
            </a:r>
            <a:r>
              <a:rPr lang="en-IN" sz="1400" b="0" i="0" dirty="0" err="1">
                <a:solidFill>
                  <a:schemeClr val="tx1"/>
                </a:solidFill>
                <a:effectLst/>
                <a:latin typeface="+mn-lt"/>
              </a:rPr>
              <a:t>UserB</a:t>
            </a:r>
            <a:r>
              <a:rPr lang="en-IN" sz="1400" b="0" i="0" dirty="0">
                <a:solidFill>
                  <a:schemeClr val="tx1"/>
                </a:solidFill>
                <a:effectLst/>
                <a:latin typeface="+mn-lt"/>
              </a:rPr>
              <a:t>, and </a:t>
            </a:r>
            <a:r>
              <a:rPr lang="en-IN" sz="1400" b="0" i="0" dirty="0" err="1">
                <a:solidFill>
                  <a:schemeClr val="tx1"/>
                </a:solidFill>
                <a:effectLst/>
                <a:latin typeface="+mn-lt"/>
              </a:rPr>
              <a:t>UserC</a:t>
            </a:r>
            <a:r>
              <a:rPr lang="en-IN" sz="1400" b="0" i="0" dirty="0">
                <a:solidFill>
                  <a:schemeClr val="tx1"/>
                </a:solidFill>
                <a:effectLst/>
                <a:latin typeface="+mn-lt"/>
              </a:rPr>
              <a:t>. In this scenario, </a:t>
            </a:r>
            <a:r>
              <a:rPr lang="en-IN" sz="1400" b="0" i="0" dirty="0" err="1">
                <a:solidFill>
                  <a:schemeClr val="tx1"/>
                </a:solidFill>
                <a:effectLst/>
                <a:latin typeface="+mn-lt"/>
              </a:rPr>
              <a:t>UserA</a:t>
            </a:r>
            <a:r>
              <a:rPr lang="en-IN" sz="1400" b="0" i="0" dirty="0">
                <a:solidFill>
                  <a:schemeClr val="tx1"/>
                </a:solidFill>
                <a:effectLst/>
                <a:latin typeface="+mn-lt"/>
              </a:rPr>
              <a:t> posts a tweet, and </a:t>
            </a:r>
            <a:r>
              <a:rPr lang="en-IN" sz="1400" b="0" i="0" dirty="0" err="1">
                <a:solidFill>
                  <a:schemeClr val="tx1"/>
                </a:solidFill>
                <a:effectLst/>
                <a:latin typeface="+mn-lt"/>
              </a:rPr>
              <a:t>UserB</a:t>
            </a:r>
            <a:r>
              <a:rPr lang="en-IN" sz="1400" b="0" i="0" dirty="0">
                <a:solidFill>
                  <a:schemeClr val="tx1"/>
                </a:solidFill>
                <a:effectLst/>
                <a:latin typeface="+mn-lt"/>
              </a:rPr>
              <a:t> responds positively, while </a:t>
            </a:r>
            <a:r>
              <a:rPr lang="en-IN" sz="1400" b="0" i="0" dirty="0" err="1">
                <a:solidFill>
                  <a:schemeClr val="tx1"/>
                </a:solidFill>
                <a:effectLst/>
                <a:latin typeface="+mn-lt"/>
              </a:rPr>
              <a:t>UserC</a:t>
            </a:r>
            <a:r>
              <a:rPr lang="en-IN" sz="1400" b="0" i="0" dirty="0">
                <a:solidFill>
                  <a:schemeClr val="tx1"/>
                </a:solidFill>
                <a:effectLst/>
                <a:latin typeface="+mn-lt"/>
              </a:rPr>
              <a:t> engages in cyberbullying </a:t>
            </a:r>
            <a:r>
              <a:rPr lang="en-IN" sz="1400" b="0" i="0" dirty="0" err="1">
                <a:solidFill>
                  <a:schemeClr val="tx1"/>
                </a:solidFill>
                <a:effectLst/>
                <a:latin typeface="+mn-lt"/>
              </a:rPr>
              <a:t>behavior</a:t>
            </a:r>
            <a:r>
              <a:rPr lang="en-IN" sz="1400" b="0" i="0" dirty="0">
                <a:solidFill>
                  <a:schemeClr val="tx1"/>
                </a:solidFill>
                <a:effectLst/>
                <a:latin typeface="+mn-lt"/>
              </a:rPr>
              <a:t>. Traditional algorithms may struggle to accurately identify the cyberbullying instance due to the subtleties in language and context.</a:t>
            </a:r>
          </a:p>
          <a:p>
            <a:pPr marL="0" indent="0" algn="just">
              <a:buNone/>
            </a:pPr>
            <a:r>
              <a:rPr lang="en-US" sz="1400" dirty="0" err="1">
                <a:solidFill>
                  <a:schemeClr val="tx1"/>
                </a:solidFill>
                <a:latin typeface="+mn-lt"/>
              </a:rPr>
              <a:t>UserA</a:t>
            </a:r>
            <a:r>
              <a:rPr lang="en-US" sz="1400" dirty="0">
                <a:solidFill>
                  <a:schemeClr val="tx1"/>
                </a:solidFill>
                <a:latin typeface="+mn-lt"/>
              </a:rPr>
              <a:t> Tweet: "Excited about the weekend plans! 😊"</a:t>
            </a:r>
          </a:p>
          <a:p>
            <a:pPr marL="0" indent="0" algn="just">
              <a:buNone/>
            </a:pPr>
            <a:r>
              <a:rPr lang="en-US" sz="1400" dirty="0" err="1">
                <a:solidFill>
                  <a:schemeClr val="tx1"/>
                </a:solidFill>
                <a:latin typeface="+mn-lt"/>
              </a:rPr>
              <a:t>UserB</a:t>
            </a:r>
            <a:r>
              <a:rPr lang="en-US" sz="1400" dirty="0">
                <a:solidFill>
                  <a:schemeClr val="tx1"/>
                </a:solidFill>
                <a:latin typeface="+mn-lt"/>
              </a:rPr>
              <a:t> Reply: "Sounds great! Have an amazing time! 🎉"</a:t>
            </a:r>
          </a:p>
          <a:p>
            <a:pPr marL="0" indent="0" algn="just">
              <a:buNone/>
            </a:pPr>
            <a:r>
              <a:rPr lang="en-US" sz="1400" dirty="0" err="1">
                <a:solidFill>
                  <a:schemeClr val="tx1"/>
                </a:solidFill>
                <a:latin typeface="+mn-lt"/>
              </a:rPr>
              <a:t>UserC</a:t>
            </a:r>
            <a:r>
              <a:rPr lang="en-US" sz="1400" dirty="0">
                <a:solidFill>
                  <a:schemeClr val="tx1"/>
                </a:solidFill>
                <a:latin typeface="+mn-lt"/>
              </a:rPr>
              <a:t> Reply (Cyberbullying): "Your plans are so lame, nobody cares! 🙄“</a:t>
            </a:r>
          </a:p>
          <a:p>
            <a:pPr marL="0" indent="0">
              <a:buNone/>
            </a:pPr>
            <a:endParaRPr lang="en-US" sz="1400" dirty="0">
              <a:solidFill>
                <a:schemeClr val="tx1"/>
              </a:solidFill>
              <a:latin typeface="+mn-lt"/>
            </a:endParaRPr>
          </a:p>
          <a:p>
            <a:pPr marL="0" indent="0">
              <a:buNone/>
            </a:pPr>
            <a:endParaRPr lang="en-IN" sz="1400" dirty="0">
              <a:solidFill>
                <a:schemeClr val="tx1"/>
              </a:solidFill>
              <a:latin typeface="+mn-lt"/>
            </a:endParaRPr>
          </a:p>
        </p:txBody>
      </p:sp>
      <p:sp>
        <p:nvSpPr>
          <p:cNvPr id="4" name="Date Placeholder 3">
            <a:extLst>
              <a:ext uri="{FF2B5EF4-FFF2-40B4-BE49-F238E27FC236}">
                <a16:creationId xmlns:a16="http://schemas.microsoft.com/office/drawing/2014/main" id="{C0920861-986F-03A4-380B-7653E9108701}"/>
              </a:ext>
            </a:extLst>
          </p:cNvPr>
          <p:cNvSpPr>
            <a:spLocks noGrp="1"/>
          </p:cNvSpPr>
          <p:nvPr>
            <p:ph type="dt" idx="10"/>
          </p:nvPr>
        </p:nvSpPr>
        <p:spPr/>
        <p:txBody>
          <a:bodyPr/>
          <a:lstStyle/>
          <a:p>
            <a:fld id="{068473FE-FEE8-4A11-984C-6BE76FFFB8A6}" type="datetime1">
              <a:rPr lang="en-US" smtClean="0"/>
              <a:t>4/20/2024</a:t>
            </a:fld>
            <a:endParaRPr lang="en-US"/>
          </a:p>
        </p:txBody>
      </p:sp>
      <p:sp>
        <p:nvSpPr>
          <p:cNvPr id="5" name="Footer Placeholder 4">
            <a:extLst>
              <a:ext uri="{FF2B5EF4-FFF2-40B4-BE49-F238E27FC236}">
                <a16:creationId xmlns:a16="http://schemas.microsoft.com/office/drawing/2014/main" id="{2B8DD3D7-476C-F71C-6ECA-3F281D96DEDA}"/>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E3535671-3742-72E3-EB7C-1062627A1D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31948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529118" y="1061962"/>
            <a:ext cx="7732755" cy="2985392"/>
          </a:xfrm>
          <a:prstGeom prst="rect">
            <a:avLst/>
          </a:prstGeom>
          <a:noFill/>
          <a:ln>
            <a:noFill/>
          </a:ln>
        </p:spPr>
        <p:txBody>
          <a:bodyPr spcFirstLastPara="1" wrap="square" lIns="91425" tIns="45700" rIns="91425" bIns="45700" anchor="t" anchorCtr="0">
            <a:spAutoFit/>
          </a:bodyPr>
          <a:lstStyle/>
          <a:p>
            <a:r>
              <a:rPr lang="en-US" dirty="0">
                <a:latin typeface="+mn-lt"/>
              </a:rPr>
              <a:t>This para  covers following :</a:t>
            </a:r>
          </a:p>
          <a:p>
            <a:r>
              <a:rPr lang="en-US" dirty="0">
                <a:latin typeface="+mn-lt"/>
              </a:rPr>
              <a:t>To Solve above problem ,by which method and what are parameter(s) improved</a:t>
            </a:r>
          </a:p>
          <a:p>
            <a:endParaRPr lang="en-US" dirty="0">
              <a:latin typeface="+mn-lt"/>
            </a:endParaRPr>
          </a:p>
          <a:p>
            <a:pPr algn="just"/>
            <a:r>
              <a:rPr lang="en-US" dirty="0">
                <a:latin typeface="+mn-lt"/>
              </a:rPr>
              <a:t>The proposed system addresses the issue of cyberbullying on Twitter by examining tweet contexts or conversations. The key research question is whether analyzing the conversation surrounding a tweet improves cyberbullying detection. The system comprises three main components: Conversation Graph Generation, Bullying Signed Network creation, and the Attitude &amp; Merit Centrality measure for identifying bullying users. The contributions include dataset collection and </a:t>
            </a:r>
            <a:r>
              <a:rPr lang="en-US" dirty="0" err="1">
                <a:latin typeface="+mn-lt"/>
              </a:rPr>
              <a:t>preprocessing.The</a:t>
            </a:r>
            <a:r>
              <a:rPr lang="en-US" dirty="0">
                <a:latin typeface="+mn-lt"/>
              </a:rPr>
              <a:t> system's advantages lie in its effectiveness, aided by specific algorithms for Conversation Graph and Bullying Signed Network generation, along with a robust approach for analyzing large datasets. The results demonstrate high accuracy in cyberbully detection while maintaining scalability</a:t>
            </a:r>
          </a:p>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mn-lt"/>
              <a:ea typeface="Trebuchet MS"/>
              <a:cs typeface="Trebuchet MS"/>
              <a:sym typeface="Trebuchet MS"/>
            </a:endParaRPr>
          </a:p>
        </p:txBody>
      </p:sp>
      <p:sp>
        <p:nvSpPr>
          <p:cNvPr id="2" name="Title 1"/>
          <p:cNvSpPr>
            <a:spLocks noGrp="1"/>
          </p:cNvSpPr>
          <p:nvPr>
            <p:ph type="title"/>
          </p:nvPr>
        </p:nvSpPr>
        <p:spPr>
          <a:xfrm>
            <a:off x="507688" y="102336"/>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4/20/2024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1380226"/>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5" name="TextBox 4"/>
          <p:cNvSpPr txBox="1"/>
          <p:nvPr/>
        </p:nvSpPr>
        <p:spPr>
          <a:xfrm>
            <a:off x="792626" y="1430612"/>
            <a:ext cx="6655982" cy="523220"/>
          </a:xfrm>
          <a:prstGeom prst="rect">
            <a:avLst/>
          </a:prstGeom>
          <a:noFill/>
        </p:spPr>
        <p:txBody>
          <a:bodyPr wrap="square" rtlCol="0">
            <a:spAutoFit/>
          </a:bodyPr>
          <a:lstStyle/>
          <a:p>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t>4/20/2024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AutoShape 2" descr="Architecture Diagram for Multimodel Cyberbully Detection | Download  Scientific Diagram">
            <a:extLst>
              <a:ext uri="{FF2B5EF4-FFF2-40B4-BE49-F238E27FC236}">
                <a16:creationId xmlns:a16="http://schemas.microsoft.com/office/drawing/2014/main" id="{EA679C59-F5EB-97A8-3833-66C9FA51B3A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734B03E8-68DD-344C-1D68-DD815548A96C}"/>
              </a:ext>
            </a:extLst>
          </p:cNvPr>
          <p:cNvPicPr>
            <a:picLocks noChangeAspect="1"/>
          </p:cNvPicPr>
          <p:nvPr/>
        </p:nvPicPr>
        <p:blipFill>
          <a:blip r:embed="rId3"/>
          <a:stretch>
            <a:fillRect/>
          </a:stretch>
        </p:blipFill>
        <p:spPr>
          <a:xfrm>
            <a:off x="871538" y="1430612"/>
            <a:ext cx="6034872" cy="2918832"/>
          </a:xfrm>
          <a:prstGeom prst="rect">
            <a:avLst/>
          </a:prstGeom>
        </p:spPr>
      </p:pic>
    </p:spTree>
    <p:extLst>
      <p:ext uri="{BB962C8B-B14F-4D97-AF65-F5344CB8AC3E}">
        <p14:creationId xmlns:p14="http://schemas.microsoft.com/office/powerpoint/2010/main" val="94979376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1176</TotalTime>
  <Words>1787</Words>
  <Application>Microsoft Office PowerPoint</Application>
  <PresentationFormat>On-screen Show (16:9)</PresentationFormat>
  <Paragraphs>199</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Wingdings</vt:lpstr>
      <vt:lpstr>Noto Sans Symbols</vt:lpstr>
      <vt:lpstr>Trebuchet MS</vt:lpstr>
      <vt:lpstr>Bookman Old Style</vt:lpstr>
      <vt:lpstr>Arial</vt:lpstr>
      <vt:lpstr>Calibri</vt:lpstr>
      <vt:lpstr>1_Office Theme</vt:lpstr>
      <vt:lpstr>A Seminar on BullyNet: Unmasking Cyberbullies  on Social Network</vt:lpstr>
      <vt:lpstr>            Introduction</vt:lpstr>
      <vt:lpstr>Concept Tree</vt:lpstr>
      <vt:lpstr>Literature </vt:lpstr>
      <vt:lpstr>Problem Statement</vt:lpstr>
      <vt:lpstr>Problem Illustration</vt:lpstr>
      <vt:lpstr>Example</vt:lpstr>
      <vt:lpstr>Proposed Method</vt:lpstr>
      <vt:lpstr>Proposed Method Illustration</vt:lpstr>
      <vt:lpstr>Parameters </vt:lpstr>
      <vt:lpstr>Experiment Environment</vt:lpstr>
      <vt:lpstr>Project status</vt:lpstr>
      <vt:lpstr>References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Vasanth Erabelli</cp:lastModifiedBy>
  <cp:revision>21</cp:revision>
  <dcterms:modified xsi:type="dcterms:W3CDTF">2024-04-20T06:27:39Z</dcterms:modified>
</cp:coreProperties>
</file>