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874504"/>
            <a:ext cx="8610600" cy="1938992"/>
          </a:xfrm>
          <a:prstGeom prst="rect">
            <a:avLst/>
          </a:prstGeom>
          <a:noFill/>
        </p:spPr>
        <p:txBody>
          <a:bodyPr wrap="square" rtlCol="0">
            <a:spAutoFit/>
          </a:bodyPr>
          <a:lstStyle/>
          <a:p>
            <a:r>
              <a:rPr lang="en-US" sz="2400" dirty="0"/>
              <a:t>STUDENT NAME: </a:t>
            </a:r>
            <a:r>
              <a:rPr lang="en-GB" sz="2400" dirty="0"/>
              <a:t>VASANTH A </a:t>
            </a:r>
            <a:endParaRPr lang="en-US" sz="2400" dirty="0"/>
          </a:p>
          <a:p>
            <a:r>
              <a:rPr lang="en-US" sz="2400" dirty="0"/>
              <a:t>REGISTER NO: 3122192</a:t>
            </a:r>
            <a:r>
              <a:rPr lang="en-GB" sz="2400" dirty="0"/>
              <a:t>72</a:t>
            </a:r>
            <a:r>
              <a:rPr lang="en-US" sz="2400" dirty="0"/>
              <a:t>(asunm17093122192</a:t>
            </a:r>
            <a:r>
              <a:rPr lang="en-GB" sz="2400" dirty="0"/>
              <a:t>72</a:t>
            </a:r>
            <a:r>
              <a:rPr lang="en-US" sz="2400" dirty="0"/>
              <a:t>).</a:t>
            </a:r>
          </a:p>
          <a:p>
            <a:r>
              <a:rPr lang="en-US" sz="2400" dirty="0"/>
              <a:t>DEPARTMENT: III – B.COM (GENERAL)/COMMERCE.</a:t>
            </a:r>
          </a:p>
          <a:p>
            <a:r>
              <a:rPr lang="en-US" sz="2400" dirty="0"/>
              <a:t>COLLEGE: LAKSHMI BANGARU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3453765"/>
            <a:ext cx="2466975" cy="3419475"/>
          </a:xfrm>
          <a:prstGeom prst="rect">
            <a:avLst/>
          </a:prstGeom>
        </p:spPr>
      </p:pic>
      <p:sp>
        <p:nvSpPr>
          <p:cNvPr id="7" name="object 7"/>
          <p:cNvSpPr txBox="1">
            <a:spLocks noGrp="1"/>
          </p:cNvSpPr>
          <p:nvPr>
            <p:ph type="title"/>
          </p:nvPr>
        </p:nvSpPr>
        <p:spPr>
          <a:xfrm>
            <a:off x="228600" y="175113"/>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6DC608BF-7C24-6F13-3C1D-B34B3368A294}"/>
              </a:ext>
            </a:extLst>
          </p:cNvPr>
          <p:cNvSpPr txBox="1"/>
          <p:nvPr/>
        </p:nvSpPr>
        <p:spPr>
          <a:xfrm>
            <a:off x="152400" y="990600"/>
            <a:ext cx="9958175" cy="2308324"/>
          </a:xfrm>
          <a:prstGeom prst="rect">
            <a:avLst/>
          </a:prstGeom>
          <a:noFill/>
        </p:spPr>
        <p:txBody>
          <a:bodyPr wrap="none" rtlCol="0">
            <a:spAutoFit/>
          </a:bodyPr>
          <a:lstStyle/>
          <a:p>
            <a:pPr marL="285750" indent="-285750">
              <a:buFont typeface="Courier New" panose="02070309020205020404" pitchFamily="49" charset="0"/>
              <a:buChar char="o"/>
            </a:pPr>
            <a:r>
              <a:rPr lang="en-US" b="1" dirty="0"/>
              <a:t>INTUITIVE AND USER-FRIENDLY INTERFACE: </a:t>
            </a:r>
            <a:r>
              <a:rPr lang="en-US" dirty="0"/>
              <a:t>Use a clean, modern and intuitive design for dashboard</a:t>
            </a:r>
            <a:r>
              <a:rPr lang="en-IN" dirty="0"/>
              <a:t>s</a:t>
            </a:r>
          </a:p>
          <a:p>
            <a:r>
              <a:rPr lang="en-IN" dirty="0"/>
              <a:t>that provide real-time insights. Implement easy-to-navigate interfaces with customizable views so that</a:t>
            </a:r>
          </a:p>
          <a:p>
            <a:r>
              <a:rPr lang="en-IN" dirty="0"/>
              <a:t>Employees and managers can access relevant data quickly.</a:t>
            </a:r>
          </a:p>
          <a:p>
            <a:endParaRPr lang="en-IN" dirty="0"/>
          </a:p>
          <a:p>
            <a:endParaRPr lang="en-IN" dirty="0"/>
          </a:p>
          <a:p>
            <a:endParaRPr lang="en-IN" dirty="0"/>
          </a:p>
          <a:p>
            <a:pPr marL="285750" indent="-285750">
              <a:buFont typeface="Courier New" panose="02070309020205020404" pitchFamily="49" charset="0"/>
              <a:buChar char="o"/>
            </a:pPr>
            <a:r>
              <a:rPr lang="en-IN" b="1" dirty="0"/>
              <a:t>AI-POWERED INSIGHTS: </a:t>
            </a:r>
            <a:r>
              <a:rPr lang="en-IN" dirty="0"/>
              <a:t>Use AI to predict future trends in employee performance, potential turnover</a:t>
            </a:r>
          </a:p>
          <a:p>
            <a:r>
              <a:rPr lang="en-IN" dirty="0"/>
              <a:t>And other key metrics. This can help in proactive decision-making.</a:t>
            </a:r>
            <a:endParaRPr lang="en-US" dirty="0"/>
          </a:p>
        </p:txBody>
      </p:sp>
      <p:sp>
        <p:nvSpPr>
          <p:cNvPr id="12" name="TextBox 11">
            <a:extLst>
              <a:ext uri="{FF2B5EF4-FFF2-40B4-BE49-F238E27FC236}">
                <a16:creationId xmlns:a16="http://schemas.microsoft.com/office/drawing/2014/main" id="{FF25DF2D-97D7-B2B8-D181-20DC705EB438}"/>
              </a:ext>
            </a:extLst>
          </p:cNvPr>
          <p:cNvSpPr txBox="1"/>
          <p:nvPr/>
        </p:nvSpPr>
        <p:spPr>
          <a:xfrm>
            <a:off x="2052489" y="4600569"/>
            <a:ext cx="8335872" cy="369332"/>
          </a:xfrm>
          <a:prstGeom prst="rect">
            <a:avLst/>
          </a:prstGeom>
          <a:noFill/>
        </p:spPr>
        <p:txBody>
          <a:bodyPr wrap="none" rtlCol="0">
            <a:spAutoFit/>
          </a:bodyPr>
          <a:lstStyle/>
          <a:p>
            <a:r>
              <a:rPr lang="en-US" b="1" dirty="0"/>
              <a:t>Performance level = IFS(Z8&gt;=5,”VERY HIGH”,Z8&gt;=4,”HIGH”,Z8&gt;=3,”MED”,TURE”,LOW”)</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457200"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72FDA99D-9B75-433A-807C-A145528CC9D2}"/>
              </a:ext>
            </a:extLst>
          </p:cNvPr>
          <p:cNvSpPr txBox="1"/>
          <p:nvPr/>
        </p:nvSpPr>
        <p:spPr>
          <a:xfrm>
            <a:off x="685800" y="1447800"/>
            <a:ext cx="7051418" cy="4524315"/>
          </a:xfrm>
          <a:prstGeom prst="rect">
            <a:avLst/>
          </a:prstGeom>
          <a:noFill/>
        </p:spPr>
        <p:txBody>
          <a:bodyPr wrap="none" rtlCol="0">
            <a:spAutoFit/>
          </a:bodyPr>
          <a:lstStyle/>
          <a:p>
            <a:r>
              <a:rPr lang="en-US" b="1" dirty="0"/>
              <a:t>DATA COLLECTION:</a:t>
            </a:r>
          </a:p>
          <a:p>
            <a:endParaRPr lang="en-US" dirty="0"/>
          </a:p>
          <a:p>
            <a:pPr marL="342900" indent="-342900">
              <a:buAutoNum type="arabicParenR"/>
            </a:pPr>
            <a:r>
              <a:rPr lang="en-US" dirty="0"/>
              <a:t>The data is collected from the Kaggle.</a:t>
            </a:r>
          </a:p>
          <a:p>
            <a:pPr marL="342900" indent="-342900">
              <a:buAutoNum type="arabicParenR"/>
            </a:pPr>
            <a:endParaRPr lang="en-US" dirty="0"/>
          </a:p>
          <a:p>
            <a:pPr marL="342900" indent="-342900">
              <a:buAutoNum type="arabicParenR"/>
            </a:pPr>
            <a:r>
              <a:rPr lang="en-US" dirty="0"/>
              <a:t>Performance Metrics KPIs, productivity measures, goal achievements.</a:t>
            </a:r>
          </a:p>
          <a:p>
            <a:pPr marL="342900" indent="-342900">
              <a:buAutoNum type="arabicParenR"/>
            </a:pPr>
            <a:endParaRPr lang="en-US" dirty="0"/>
          </a:p>
          <a:p>
            <a:pPr marL="342900" indent="-342900">
              <a:buAutoNum type="arabicParenR"/>
            </a:pPr>
            <a:r>
              <a:rPr lang="en-US" dirty="0"/>
              <a:t>Employee information basic demographics, job roles, tenure, etc.</a:t>
            </a:r>
          </a:p>
          <a:p>
            <a:pPr marL="342900" indent="-342900">
              <a:buAutoNum type="arabicParenR"/>
            </a:pPr>
            <a:endParaRPr lang="en-US" dirty="0"/>
          </a:p>
          <a:p>
            <a:pPr marL="342900" indent="-342900">
              <a:buAutoNum type="arabicParenR"/>
            </a:pPr>
            <a:endParaRPr lang="en-US" dirty="0"/>
          </a:p>
          <a:p>
            <a:r>
              <a:rPr lang="en-US" b="1" dirty="0"/>
              <a:t>FUTURE COLLECTION:</a:t>
            </a:r>
          </a:p>
          <a:p>
            <a:endParaRPr lang="en-US" dirty="0"/>
          </a:p>
          <a:p>
            <a:pPr marL="342900" indent="-342900">
              <a:buAutoNum type="arabicParenR"/>
            </a:pPr>
            <a:r>
              <a:rPr lang="en-US" dirty="0"/>
              <a:t>Personal and demographic information.</a:t>
            </a:r>
          </a:p>
          <a:p>
            <a:pPr marL="342900" indent="-342900">
              <a:buAutoNum type="arabicParenR"/>
            </a:pPr>
            <a:endParaRPr lang="en-US" dirty="0"/>
          </a:p>
          <a:p>
            <a:pPr marL="342900" indent="-342900">
              <a:buAutoNum type="arabicParenR"/>
            </a:pPr>
            <a:r>
              <a:rPr lang="en-US" dirty="0"/>
              <a:t>Job related information.</a:t>
            </a:r>
          </a:p>
          <a:p>
            <a:pPr marL="342900" indent="-342900">
              <a:buAutoNum type="arabicParenR"/>
            </a:pPr>
            <a:endParaRPr lang="en-US" dirty="0"/>
          </a:p>
          <a:p>
            <a:pPr marL="342900" indent="-342900">
              <a:buAutoNum type="arabicParenR"/>
            </a:pPr>
            <a:r>
              <a:rPr lang="en-US" dirty="0"/>
              <a:t>Performance metrics.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609600"/>
            <a:ext cx="6255068" cy="2167901"/>
          </a:xfrm>
          <a:prstGeom prst="rect">
            <a:avLst/>
          </a:prstGeom>
        </p:spPr>
        <p:txBody>
          <a:bodyPr vert="horz" wrap="square" lIns="0" tIns="13335" rIns="0" bIns="0" rtlCol="0">
            <a:spAutoFit/>
          </a:bodyPr>
          <a:lstStyle/>
          <a:p>
            <a:pPr marL="12700">
              <a:lnSpc>
                <a:spcPct val="100000"/>
              </a:lnSpc>
              <a:spcBef>
                <a:spcPts val="105"/>
              </a:spcBef>
            </a:pPr>
            <a:r>
              <a:rPr lang="en-US" sz="2000" dirty="0">
                <a:latin typeface="+mn-lt"/>
              </a:rPr>
              <a:t>                                PERFORMANCE LEVEL:</a:t>
            </a:r>
            <a:br>
              <a:rPr lang="en-US" sz="2000" dirty="0">
                <a:latin typeface="+mn-lt"/>
              </a:rPr>
            </a:br>
            <a:br>
              <a:rPr lang="en-US" sz="2000" dirty="0">
                <a:latin typeface="+mn-lt"/>
              </a:rPr>
            </a:br>
            <a:r>
              <a:rPr lang="en-US" sz="2000" dirty="0">
                <a:latin typeface="+mn-lt"/>
              </a:rPr>
              <a:t>                    </a:t>
            </a:r>
            <a:r>
              <a:rPr lang="en-US" sz="2000" b="0" dirty="0">
                <a:latin typeface="+mn-lt"/>
              </a:rPr>
              <a:t>1) Key Performance Indicators (KPIs).</a:t>
            </a:r>
            <a:br>
              <a:rPr lang="en-US" sz="2000" b="0" dirty="0">
                <a:latin typeface="+mn-lt"/>
              </a:rPr>
            </a:br>
            <a:br>
              <a:rPr lang="en-US" sz="2000" b="0" dirty="0">
                <a:latin typeface="+mn-lt"/>
              </a:rPr>
            </a:br>
            <a:r>
              <a:rPr lang="en-US" sz="2000" b="0" dirty="0">
                <a:latin typeface="+mn-lt"/>
              </a:rPr>
              <a:t>                    2) Performance Appraisals.</a:t>
            </a:r>
            <a:br>
              <a:rPr lang="en-US" sz="2000" b="0" dirty="0">
                <a:latin typeface="+mn-lt"/>
              </a:rPr>
            </a:br>
            <a:br>
              <a:rPr lang="en-US" sz="2000" b="0" dirty="0">
                <a:latin typeface="+mn-lt"/>
              </a:rPr>
            </a:br>
            <a:r>
              <a:rPr lang="en-US" sz="2000" b="0" dirty="0">
                <a:latin typeface="+mn-lt"/>
              </a:rPr>
              <a:t>                    3) Goals and Objectives Tracking. </a:t>
            </a:r>
            <a:endParaRPr sz="2000" b="0" dirty="0">
              <a:latin typeface="+mn-l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a:extLst>
              <a:ext uri="{FF2B5EF4-FFF2-40B4-BE49-F238E27FC236}">
                <a16:creationId xmlns:a16="http://schemas.microsoft.com/office/drawing/2014/main" id="{5E023EE7-1301-BBEE-266C-631D0F802D37}"/>
              </a:ext>
            </a:extLst>
          </p:cNvPr>
          <p:cNvSpPr txBox="1"/>
          <p:nvPr/>
        </p:nvSpPr>
        <p:spPr>
          <a:xfrm>
            <a:off x="3733800" y="3386078"/>
            <a:ext cx="2028119" cy="2862322"/>
          </a:xfrm>
          <a:prstGeom prst="rect">
            <a:avLst/>
          </a:prstGeom>
          <a:noFill/>
        </p:spPr>
        <p:txBody>
          <a:bodyPr wrap="none" rtlCol="0">
            <a:spAutoFit/>
          </a:bodyPr>
          <a:lstStyle/>
          <a:p>
            <a:r>
              <a:rPr lang="en-US" sz="2000" b="1" dirty="0"/>
              <a:t>VISUALIZATION:</a:t>
            </a:r>
          </a:p>
          <a:p>
            <a:endParaRPr lang="en-US" sz="2000" dirty="0"/>
          </a:p>
          <a:p>
            <a:pPr marL="342900" indent="-342900">
              <a:buAutoNum type="arabicParenR"/>
            </a:pPr>
            <a:r>
              <a:rPr lang="en-US" sz="2000" dirty="0"/>
              <a:t>Bar charts.</a:t>
            </a:r>
          </a:p>
          <a:p>
            <a:pPr marL="342900" indent="-342900">
              <a:buAutoNum type="arabicParenR"/>
            </a:pPr>
            <a:endParaRPr lang="en-US" sz="2000" dirty="0"/>
          </a:p>
          <a:p>
            <a:pPr marL="342900" indent="-342900">
              <a:buAutoNum type="arabicParenR"/>
            </a:pPr>
            <a:r>
              <a:rPr lang="en-US" sz="2000" dirty="0"/>
              <a:t>Line charts.</a:t>
            </a:r>
          </a:p>
          <a:p>
            <a:pPr marL="342900" indent="-342900">
              <a:buAutoNum type="arabicParenR"/>
            </a:pPr>
            <a:endParaRPr lang="en-US" sz="2000" dirty="0"/>
          </a:p>
          <a:p>
            <a:pPr marL="342900" indent="-342900">
              <a:buAutoNum type="arabicParenR"/>
            </a:pPr>
            <a:r>
              <a:rPr lang="en-US" sz="2000" dirty="0"/>
              <a:t>Pie charts.</a:t>
            </a:r>
          </a:p>
          <a:p>
            <a:pPr marL="342900" indent="-342900">
              <a:buAutoNum type="arabicParenR"/>
            </a:pPr>
            <a:endParaRPr lang="en-US" sz="2000" dirty="0"/>
          </a:p>
          <a:p>
            <a:pPr marL="342900" indent="-342900">
              <a:buAutoNum type="arabicParenR"/>
            </a:pPr>
            <a:r>
              <a:rPr lang="en-US" sz="2000" dirty="0"/>
              <a:t>Bubble charts.</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8310" y="246253"/>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Tree>
    <p:extLst>
      <p:ext uri="{BB962C8B-B14F-4D97-AF65-F5344CB8AC3E}">
        <p14:creationId xmlns:p14="http://schemas.microsoft.com/office/powerpoint/2010/main" val="18945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81000" y="184012"/>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0F1B198-8C59-E9F2-3891-F32769C4643C}"/>
              </a:ext>
            </a:extLst>
          </p:cNvPr>
          <p:cNvSpPr>
            <a:spLocks noChangeArrowheads="1"/>
          </p:cNvSpPr>
          <p:nvPr/>
        </p:nvSpPr>
        <p:spPr bwMode="auto">
          <a:xfrm>
            <a:off x="304800" y="1029485"/>
            <a:ext cx="9677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Excel for employee performance analysis is a practical and powerful approach for organizations of all sizes. It offers a flexible, cost-effective, and user-friendly solution to track, evaluate, and visualize employee performance based on defined Key Performance Indicators (KPIs). By systematically collecting and analyzing performance data, companies can gain valuable insights into individual and team achievements, identify areas for improvement, and make data-driven decisions for training, development, and rewards.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Excel's features, such as formulas, charts, PivotTables, and conditional formatting, allow for the creation of comprehensive performance dashboards that provide an easy-to-understand overview of employee performance trends. These insights help managers recognize top performers, provide constructive feedback, and address any issues proactively.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Regularly updating the performance analysis model and seeking feedback from employees ensures that the evaluation process remains fair, relevant, and aligned with organizational goals. Overall, using Excel for employee performance analysis not only enhances productivity but also fosters a culture of continuous improvement and accountability, ultimately contributing to the organization's long-term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32636" y="224788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9105" y="23355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8F8E0FD-44E0-E147-9E23-C80898AB7F48}"/>
              </a:ext>
            </a:extLst>
          </p:cNvPr>
          <p:cNvSpPr txBox="1"/>
          <p:nvPr/>
        </p:nvSpPr>
        <p:spPr>
          <a:xfrm>
            <a:off x="381000" y="1212175"/>
            <a:ext cx="9829935" cy="5355312"/>
          </a:xfrm>
          <a:prstGeom prst="rect">
            <a:avLst/>
          </a:prstGeom>
          <a:noFill/>
        </p:spPr>
        <p:txBody>
          <a:bodyPr wrap="none" rtlCol="0">
            <a:spAutoFit/>
          </a:bodyPr>
          <a:lstStyle/>
          <a:p>
            <a:pPr marL="285750" indent="-285750">
              <a:buFont typeface="Wingdings" panose="05000000000000000000" pitchFamily="2" charset="2"/>
              <a:buChar char="Ø"/>
            </a:pPr>
            <a:r>
              <a:rPr lang="en-US" b="1" dirty="0"/>
              <a:t>DATA ANALYSIS: </a:t>
            </a:r>
            <a:r>
              <a:rPr lang="en-US" dirty="0"/>
              <a:t>Utilize Excel functions and tools such as pivot tables, charts and conditional</a:t>
            </a:r>
          </a:p>
          <a:p>
            <a:r>
              <a:rPr lang="en-US" dirty="0"/>
              <a:t>Formatting to analyze the performance data. Devolop formulas and modles to calculate</a:t>
            </a:r>
          </a:p>
          <a:p>
            <a:r>
              <a:rPr lang="en-US" dirty="0"/>
              <a:t>performance scores and identify trends.</a:t>
            </a:r>
          </a:p>
          <a:p>
            <a:endParaRPr lang="en-US" dirty="0"/>
          </a:p>
          <a:p>
            <a:endParaRPr lang="en-US" dirty="0"/>
          </a:p>
          <a:p>
            <a:pPr marL="285750" indent="-285750">
              <a:buFont typeface="Wingdings" panose="05000000000000000000" pitchFamily="2" charset="2"/>
              <a:buChar char="Ø"/>
            </a:pPr>
            <a:r>
              <a:rPr lang="en-US" b="1" dirty="0"/>
              <a:t>VISUALIZATION AND REPORTING: </a:t>
            </a:r>
            <a:r>
              <a:rPr lang="en-US" dirty="0"/>
              <a:t>Create visual dashboards that provide a clear and comprehensive</a:t>
            </a:r>
          </a:p>
          <a:p>
            <a:r>
              <a:rPr lang="en-US" dirty="0"/>
              <a:t>view of employee performance. Generate detailed reports that summarize individual </a:t>
            </a:r>
          </a:p>
          <a:p>
            <a:r>
              <a:rPr lang="en-US" dirty="0"/>
              <a:t>and team performance, highlighting areas of strength and opportunities for </a:t>
            </a:r>
          </a:p>
          <a:p>
            <a:r>
              <a:rPr lang="en-US" dirty="0"/>
              <a:t>improvement.</a:t>
            </a:r>
          </a:p>
          <a:p>
            <a:endParaRPr lang="en-US" dirty="0"/>
          </a:p>
          <a:p>
            <a:endParaRPr lang="en-US" dirty="0"/>
          </a:p>
          <a:p>
            <a:pPr marL="285750" indent="-285750">
              <a:buFont typeface="Wingdings" panose="05000000000000000000" pitchFamily="2" charset="2"/>
              <a:buChar char="Ø"/>
            </a:pPr>
            <a:r>
              <a:rPr lang="en-US" b="1" dirty="0"/>
              <a:t>DECISION SUPPORT: </a:t>
            </a:r>
            <a:r>
              <a:rPr lang="en-US" dirty="0"/>
              <a:t>Provide actionable insights based on the analyzed data</a:t>
            </a:r>
          </a:p>
          <a:p>
            <a:r>
              <a:rPr lang="en-US" dirty="0"/>
              <a:t>to support decision-making processes related to promotions, training and other</a:t>
            </a:r>
          </a:p>
          <a:p>
            <a:r>
              <a:rPr lang="en-US" dirty="0"/>
              <a:t>HR activities.</a:t>
            </a:r>
          </a:p>
          <a:p>
            <a:endParaRPr lang="en-US" b="1" dirty="0"/>
          </a:p>
          <a:p>
            <a:endParaRPr lang="en-US" b="1" dirty="0"/>
          </a:p>
          <a:p>
            <a:pPr marL="285750" indent="-285750">
              <a:buFont typeface="Wingdings" panose="05000000000000000000" pitchFamily="2" charset="2"/>
              <a:buChar char="Ø"/>
            </a:pPr>
            <a:r>
              <a:rPr lang="en-US" b="1" dirty="0"/>
              <a:t>DATA COLLECTION AND INTEGRATION: </a:t>
            </a:r>
            <a:r>
              <a:rPr lang="en-US" dirty="0"/>
              <a:t>Gather relevant performance data, including</a:t>
            </a:r>
          </a:p>
          <a:p>
            <a:r>
              <a:rPr lang="en-IN" dirty="0"/>
              <a:t>but not limited to attendance, project completion rates, quality of work and employee</a:t>
            </a:r>
          </a:p>
          <a:p>
            <a:r>
              <a:rPr lang="en-IN" dirty="0"/>
              <a:t>Feedback. Integrate data from multiple sources into a unified Excel workbook.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57200" y="256413"/>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4C02B532-3C89-D220-3C59-2773D37F48B7}"/>
              </a:ext>
            </a:extLst>
          </p:cNvPr>
          <p:cNvSpPr txBox="1"/>
          <p:nvPr/>
        </p:nvSpPr>
        <p:spPr>
          <a:xfrm>
            <a:off x="310896" y="1137820"/>
            <a:ext cx="9074985" cy="646331"/>
          </a:xfrm>
          <a:prstGeom prst="rect">
            <a:avLst/>
          </a:prstGeom>
          <a:noFill/>
        </p:spPr>
        <p:txBody>
          <a:bodyPr wrap="none" rtlCol="0">
            <a:spAutoFit/>
          </a:bodyPr>
          <a:lstStyle/>
          <a:p>
            <a:pPr marL="285750" indent="-285750">
              <a:buFont typeface="Wingdings" panose="05000000000000000000" pitchFamily="2" charset="2"/>
              <a:buChar char="q"/>
            </a:pPr>
            <a:r>
              <a:rPr lang="en-US" b="1" dirty="0"/>
              <a:t>OBJECTIVE: </a:t>
            </a:r>
            <a:r>
              <a:rPr lang="en-US" dirty="0"/>
              <a:t>To develop an Excel-based tool that efficiently analyzes and evaluates employee</a:t>
            </a:r>
          </a:p>
          <a:p>
            <a:r>
              <a:rPr lang="en-US" dirty="0"/>
              <a:t>Performance, facilitating data-driven decisions for HR and management teams.</a:t>
            </a:r>
          </a:p>
        </p:txBody>
      </p:sp>
      <p:sp>
        <p:nvSpPr>
          <p:cNvPr id="12" name="TextBox 11">
            <a:extLst>
              <a:ext uri="{FF2B5EF4-FFF2-40B4-BE49-F238E27FC236}">
                <a16:creationId xmlns:a16="http://schemas.microsoft.com/office/drawing/2014/main" id="{B61BC1B5-DF4B-C389-5F6C-045BB214F846}"/>
              </a:ext>
            </a:extLst>
          </p:cNvPr>
          <p:cNvSpPr txBox="1"/>
          <p:nvPr/>
        </p:nvSpPr>
        <p:spPr>
          <a:xfrm>
            <a:off x="310896" y="1984330"/>
            <a:ext cx="9374682" cy="3970318"/>
          </a:xfrm>
          <a:prstGeom prst="rect">
            <a:avLst/>
          </a:prstGeom>
          <a:noFill/>
        </p:spPr>
        <p:txBody>
          <a:bodyPr wrap="none" rtlCol="0">
            <a:spAutoFit/>
          </a:bodyPr>
          <a:lstStyle/>
          <a:p>
            <a:pPr marL="285750" indent="-285750">
              <a:buFont typeface="Wingdings" panose="05000000000000000000" pitchFamily="2" charset="2"/>
              <a:buChar char="q"/>
            </a:pPr>
            <a:r>
              <a:rPr lang="en-US" b="1" dirty="0"/>
              <a:t>COMPONENTS:</a:t>
            </a:r>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
            </a:pPr>
            <a:r>
              <a:rPr lang="en-US" b="1" dirty="0"/>
              <a:t>DATA COLLECTION: </a:t>
            </a:r>
            <a:r>
              <a:rPr lang="en-US" dirty="0"/>
              <a:t>Determine relevant data sources such as attendance records, project</a:t>
            </a:r>
          </a:p>
          <a:p>
            <a:r>
              <a:rPr lang="en-US" dirty="0"/>
              <a:t>Completions, performance reviews and feedback. Aggregate data into centralized Excel workbook.</a:t>
            </a:r>
          </a:p>
          <a:p>
            <a:endParaRPr lang="en-US" dirty="0"/>
          </a:p>
          <a:p>
            <a:pPr marL="285750" indent="-285750">
              <a:buFont typeface="Wingdings" panose="05000000000000000000" pitchFamily="2" charset="2"/>
              <a:buChar char="§"/>
            </a:pPr>
            <a:r>
              <a:rPr lang="en-IN" b="1" dirty="0"/>
              <a:t>METRIC DEVELOPMENT: </a:t>
            </a:r>
            <a:r>
              <a:rPr lang="en-IN" dirty="0"/>
              <a:t>Develop a scoring model to quantify employee performance based </a:t>
            </a:r>
          </a:p>
          <a:p>
            <a:r>
              <a:rPr lang="en-IN" dirty="0"/>
              <a:t>On the defined metrics. Performance indicators tailored to organizational goals like productivity</a:t>
            </a:r>
          </a:p>
          <a:p>
            <a:r>
              <a:rPr lang="en-IN" dirty="0"/>
              <a:t>Rates, quality of work, punctuality.</a:t>
            </a:r>
          </a:p>
          <a:p>
            <a:endParaRPr lang="en-IN" dirty="0"/>
          </a:p>
          <a:p>
            <a:pPr marL="285750" indent="-285750">
              <a:buFont typeface="Wingdings" panose="05000000000000000000" pitchFamily="2" charset="2"/>
              <a:buChar char="§"/>
            </a:pPr>
            <a:r>
              <a:rPr lang="en-IN" b="1" dirty="0"/>
              <a:t>DATA MANAGEMENT: </a:t>
            </a:r>
            <a:r>
              <a:rPr lang="en-IN" dirty="0"/>
              <a:t>Develop a centralized repository for storing employee data securely and</a:t>
            </a:r>
          </a:p>
          <a:p>
            <a:r>
              <a:rPr lang="en-IN" dirty="0"/>
              <a:t>ensuring easy access for authorized personnel.</a:t>
            </a:r>
          </a:p>
          <a:p>
            <a:endParaRPr lang="en-IN" dirty="0"/>
          </a:p>
          <a:p>
            <a:pPr marL="285750" indent="-285750">
              <a:buFont typeface="Wingdings" panose="05000000000000000000" pitchFamily="2" charset="2"/>
              <a:buChar char="§"/>
            </a:pPr>
            <a:r>
              <a:rPr lang="en-IN" b="1" dirty="0"/>
              <a:t>PERFORMANCE ANALYSIS: </a:t>
            </a:r>
            <a:r>
              <a:rPr lang="en-IN" dirty="0"/>
              <a:t>Create metrics and KPIs to measure employee performance, track</a:t>
            </a:r>
          </a:p>
          <a:p>
            <a:r>
              <a:rPr lang="en-IN" dirty="0"/>
              <a:t>progress over time and identify areas for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5E518EC-A326-1B1B-C7D4-5D14104B750B}"/>
              </a:ext>
            </a:extLst>
          </p:cNvPr>
          <p:cNvSpPr txBox="1"/>
          <p:nvPr/>
        </p:nvSpPr>
        <p:spPr>
          <a:xfrm>
            <a:off x="457200" y="1118025"/>
            <a:ext cx="8039099" cy="5355312"/>
          </a:xfrm>
          <a:prstGeom prst="rect">
            <a:avLst/>
          </a:prstGeom>
          <a:noFill/>
        </p:spPr>
        <p:txBody>
          <a:bodyPr wrap="square" rtlCol="0">
            <a:spAutoFit/>
          </a:bodyPr>
          <a:lstStyle/>
          <a:p>
            <a:pPr marL="285750" indent="-285750">
              <a:buFont typeface="Wingdings" panose="05000000000000000000" pitchFamily="2" charset="2"/>
              <a:buChar char="ü"/>
            </a:pPr>
            <a:r>
              <a:rPr lang="en-US" b="1" dirty="0"/>
              <a:t>HR MANAGER: </a:t>
            </a:r>
            <a:r>
              <a:rPr lang="en-US" dirty="0"/>
              <a:t>They use performance analysis to identify trends, manage talent, and make decisions about promotions, compensation, and professional development.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TEAM LEADERS/SUPERVISORS:</a:t>
            </a:r>
            <a:r>
              <a:rPr lang="en-US" dirty="0"/>
              <a:t> They need performance data to provide feedback, set goals, and address any performance issues within their teams.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SENIOR EXECUTIVES:</a:t>
            </a:r>
            <a:r>
              <a:rPr lang="en-US" dirty="0"/>
              <a:t> They use aggregated performance data to assess overall organizational effectiveness and to make strategic decisions.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EMPLOYEES: </a:t>
            </a:r>
            <a:r>
              <a:rPr lang="en-US" dirty="0"/>
              <a:t>They may also use performance data for self-assessment, goal setting, and understanding their progress and areas for improvement.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IN" b="1" dirty="0"/>
              <a:t>TRAINING AND DEVELOPMENT SPECIALISTS: </a:t>
            </a:r>
            <a:r>
              <a:rPr lang="en-US" dirty="0"/>
              <a:t>Identify gaps in skills and competencies based on performance data. Design targeted training programs to address identified performance issues.</a:t>
            </a:r>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r>
              <a:rPr lang="en-IN" b="1" dirty="0"/>
              <a:t>DATA ANALYSTS: </a:t>
            </a:r>
            <a:r>
              <a:rPr lang="en-US" dirty="0"/>
              <a:t>Collect, clean, and organize performance data for analysis. Perform advanced analyses to uncover trends, correlations, and insights.</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04987"/>
            <a:ext cx="2695574" cy="3248025"/>
          </a:xfrm>
          <a:prstGeom prst="rect">
            <a:avLst/>
          </a:prstGeom>
        </p:spPr>
      </p:pic>
      <p:sp>
        <p:nvSpPr>
          <p:cNvPr id="6" name="object 6"/>
          <p:cNvSpPr txBox="1">
            <a:spLocks noGrp="1"/>
          </p:cNvSpPr>
          <p:nvPr>
            <p:ph type="title"/>
          </p:nvPr>
        </p:nvSpPr>
        <p:spPr>
          <a:xfrm>
            <a:off x="18288" y="2286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4EE416B-75EF-6F30-3C19-B410711EFC2E}"/>
              </a:ext>
            </a:extLst>
          </p:cNvPr>
          <p:cNvSpPr txBox="1"/>
          <p:nvPr/>
        </p:nvSpPr>
        <p:spPr>
          <a:xfrm>
            <a:off x="2667000" y="856904"/>
            <a:ext cx="7248525" cy="7109639"/>
          </a:xfrm>
          <a:prstGeom prst="rect">
            <a:avLst/>
          </a:prstGeom>
          <a:noFill/>
        </p:spPr>
        <p:txBody>
          <a:bodyPr wrap="square" rtlCol="0">
            <a:spAutoFit/>
          </a:bodyPr>
          <a:lstStyle/>
          <a:p>
            <a:r>
              <a:rPr lang="en-IN" b="1" dirty="0"/>
              <a:t>                                </a:t>
            </a:r>
            <a:r>
              <a:rPr lang="en-IN" sz="2000" b="1" dirty="0"/>
              <a:t>SOLUTION COMPONENTS:</a:t>
            </a:r>
          </a:p>
          <a:p>
            <a:endParaRPr lang="en-IN" sz="2000" b="1" dirty="0"/>
          </a:p>
          <a:p>
            <a:endParaRPr lang="en-IN" b="1" dirty="0"/>
          </a:p>
          <a:p>
            <a:pPr marL="285750" indent="-285750">
              <a:buFont typeface="Arial" panose="020B0604020202020204" pitchFamily="34" charset="0"/>
              <a:buChar char="•"/>
            </a:pPr>
            <a:r>
              <a:rPr lang="en-IN" sz="2000" b="1" dirty="0"/>
              <a:t>GOAL SETTING AND TRACKING: </a:t>
            </a:r>
            <a:r>
              <a:rPr lang="en-US" sz="2000" dirty="0"/>
              <a:t>Set Specific, Measurable, Achievable, Relevant, and Time-bound goals for employees. Monitor progress towards goals and update performance data accordingly.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FEEDBACK AND ACTION PLANS: </a:t>
            </a:r>
            <a:r>
              <a:rPr lang="en-US" sz="2000" dirty="0"/>
              <a:t>Use Excel to document performance reviews and feedback sessions. Develop and track action plans for performance improvement based on analysis.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ANALYSIS AND REPORTING: </a:t>
            </a:r>
            <a:r>
              <a:rPr lang="en-US" sz="2000" dirty="0"/>
              <a:t>Utilize Excel’s built-in functions and tools (e.g., pivot tables, charts, and formulas) to analyze performance data. Use charts and graphs to visualize trends and patterns over time.</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505200" y="304800"/>
            <a:ext cx="10681335" cy="276999"/>
          </a:xfrm>
        </p:spPr>
        <p:txBody>
          <a:bodyPr/>
          <a:lstStyle/>
          <a:p>
            <a:r>
              <a:rPr lang="en-US" sz="1800" b="1" dirty="0"/>
              <a:t>VALUE COMPONENTS:</a:t>
            </a:r>
            <a:endParaRPr lang="en-IN" sz="1800" dirty="0"/>
          </a:p>
        </p:txBody>
      </p:sp>
      <p:sp>
        <p:nvSpPr>
          <p:cNvPr id="3" name="TextBox 2">
            <a:extLst>
              <a:ext uri="{FF2B5EF4-FFF2-40B4-BE49-F238E27FC236}">
                <a16:creationId xmlns:a16="http://schemas.microsoft.com/office/drawing/2014/main" id="{31E7E25A-E768-37F4-FB9B-42585849EF22}"/>
              </a:ext>
            </a:extLst>
          </p:cNvPr>
          <p:cNvSpPr txBox="1"/>
          <p:nvPr/>
        </p:nvSpPr>
        <p:spPr>
          <a:xfrm>
            <a:off x="304800" y="1120676"/>
            <a:ext cx="9829800" cy="5355312"/>
          </a:xfrm>
          <a:prstGeom prst="rect">
            <a:avLst/>
          </a:prstGeom>
          <a:noFill/>
        </p:spPr>
        <p:txBody>
          <a:bodyPr wrap="square" rtlCol="0">
            <a:spAutoFit/>
          </a:bodyPr>
          <a:lstStyle/>
          <a:p>
            <a:pPr marL="285750" indent="-285750">
              <a:buFont typeface="Arial" panose="020B0604020202020204" pitchFamily="34" charset="0"/>
              <a:buChar char="•"/>
            </a:pPr>
            <a:r>
              <a:rPr lang="en-US" b="1" dirty="0"/>
              <a:t>COST-EFFECTIVE SOLUTION: </a:t>
            </a:r>
            <a:r>
              <a:rPr lang="en-US" dirty="0"/>
              <a:t>Excel is a cost-effective tool compared to specialized performance management software. Many organizations already have access to it, reducing the need for additional investments.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ENHANCED DECISION MAKING: </a:t>
            </a:r>
            <a:r>
              <a:rPr lang="en-US" dirty="0"/>
              <a:t>Leverage data analysis to make informed decisions regarding promotions, training, and performance improvements. Identify trends and patterns to address potential issues before they escalate.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FLEXIBILITY AND CUSTOMIZATION: </a:t>
            </a:r>
            <a:r>
              <a:rPr lang="en-US" dirty="0"/>
              <a:t>Easily create and customize templates to fit specific needs and performance metrics. Modify formulas, charts, and reports as needed to address changing requirements or new insights.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ERASE OF USE: </a:t>
            </a:r>
            <a:r>
              <a:rPr lang="en-US" dirty="0"/>
              <a:t>Most users are familiar with Excel’s interface, which reduces the learning curve and facilitates quicker implementation. Utilize familiar tools like pivot tables, charts, and conditional formatting to analyze data.</a:t>
            </a:r>
            <a:endParaRPr lang="en-IN" b="1"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188595"/>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579BA70A-BD7B-405D-DAE7-E34B858D8CAC}"/>
              </a:ext>
            </a:extLst>
          </p:cNvPr>
          <p:cNvSpPr txBox="1"/>
          <p:nvPr/>
        </p:nvSpPr>
        <p:spPr>
          <a:xfrm>
            <a:off x="304800" y="1371600"/>
            <a:ext cx="9582175" cy="4924425"/>
          </a:xfrm>
          <a:prstGeom prst="rect">
            <a:avLst/>
          </a:prstGeom>
          <a:noFill/>
        </p:spPr>
        <p:txBody>
          <a:bodyPr wrap="none" rtlCol="0">
            <a:spAutoFit/>
          </a:bodyPr>
          <a:lstStyle/>
          <a:p>
            <a:endParaRPr lang="en-US" sz="3200" b="1" dirty="0"/>
          </a:p>
          <a:p>
            <a:pPr>
              <a:buFont typeface="Arial" panose="020B0604020202020204" pitchFamily="34" charset="0"/>
              <a:buChar char="•"/>
            </a:pPr>
            <a:r>
              <a:rPr lang="en-US" b="1" dirty="0"/>
              <a:t> </a:t>
            </a:r>
            <a:r>
              <a:rPr lang="en-US" sz="2400" b="1" dirty="0"/>
              <a:t>Employee ID:</a:t>
            </a:r>
            <a:r>
              <a:rPr lang="en-US" sz="2400" dirty="0"/>
              <a:t> Unique identifier for each employee.</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Name:</a:t>
            </a:r>
            <a:r>
              <a:rPr lang="en-US" sz="2400" dirty="0"/>
              <a:t> Full name of the employee.</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Department:</a:t>
            </a:r>
            <a:r>
              <a:rPr lang="en-US" sz="2400" dirty="0"/>
              <a:t> The department or team to which the employee belongs.</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Position/Role:</a:t>
            </a:r>
            <a:r>
              <a:rPr lang="en-US" sz="2400" dirty="0"/>
              <a:t> Job title or role within the organization.</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Hire Date:</a:t>
            </a:r>
            <a:r>
              <a:rPr lang="en-US" sz="2400" dirty="0"/>
              <a:t> The date the employee started working with the company.</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Manager/Supervisor:</a:t>
            </a:r>
            <a:r>
              <a:rPr lang="en-US" sz="2400" dirty="0"/>
              <a:t> The name or ID of the employee’s direct supervisor.</a:t>
            </a:r>
          </a:p>
          <a:p>
            <a:endParaRPr lang="en-IN" dirty="0"/>
          </a:p>
        </p:txBody>
      </p:sp>
      <p:sp>
        <p:nvSpPr>
          <p:cNvPr id="4" name="TextBox 3">
            <a:extLst>
              <a:ext uri="{FF2B5EF4-FFF2-40B4-BE49-F238E27FC236}">
                <a16:creationId xmlns:a16="http://schemas.microsoft.com/office/drawing/2014/main" id="{00044692-13C3-5F22-DB99-F1A17262C976}"/>
              </a:ext>
            </a:extLst>
          </p:cNvPr>
          <p:cNvSpPr txBox="1"/>
          <p:nvPr/>
        </p:nvSpPr>
        <p:spPr>
          <a:xfrm>
            <a:off x="2819400" y="1062990"/>
            <a:ext cx="3986989" cy="861774"/>
          </a:xfrm>
          <a:prstGeom prst="rect">
            <a:avLst/>
          </a:prstGeom>
          <a:noFill/>
        </p:spPr>
        <p:txBody>
          <a:bodyPr wrap="none" rtlCol="0">
            <a:spAutoFit/>
          </a:bodyPr>
          <a:lstStyle/>
          <a:p>
            <a:r>
              <a:rPr lang="en-US" sz="3200" b="1" dirty="0"/>
              <a:t>Employee Information</a:t>
            </a:r>
          </a:p>
          <a:p>
            <a:endParaRPr lang="en-IN" dirty="0"/>
          </a:p>
        </p:txBody>
      </p:sp>
    </p:spTree>
    <p:extLst>
      <p:ext uri="{BB962C8B-B14F-4D97-AF65-F5344CB8AC3E}">
        <p14:creationId xmlns:p14="http://schemas.microsoft.com/office/powerpoint/2010/main" val="2065879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1221</Words>
  <Application>Microsoft Office PowerPoint</Application>
  <PresentationFormat>Widescreen</PresentationFormat>
  <Paragraphs>166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VALUE COMPONENTS:</vt:lpstr>
      <vt:lpstr>Dataset Description</vt:lpstr>
      <vt:lpstr>THE "WOW" IN OUR SOLUTION</vt:lpstr>
      <vt:lpstr>PowerPoint Presentation</vt:lpstr>
      <vt:lpstr>                                PERFORMANCE LEVEL:                      1) Key Performance Indicators (KPIs).                      2) Performance Appraisals.                      3) Goals and Objectives Tracking.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917604824155</cp:lastModifiedBy>
  <cp:revision>19</cp:revision>
  <dcterms:created xsi:type="dcterms:W3CDTF">2024-03-29T15:07:22Z</dcterms:created>
  <dcterms:modified xsi:type="dcterms:W3CDTF">2024-09-12T09:07:54Z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