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9A2E-9D1D-9E92-D8DF-7311C08D1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582FCE-33C2-1F03-090C-C970110CC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342D54-7AF8-9C2B-D7F7-50E997617CA9}"/>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C6C377EC-8FF3-1D38-85D3-A12FBCB02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86AAD-6992-58E2-493D-91310A479CC5}"/>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196984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B835-DFA5-485D-113F-4C54D99F0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A76B3-6132-249A-340B-566AA5448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AC119-44CF-4453-8F5C-0971E0A4550D}"/>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075CE1C2-3120-862F-36F7-0448F76D3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344F5-0D42-0ADF-51AA-0E5B4B92D56F}"/>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410673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99A55-08A5-37BA-9CD9-905BA6716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72CEC-D13A-8E7F-DDF3-5670F0983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072A9-D022-1D69-6265-8AC96147A237}"/>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0DD74D99-0920-E32D-9B1D-DE1AFDE45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553A9-0098-8716-BB43-B87DB0EC1ACE}"/>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117053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DE53-351A-74DF-AF66-03B471179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D21FB3-B0D6-7292-C078-766A943D9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53D41-BDEE-8447-331C-925B72229E6F}"/>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EA0942F3-72DD-C606-0BE7-DE46097A2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E91A9-2482-984A-1E28-1405390373AB}"/>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410446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6FB-EA52-1D62-CC48-41EF91451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9CACCD-AAEC-95CA-D0DE-8D9A225A46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9561E-02D1-1A56-20AE-3A425F371757}"/>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76912E51-1B6B-27A6-1F93-A3D6B989F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5B648-8D77-7CB0-66AA-C4D1298C56F9}"/>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327429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B31-9E31-FA13-308A-EBA09B7D3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24E9C-1497-FE26-CCA2-0DFAB1423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653581-CF90-6F52-81F0-429967316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880A55-3090-C1C1-605D-F43701AD4FB7}"/>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6" name="Footer Placeholder 5">
            <a:extLst>
              <a:ext uri="{FF2B5EF4-FFF2-40B4-BE49-F238E27FC236}">
                <a16:creationId xmlns:a16="http://schemas.microsoft.com/office/drawing/2014/main" id="{00C295F8-3733-B792-CA41-2E64AEBFE8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36FE62-79FA-BDB3-530F-CE0A551253AE}"/>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1119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F00-274A-8007-EDC7-368A1CF150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540DC3-F2F4-B52A-E130-59B4B4CB6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F4E83-4B9A-C4AF-0806-F3B79AF03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DEB89-CE55-58DA-1597-3A6642F2C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56C60-E520-9269-B461-93112CC280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C4BA3C-C2EA-9D80-BE84-DBF2D4994083}"/>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8" name="Footer Placeholder 7">
            <a:extLst>
              <a:ext uri="{FF2B5EF4-FFF2-40B4-BE49-F238E27FC236}">
                <a16:creationId xmlns:a16="http://schemas.microsoft.com/office/drawing/2014/main" id="{B357269D-66A7-CC71-2448-60B2F5A971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93DB75-5490-CCB3-434D-7934AD20D411}"/>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257207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A6C6-E16F-B864-E371-04E5DEE62E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7CED59-4EFA-F7D3-292A-166E721249AA}"/>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4" name="Footer Placeholder 3">
            <a:extLst>
              <a:ext uri="{FF2B5EF4-FFF2-40B4-BE49-F238E27FC236}">
                <a16:creationId xmlns:a16="http://schemas.microsoft.com/office/drawing/2014/main" id="{044FE48D-CB3E-5CC6-4AAE-0AA7A283DD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CE0D6F-A54C-D045-616E-D9D19EDB4959}"/>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183696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4488F-2264-0BF5-95CD-FE912960AA5C}"/>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3" name="Footer Placeholder 2">
            <a:extLst>
              <a:ext uri="{FF2B5EF4-FFF2-40B4-BE49-F238E27FC236}">
                <a16:creationId xmlns:a16="http://schemas.microsoft.com/office/drawing/2014/main" id="{0A2090AE-B649-659D-BF3F-1AFC12C14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1CF21-7C24-2CDF-B0E3-755BBFBBC8DA}"/>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347963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0A2-87C1-B8F0-0BB4-EDFC3BD38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10E905-E22C-E41C-4385-CAD527CF5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9E89FD-F46E-2CEE-2938-B801787D4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2D2EC-1F16-9ADF-688C-75441B4AFC1C}"/>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6" name="Footer Placeholder 5">
            <a:extLst>
              <a:ext uri="{FF2B5EF4-FFF2-40B4-BE49-F238E27FC236}">
                <a16:creationId xmlns:a16="http://schemas.microsoft.com/office/drawing/2014/main" id="{23726779-26E1-11C7-6CD7-22627AD3A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02537-2A67-814C-942A-0FBECE238EFC}"/>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199927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6DC1-97F2-7498-D91B-F067DC087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FD33C9-9E97-B310-2216-9DBCD6EF0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C78B9C-05C2-AD1A-EE3C-405062F19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AE3BB-3DCC-636B-E338-6A2EF8AA8347}"/>
              </a:ext>
            </a:extLst>
          </p:cNvPr>
          <p:cNvSpPr>
            <a:spLocks noGrp="1"/>
          </p:cNvSpPr>
          <p:nvPr>
            <p:ph type="dt" sz="half" idx="10"/>
          </p:nvPr>
        </p:nvSpPr>
        <p:spPr/>
        <p:txBody>
          <a:bodyPr/>
          <a:lstStyle/>
          <a:p>
            <a:fld id="{7EFB8FF1-A835-479B-9D1A-F9EE83E812F9}" type="datetimeFigureOut">
              <a:rPr lang="en-IN" smtClean="0"/>
              <a:t>02-02-2025</a:t>
            </a:fld>
            <a:endParaRPr lang="en-IN"/>
          </a:p>
        </p:txBody>
      </p:sp>
      <p:sp>
        <p:nvSpPr>
          <p:cNvPr id="6" name="Footer Placeholder 5">
            <a:extLst>
              <a:ext uri="{FF2B5EF4-FFF2-40B4-BE49-F238E27FC236}">
                <a16:creationId xmlns:a16="http://schemas.microsoft.com/office/drawing/2014/main" id="{DC3C1199-1018-E92A-CAF4-29CA9F431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6D8F7-5537-3FDA-FDA8-89EDB11405F7}"/>
              </a:ext>
            </a:extLst>
          </p:cNvPr>
          <p:cNvSpPr>
            <a:spLocks noGrp="1"/>
          </p:cNvSpPr>
          <p:nvPr>
            <p:ph type="sldNum" sz="quarter" idx="12"/>
          </p:nvPr>
        </p:nvSpPr>
        <p:spPr/>
        <p:txBody>
          <a:bodyPr/>
          <a:lstStyle/>
          <a:p>
            <a:fld id="{8A7FA0E0-B710-41F0-973D-B4227FC2D2DB}" type="slidenum">
              <a:rPr lang="en-IN" smtClean="0"/>
              <a:t>‹#›</a:t>
            </a:fld>
            <a:endParaRPr lang="en-IN"/>
          </a:p>
        </p:txBody>
      </p:sp>
    </p:spTree>
    <p:extLst>
      <p:ext uri="{BB962C8B-B14F-4D97-AF65-F5344CB8AC3E}">
        <p14:creationId xmlns:p14="http://schemas.microsoft.com/office/powerpoint/2010/main" val="320630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A3BC4-6787-D9FA-685E-AB30D64BE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A114C-6386-6DA4-4A66-759688924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FA98D-79E0-A506-A3AD-98BA6ABAF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FB8FF1-A835-479B-9D1A-F9EE83E812F9}" type="datetimeFigureOut">
              <a:rPr lang="en-IN" smtClean="0"/>
              <a:t>02-02-2025</a:t>
            </a:fld>
            <a:endParaRPr lang="en-IN"/>
          </a:p>
        </p:txBody>
      </p:sp>
      <p:sp>
        <p:nvSpPr>
          <p:cNvPr id="5" name="Footer Placeholder 4">
            <a:extLst>
              <a:ext uri="{FF2B5EF4-FFF2-40B4-BE49-F238E27FC236}">
                <a16:creationId xmlns:a16="http://schemas.microsoft.com/office/drawing/2014/main" id="{A24EBAA6-0E2F-4190-ACFC-535CDFE8B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3EAA633-D0E6-03C0-C46F-8C6E05D26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7FA0E0-B710-41F0-973D-B4227FC2D2DB}" type="slidenum">
              <a:rPr lang="en-IN" smtClean="0"/>
              <a:t>‹#›</a:t>
            </a:fld>
            <a:endParaRPr lang="en-IN"/>
          </a:p>
        </p:txBody>
      </p:sp>
    </p:spTree>
    <p:extLst>
      <p:ext uri="{BB962C8B-B14F-4D97-AF65-F5344CB8AC3E}">
        <p14:creationId xmlns:p14="http://schemas.microsoft.com/office/powerpoint/2010/main" val="3210383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75E3-2CB5-928F-4055-1A70E3ADF926}"/>
              </a:ext>
            </a:extLst>
          </p:cNvPr>
          <p:cNvSpPr>
            <a:spLocks noGrp="1"/>
          </p:cNvSpPr>
          <p:nvPr>
            <p:ph type="ctrTitle"/>
          </p:nvPr>
        </p:nvSpPr>
        <p:spPr/>
        <p:txBody>
          <a:bodyPr/>
          <a:lstStyle/>
          <a:p>
            <a:r>
              <a:rPr lang="pt-BR" b="1" dirty="0">
                <a:solidFill>
                  <a:srgbClr val="FF0000"/>
                </a:solidFill>
              </a:rPr>
              <a:t>COVID-19 Clinical Trials EDA Pandas</a:t>
            </a:r>
            <a:endParaRPr lang="en-IN" b="1" dirty="0">
              <a:solidFill>
                <a:srgbClr val="FF0000"/>
              </a:solidFill>
            </a:endParaRPr>
          </a:p>
        </p:txBody>
      </p:sp>
    </p:spTree>
    <p:extLst>
      <p:ext uri="{BB962C8B-B14F-4D97-AF65-F5344CB8AC3E}">
        <p14:creationId xmlns:p14="http://schemas.microsoft.com/office/powerpoint/2010/main" val="10925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Description automatically generated">
            <a:extLst>
              <a:ext uri="{FF2B5EF4-FFF2-40B4-BE49-F238E27FC236}">
                <a16:creationId xmlns:a16="http://schemas.microsoft.com/office/drawing/2014/main" id="{1033F135-5EF3-50DA-F98E-A2D0381E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9" y="320040"/>
            <a:ext cx="12230479" cy="5730240"/>
          </a:xfrm>
          <a:prstGeom prst="rect">
            <a:avLst/>
          </a:prstGeom>
        </p:spPr>
      </p:pic>
    </p:spTree>
    <p:extLst>
      <p:ext uri="{BB962C8B-B14F-4D97-AF65-F5344CB8AC3E}">
        <p14:creationId xmlns:p14="http://schemas.microsoft.com/office/powerpoint/2010/main" val="223926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CFBB3C-6579-C940-A963-FA250DE85F48}"/>
              </a:ext>
            </a:extLst>
          </p:cNvPr>
          <p:cNvSpPr txBox="1"/>
          <p:nvPr/>
        </p:nvSpPr>
        <p:spPr>
          <a:xfrm>
            <a:off x="3047036" y="1031236"/>
            <a:ext cx="6094070" cy="4801314"/>
          </a:xfrm>
          <a:prstGeom prst="rect">
            <a:avLst/>
          </a:prstGeom>
          <a:noFill/>
        </p:spPr>
        <p:txBody>
          <a:bodyPr wrap="square">
            <a:spAutoFit/>
          </a:bodyPr>
          <a:lstStyle/>
          <a:p>
            <a:r>
              <a:rPr lang="en-US" dirty="0"/>
              <a:t>The image you provided presents a bar chart titled "Distribution of Study Types by Status in Clinical Trials." It categorizes different types of clinical studies and their statuses. Here's a detailed analysis:</a:t>
            </a:r>
          </a:p>
          <a:p>
            <a:r>
              <a:rPr lang="en-US" b="1" dirty="0"/>
              <a:t>Study Types:</a:t>
            </a:r>
          </a:p>
          <a:p>
            <a:pPr>
              <a:buFont typeface="+mj-lt"/>
              <a:buAutoNum type="arabicPeriod"/>
            </a:pPr>
            <a:r>
              <a:rPr lang="en-US" b="1" dirty="0"/>
              <a:t>Observational</a:t>
            </a:r>
            <a:endParaRPr lang="en-US" dirty="0"/>
          </a:p>
          <a:p>
            <a:pPr>
              <a:buFont typeface="+mj-lt"/>
              <a:buAutoNum type="arabicPeriod"/>
            </a:pPr>
            <a:r>
              <a:rPr lang="en-US" b="1" dirty="0"/>
              <a:t>Interventional</a:t>
            </a:r>
            <a:endParaRPr lang="en-US" dirty="0"/>
          </a:p>
          <a:p>
            <a:pPr>
              <a:buFont typeface="+mj-lt"/>
              <a:buAutoNum type="arabicPeriod"/>
            </a:pPr>
            <a:r>
              <a:rPr lang="en-US" b="1" dirty="0"/>
              <a:t>Expanded Access: Treatment IND/Protocol</a:t>
            </a:r>
            <a:endParaRPr lang="en-US" dirty="0"/>
          </a:p>
          <a:p>
            <a:pPr>
              <a:buFont typeface="+mj-lt"/>
              <a:buAutoNum type="arabicPeriod"/>
            </a:pPr>
            <a:r>
              <a:rPr lang="en-US" b="1" dirty="0"/>
              <a:t>Expanded Access: Intermediate-size </a:t>
            </a:r>
            <a:r>
              <a:rPr lang="en-US" b="1" dirty="0" err="1"/>
              <a:t>Population|Treatment</a:t>
            </a:r>
            <a:r>
              <a:rPr lang="en-US" b="1" dirty="0"/>
              <a:t> IND/Protocol</a:t>
            </a:r>
            <a:endParaRPr lang="en-US" dirty="0"/>
          </a:p>
          <a:p>
            <a:pPr>
              <a:buFont typeface="+mj-lt"/>
              <a:buAutoNum type="arabicPeriod"/>
            </a:pPr>
            <a:r>
              <a:rPr lang="en-US" b="1" dirty="0"/>
              <a:t>Expanded Access: Intermediate-size Population</a:t>
            </a:r>
            <a:endParaRPr lang="en-US" dirty="0"/>
          </a:p>
          <a:p>
            <a:pPr>
              <a:buFont typeface="+mj-lt"/>
              <a:buAutoNum type="arabicPeriod"/>
            </a:pPr>
            <a:r>
              <a:rPr lang="en-US" b="1" dirty="0"/>
              <a:t>Expanded Access: Individual </a:t>
            </a:r>
            <a:r>
              <a:rPr lang="en-US" b="1" dirty="0" err="1"/>
              <a:t>Patients|Treatment</a:t>
            </a:r>
            <a:r>
              <a:rPr lang="en-US" b="1" dirty="0"/>
              <a:t> IND/Protocol</a:t>
            </a:r>
            <a:endParaRPr lang="en-US" dirty="0"/>
          </a:p>
          <a:p>
            <a:pPr>
              <a:buFont typeface="+mj-lt"/>
              <a:buAutoNum type="arabicPeriod"/>
            </a:pPr>
            <a:r>
              <a:rPr lang="en-US" b="1" dirty="0"/>
              <a:t>Expanded Access: Individual </a:t>
            </a:r>
            <a:r>
              <a:rPr lang="en-US" b="1" dirty="0" err="1"/>
              <a:t>Patients|Intermediate-size</a:t>
            </a:r>
            <a:r>
              <a:rPr lang="en-US" b="1" dirty="0"/>
              <a:t> Population</a:t>
            </a:r>
            <a:endParaRPr lang="en-US" dirty="0"/>
          </a:p>
          <a:p>
            <a:pPr>
              <a:buFont typeface="+mj-lt"/>
              <a:buAutoNum type="arabicPeriod"/>
            </a:pPr>
            <a:r>
              <a:rPr lang="en-US" b="1" dirty="0"/>
              <a:t>Expanded Access: Individual Patients</a:t>
            </a:r>
            <a:endParaRPr lang="en-US" dirty="0"/>
          </a:p>
          <a:p>
            <a:pPr>
              <a:buFont typeface="+mj-lt"/>
              <a:buAutoNum type="arabicPeriod"/>
            </a:pPr>
            <a:r>
              <a:rPr lang="en-US" b="1" dirty="0"/>
              <a:t>Expanded Access</a:t>
            </a:r>
            <a:endParaRPr lang="en-US" dirty="0"/>
          </a:p>
        </p:txBody>
      </p:sp>
    </p:spTree>
    <p:extLst>
      <p:ext uri="{BB962C8B-B14F-4D97-AF65-F5344CB8AC3E}">
        <p14:creationId xmlns:p14="http://schemas.microsoft.com/office/powerpoint/2010/main" val="64574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02643-A9CC-6BF2-9E82-9ADB4C28904E}"/>
              </a:ext>
            </a:extLst>
          </p:cNvPr>
          <p:cNvSpPr txBox="1"/>
          <p:nvPr/>
        </p:nvSpPr>
        <p:spPr>
          <a:xfrm>
            <a:off x="2338086" y="648182"/>
            <a:ext cx="6803020" cy="3693319"/>
          </a:xfrm>
          <a:prstGeom prst="rect">
            <a:avLst/>
          </a:prstGeom>
          <a:noFill/>
        </p:spPr>
        <p:txBody>
          <a:bodyPr wrap="square">
            <a:spAutoFit/>
          </a:bodyPr>
          <a:lstStyle/>
          <a:p>
            <a:r>
              <a:rPr lang="en-US" b="1" dirty="0"/>
              <a:t>Statuses:</a:t>
            </a:r>
          </a:p>
          <a:p>
            <a:pPr>
              <a:buFont typeface="Arial" panose="020B0604020202020204" pitchFamily="34" charset="0"/>
              <a:buChar char="•"/>
            </a:pPr>
            <a:r>
              <a:rPr lang="en-US" b="1" dirty="0"/>
              <a:t>Active, not recruiting</a:t>
            </a:r>
            <a:endParaRPr lang="en-US" dirty="0"/>
          </a:p>
          <a:p>
            <a:pPr>
              <a:buFont typeface="Arial" panose="020B0604020202020204" pitchFamily="34" charset="0"/>
              <a:buChar char="•"/>
            </a:pPr>
            <a:r>
              <a:rPr lang="en-US" b="1" dirty="0"/>
              <a:t>Approved for marketing</a:t>
            </a:r>
            <a:endParaRPr lang="en-US" dirty="0"/>
          </a:p>
          <a:p>
            <a:pPr>
              <a:buFont typeface="Arial" panose="020B0604020202020204" pitchFamily="34" charset="0"/>
              <a:buChar char="•"/>
            </a:pPr>
            <a:r>
              <a:rPr lang="en-US" b="1" dirty="0"/>
              <a:t>Available</a:t>
            </a:r>
            <a:endParaRPr lang="en-US" dirty="0"/>
          </a:p>
          <a:p>
            <a:pPr>
              <a:buFont typeface="Arial" panose="020B0604020202020204" pitchFamily="34" charset="0"/>
              <a:buChar char="•"/>
            </a:pPr>
            <a:r>
              <a:rPr lang="en-US" b="1" dirty="0"/>
              <a:t>Completed</a:t>
            </a:r>
            <a:endParaRPr lang="en-US" dirty="0"/>
          </a:p>
          <a:p>
            <a:pPr>
              <a:buFont typeface="Arial" panose="020B0604020202020204" pitchFamily="34" charset="0"/>
              <a:buChar char="•"/>
            </a:pPr>
            <a:r>
              <a:rPr lang="en-US" b="1" dirty="0"/>
              <a:t>Enrolling by invitation</a:t>
            </a:r>
            <a:endParaRPr lang="en-US" dirty="0"/>
          </a:p>
          <a:p>
            <a:pPr>
              <a:buFont typeface="Arial" panose="020B0604020202020204" pitchFamily="34" charset="0"/>
              <a:buChar char="•"/>
            </a:pPr>
            <a:r>
              <a:rPr lang="en-US" b="1" dirty="0"/>
              <a:t>No longer available</a:t>
            </a:r>
            <a:endParaRPr lang="en-US" dirty="0"/>
          </a:p>
          <a:p>
            <a:pPr>
              <a:buFont typeface="Arial" panose="020B0604020202020204" pitchFamily="34" charset="0"/>
              <a:buChar char="•"/>
            </a:pPr>
            <a:r>
              <a:rPr lang="en-US" b="1" dirty="0"/>
              <a:t>Not yet recruiting</a:t>
            </a:r>
            <a:endParaRPr lang="en-US" dirty="0"/>
          </a:p>
          <a:p>
            <a:pPr>
              <a:buFont typeface="Arial" panose="020B0604020202020204" pitchFamily="34" charset="0"/>
              <a:buChar char="•"/>
            </a:pPr>
            <a:r>
              <a:rPr lang="en-US" b="1" dirty="0"/>
              <a:t>Recruiting</a:t>
            </a:r>
            <a:endParaRPr lang="en-US" dirty="0"/>
          </a:p>
          <a:p>
            <a:pPr>
              <a:buFont typeface="Arial" panose="020B0604020202020204" pitchFamily="34" charset="0"/>
              <a:buChar char="•"/>
            </a:pPr>
            <a:r>
              <a:rPr lang="en-US" b="1" dirty="0"/>
              <a:t>Suspended</a:t>
            </a:r>
            <a:endParaRPr lang="en-US" dirty="0"/>
          </a:p>
          <a:p>
            <a:pPr>
              <a:buFont typeface="Arial" panose="020B0604020202020204" pitchFamily="34" charset="0"/>
              <a:buChar char="•"/>
            </a:pPr>
            <a:r>
              <a:rPr lang="en-US" b="1" dirty="0"/>
              <a:t>Temporarily not available</a:t>
            </a:r>
            <a:endParaRPr lang="en-US" dirty="0"/>
          </a:p>
          <a:p>
            <a:pPr>
              <a:buFont typeface="Arial" panose="020B0604020202020204" pitchFamily="34" charset="0"/>
              <a:buChar char="•"/>
            </a:pPr>
            <a:r>
              <a:rPr lang="en-US" b="1" dirty="0"/>
              <a:t>Terminated</a:t>
            </a:r>
            <a:endParaRPr lang="en-US" dirty="0"/>
          </a:p>
          <a:p>
            <a:pPr>
              <a:buFont typeface="Arial" panose="020B0604020202020204" pitchFamily="34" charset="0"/>
              <a:buChar char="•"/>
            </a:pPr>
            <a:r>
              <a:rPr lang="en-US" b="1" dirty="0"/>
              <a:t>Withdrawn</a:t>
            </a:r>
            <a:endParaRPr lang="en-US" dirty="0"/>
          </a:p>
        </p:txBody>
      </p:sp>
    </p:spTree>
    <p:extLst>
      <p:ext uri="{BB962C8B-B14F-4D97-AF65-F5344CB8AC3E}">
        <p14:creationId xmlns:p14="http://schemas.microsoft.com/office/powerpoint/2010/main" val="71262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B1C63-47F5-61A2-CE1B-8E5DEA65697D}"/>
              </a:ext>
            </a:extLst>
          </p:cNvPr>
          <p:cNvSpPr txBox="1"/>
          <p:nvPr/>
        </p:nvSpPr>
        <p:spPr>
          <a:xfrm>
            <a:off x="3047036" y="1169736"/>
            <a:ext cx="6094070" cy="4524315"/>
          </a:xfrm>
          <a:prstGeom prst="rect">
            <a:avLst/>
          </a:prstGeom>
          <a:noFill/>
        </p:spPr>
        <p:txBody>
          <a:bodyPr wrap="square">
            <a:spAutoFit/>
          </a:bodyPr>
          <a:lstStyle/>
          <a:p>
            <a:r>
              <a:rPr lang="en-US" b="1" dirty="0"/>
              <a:t>Key Observations:</a:t>
            </a:r>
          </a:p>
          <a:p>
            <a:pPr>
              <a:buFont typeface="Arial" panose="020B0604020202020204" pitchFamily="34" charset="0"/>
              <a:buChar char="•"/>
            </a:pPr>
            <a:r>
              <a:rPr lang="en-US" b="1" dirty="0"/>
              <a:t>Interventional and Observational Studies</a:t>
            </a:r>
            <a:r>
              <a:rPr lang="en-US" dirty="0"/>
              <a:t>: These are the most common types of studies, with the majority being in the "Recruiting" status. This indicates a high level of ongoing clinical trials actively seeking participants.</a:t>
            </a:r>
          </a:p>
          <a:p>
            <a:pPr>
              <a:buFont typeface="Arial" panose="020B0604020202020204" pitchFamily="34" charset="0"/>
              <a:buChar char="•"/>
            </a:pPr>
            <a:r>
              <a:rPr lang="en-US" b="1" dirty="0"/>
              <a:t>Completed Studies</a:t>
            </a:r>
            <a:r>
              <a:rPr lang="en-US" dirty="0"/>
              <a:t>: There are a significant number of completed trials, particularly in the interventional category. This provides valuable data for future research and clinical practice.</a:t>
            </a:r>
          </a:p>
          <a:p>
            <a:pPr>
              <a:buFont typeface="Arial" panose="020B0604020202020204" pitchFamily="34" charset="0"/>
              <a:buChar char="•"/>
            </a:pPr>
            <a:r>
              <a:rPr lang="en-US" b="1" dirty="0"/>
              <a:t>Expanded Access Categories</a:t>
            </a:r>
            <a:r>
              <a:rPr lang="en-US" dirty="0"/>
              <a:t>: These categories have fewer trials, reflecting specialized access to treatments, often involving smaller or more specific populations.</a:t>
            </a:r>
          </a:p>
          <a:p>
            <a:pPr>
              <a:buFont typeface="Arial" panose="020B0604020202020204" pitchFamily="34" charset="0"/>
              <a:buChar char="•"/>
            </a:pPr>
            <a:r>
              <a:rPr lang="en-US" b="1" dirty="0"/>
              <a:t>Other Statuses</a:t>
            </a:r>
            <a:r>
              <a:rPr lang="en-US" dirty="0"/>
              <a:t>: Categories such as "Active, not recruiting," "Enrolling by invitation," and "Not yet recruiting" also have a notable number of trials, showcasing the various stages and accessibility of clinical studies.</a:t>
            </a:r>
          </a:p>
        </p:txBody>
      </p:sp>
    </p:spTree>
    <p:extLst>
      <p:ext uri="{BB962C8B-B14F-4D97-AF65-F5344CB8AC3E}">
        <p14:creationId xmlns:p14="http://schemas.microsoft.com/office/powerpoint/2010/main" val="339128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F13A5-D253-5F89-7EC9-68FA89863653}"/>
              </a:ext>
            </a:extLst>
          </p:cNvPr>
          <p:cNvSpPr txBox="1"/>
          <p:nvPr/>
        </p:nvSpPr>
        <p:spPr>
          <a:xfrm>
            <a:off x="2210765" y="1018572"/>
            <a:ext cx="6930341" cy="2308324"/>
          </a:xfrm>
          <a:prstGeom prst="rect">
            <a:avLst/>
          </a:prstGeom>
          <a:noFill/>
        </p:spPr>
        <p:txBody>
          <a:bodyPr wrap="square">
            <a:spAutoFit/>
          </a:bodyPr>
          <a:lstStyle/>
          <a:p>
            <a:r>
              <a:rPr lang="en-US" b="1" dirty="0"/>
              <a:t>Visual Representation:</a:t>
            </a:r>
          </a:p>
          <a:p>
            <a:r>
              <a:rPr lang="en-US" dirty="0"/>
              <a:t>The chart uses color-coded bars to represent different statuses, making it easy to visualize and compare the distribution across study types. The x-axis shows the number of trials (ranging from 0 to 3000), while the y-axis lists the study types.</a:t>
            </a:r>
          </a:p>
          <a:p>
            <a:r>
              <a:rPr lang="en-US" dirty="0"/>
              <a:t>This chart provides a comprehensive overview of the current landscape of clinical trials, highlighting the diversity and status of ongoing research efforts.</a:t>
            </a:r>
          </a:p>
        </p:txBody>
      </p:sp>
    </p:spTree>
    <p:extLst>
      <p:ext uri="{BB962C8B-B14F-4D97-AF65-F5344CB8AC3E}">
        <p14:creationId xmlns:p14="http://schemas.microsoft.com/office/powerpoint/2010/main" val="13762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numbers and lines&#10;&#10;Description automatically generated">
            <a:extLst>
              <a:ext uri="{FF2B5EF4-FFF2-40B4-BE49-F238E27FC236}">
                <a16:creationId xmlns:a16="http://schemas.microsoft.com/office/drawing/2014/main" id="{75D7E5B9-BE1D-89D0-0197-1A9841778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92" y="856891"/>
            <a:ext cx="10860016" cy="5144218"/>
          </a:xfrm>
          <a:prstGeom prst="rect">
            <a:avLst/>
          </a:prstGeom>
        </p:spPr>
      </p:pic>
    </p:spTree>
    <p:extLst>
      <p:ext uri="{BB962C8B-B14F-4D97-AF65-F5344CB8AC3E}">
        <p14:creationId xmlns:p14="http://schemas.microsoft.com/office/powerpoint/2010/main" val="199107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27D84-EF98-CDCE-663D-332048495112}"/>
              </a:ext>
            </a:extLst>
          </p:cNvPr>
          <p:cNvSpPr txBox="1"/>
          <p:nvPr/>
        </p:nvSpPr>
        <p:spPr>
          <a:xfrm>
            <a:off x="3047036" y="1308235"/>
            <a:ext cx="6094070" cy="4247317"/>
          </a:xfrm>
          <a:prstGeom prst="rect">
            <a:avLst/>
          </a:prstGeom>
          <a:noFill/>
        </p:spPr>
        <p:txBody>
          <a:bodyPr wrap="square">
            <a:spAutoFit/>
          </a:bodyPr>
          <a:lstStyle/>
          <a:p>
            <a:r>
              <a:rPr lang="en-US" b="1" dirty="0"/>
              <a:t>Summary</a:t>
            </a:r>
          </a:p>
          <a:p>
            <a:r>
              <a:rPr lang="en-US" dirty="0"/>
              <a:t>The scatter plot titled </a:t>
            </a:r>
            <a:r>
              <a:rPr lang="en-US" b="1" dirty="0"/>
              <a:t>"Enrollment Distribution in Clinical Trials"</a:t>
            </a:r>
            <a:r>
              <a:rPr lang="en-US" dirty="0"/>
              <a:t> provides a visual representation of the number of participants in various clinical trials. The x-axis shows the </a:t>
            </a:r>
            <a:r>
              <a:rPr lang="en-US" b="1" dirty="0"/>
              <a:t>Number of Participants</a:t>
            </a:r>
            <a:r>
              <a:rPr lang="en-US" dirty="0"/>
              <a:t> ranging from 0 to 2.0 x 10^7, and the y-axis represents </a:t>
            </a:r>
            <a:r>
              <a:rPr lang="en-US" b="1" dirty="0"/>
              <a:t>Frequency</a:t>
            </a:r>
            <a:r>
              <a:rPr lang="en-US" dirty="0"/>
              <a:t>.</a:t>
            </a:r>
          </a:p>
          <a:p>
            <a:r>
              <a:rPr lang="en-US" b="1" dirty="0"/>
              <a:t>Key Observations</a:t>
            </a:r>
          </a:p>
          <a:p>
            <a:pPr>
              <a:buFont typeface="Arial" panose="020B0604020202020204" pitchFamily="34" charset="0"/>
              <a:buChar char="•"/>
            </a:pPr>
            <a:r>
              <a:rPr lang="en-US" b="1" dirty="0"/>
              <a:t>Clustered Data Points</a:t>
            </a:r>
            <a:r>
              <a:rPr lang="en-US" dirty="0"/>
              <a:t>: The majority of the clinical trials have a small number of participants. This is evident from the high frequency of data points near the lower end of the x-axis.</a:t>
            </a:r>
          </a:p>
          <a:p>
            <a:pPr>
              <a:buFont typeface="Arial" panose="020B0604020202020204" pitchFamily="34" charset="0"/>
              <a:buChar char="•"/>
            </a:pPr>
            <a:r>
              <a:rPr lang="en-US" b="1" dirty="0"/>
              <a:t>Outliers</a:t>
            </a:r>
            <a:r>
              <a:rPr lang="en-US" dirty="0"/>
              <a:t>: There are a few trials with significantly higher enrollment numbers, spread along the x-axis. These outliers indicate trials that have managed to enroll a large number of participants compared to the average.</a:t>
            </a:r>
          </a:p>
        </p:txBody>
      </p:sp>
    </p:spTree>
    <p:extLst>
      <p:ext uri="{BB962C8B-B14F-4D97-AF65-F5344CB8AC3E}">
        <p14:creationId xmlns:p14="http://schemas.microsoft.com/office/powerpoint/2010/main" val="3662283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D8012B-5998-276E-2608-FB016266CE9D}"/>
              </a:ext>
            </a:extLst>
          </p:cNvPr>
          <p:cNvSpPr txBox="1"/>
          <p:nvPr/>
        </p:nvSpPr>
        <p:spPr>
          <a:xfrm>
            <a:off x="3047036" y="1169736"/>
            <a:ext cx="6094070" cy="4524315"/>
          </a:xfrm>
          <a:prstGeom prst="rect">
            <a:avLst/>
          </a:prstGeom>
          <a:noFill/>
        </p:spPr>
        <p:txBody>
          <a:bodyPr wrap="square">
            <a:spAutoFit/>
          </a:bodyPr>
          <a:lstStyle/>
          <a:p>
            <a:r>
              <a:rPr lang="en-US" b="1" dirty="0"/>
              <a:t>Analysis</a:t>
            </a:r>
          </a:p>
          <a:p>
            <a:pPr>
              <a:buFont typeface="Arial" panose="020B0604020202020204" pitchFamily="34" charset="0"/>
              <a:buChar char="•"/>
            </a:pPr>
            <a:r>
              <a:rPr lang="en-US" dirty="0"/>
              <a:t>The plot reveals that most clinical trials operate with a relatively small participant base, which may suggest limitations in resources, recruitment challenges, or focused study scopes.</a:t>
            </a:r>
          </a:p>
          <a:p>
            <a:pPr>
              <a:buFont typeface="Arial" panose="020B0604020202020204" pitchFamily="34" charset="0"/>
              <a:buChar char="•"/>
            </a:pPr>
            <a:r>
              <a:rPr lang="en-US" dirty="0"/>
              <a:t>The presence of outliers with high enrollments could represent large-scale trials, possibly for widespread conditions or major studies funded by substantial resources.</a:t>
            </a:r>
          </a:p>
          <a:p>
            <a:r>
              <a:rPr lang="en-US" b="1" dirty="0"/>
              <a:t>Implications</a:t>
            </a:r>
          </a:p>
          <a:p>
            <a:pPr>
              <a:buFont typeface="Arial" panose="020B0604020202020204" pitchFamily="34" charset="0"/>
              <a:buChar char="•"/>
            </a:pPr>
            <a:r>
              <a:rPr lang="en-US" b="1" dirty="0"/>
              <a:t>For Researchers</a:t>
            </a:r>
            <a:r>
              <a:rPr lang="en-US" dirty="0"/>
              <a:t>: Understanding the typical enrollment size can help in planning and resource allocation for future studies.</a:t>
            </a:r>
          </a:p>
          <a:p>
            <a:pPr>
              <a:buFont typeface="Arial" panose="020B0604020202020204" pitchFamily="34" charset="0"/>
              <a:buChar char="•"/>
            </a:pPr>
            <a:r>
              <a:rPr lang="en-US" b="1" dirty="0"/>
              <a:t>For Sponsors</a:t>
            </a:r>
            <a:r>
              <a:rPr lang="en-US" dirty="0"/>
              <a:t>: Identifying outlier trials with high enrollment might provide insights into successful recruitment strategies and effective trial management practices.</a:t>
            </a:r>
          </a:p>
        </p:txBody>
      </p:sp>
    </p:spTree>
    <p:extLst>
      <p:ext uri="{BB962C8B-B14F-4D97-AF65-F5344CB8AC3E}">
        <p14:creationId xmlns:p14="http://schemas.microsoft.com/office/powerpoint/2010/main" val="387160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6208-EADD-8D0D-B003-B11252B30414}"/>
              </a:ext>
            </a:extLst>
          </p:cNvPr>
          <p:cNvSpPr>
            <a:spLocks noGrp="1"/>
          </p:cNvSpPr>
          <p:nvPr>
            <p:ph type="title"/>
          </p:nvPr>
        </p:nvSpPr>
        <p:spPr/>
        <p:txBody>
          <a:bodyPr/>
          <a:lstStyle/>
          <a:p>
            <a:r>
              <a:rPr lang="en-US" dirty="0">
                <a:solidFill>
                  <a:srgbClr val="FF0000"/>
                </a:solidFill>
              </a:rPr>
              <a:t>                   THANK YOU</a:t>
            </a:r>
            <a:endParaRPr lang="en-IN" dirty="0">
              <a:solidFill>
                <a:srgbClr val="FF0000"/>
              </a:solidFill>
            </a:endParaRPr>
          </a:p>
        </p:txBody>
      </p:sp>
    </p:spTree>
    <p:extLst>
      <p:ext uri="{BB962C8B-B14F-4D97-AF65-F5344CB8AC3E}">
        <p14:creationId xmlns:p14="http://schemas.microsoft.com/office/powerpoint/2010/main" val="29978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medical report&#10;&#10;Description automatically generated">
            <a:extLst>
              <a:ext uri="{FF2B5EF4-FFF2-40B4-BE49-F238E27FC236}">
                <a16:creationId xmlns:a16="http://schemas.microsoft.com/office/drawing/2014/main" id="{6B91DAAA-56DA-39D8-DD28-65DADC26A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915" y="1647204"/>
            <a:ext cx="8564170" cy="4582164"/>
          </a:xfrm>
          <a:prstGeom prst="rect">
            <a:avLst/>
          </a:prstGeom>
        </p:spPr>
      </p:pic>
      <p:sp>
        <p:nvSpPr>
          <p:cNvPr id="6" name="TextBox 5">
            <a:extLst>
              <a:ext uri="{FF2B5EF4-FFF2-40B4-BE49-F238E27FC236}">
                <a16:creationId xmlns:a16="http://schemas.microsoft.com/office/drawing/2014/main" id="{A6D1E53D-E843-3B69-EC59-2E8CA0A6099D}"/>
              </a:ext>
            </a:extLst>
          </p:cNvPr>
          <p:cNvSpPr txBox="1"/>
          <p:nvPr/>
        </p:nvSpPr>
        <p:spPr>
          <a:xfrm>
            <a:off x="370391" y="551208"/>
            <a:ext cx="7029472" cy="400110"/>
          </a:xfrm>
          <a:prstGeom prst="rect">
            <a:avLst/>
          </a:prstGeom>
          <a:noFill/>
        </p:spPr>
        <p:txBody>
          <a:bodyPr wrap="square" rtlCol="0">
            <a:spAutoFit/>
          </a:bodyPr>
          <a:lstStyle/>
          <a:p>
            <a:r>
              <a:rPr lang="en-US" b="1" dirty="0">
                <a:solidFill>
                  <a:schemeClr val="accent1"/>
                </a:solidFill>
              </a:rPr>
              <a:t>                                                                                         </a:t>
            </a:r>
            <a:r>
              <a:rPr lang="en-US" sz="2000" b="1" dirty="0">
                <a:solidFill>
                  <a:schemeClr val="accent1"/>
                </a:solidFill>
              </a:rPr>
              <a:t>Exploring Data Set     </a:t>
            </a:r>
            <a:endParaRPr lang="en-IN" sz="2000" b="1" dirty="0">
              <a:solidFill>
                <a:schemeClr val="accent1"/>
              </a:solidFill>
            </a:endParaRPr>
          </a:p>
        </p:txBody>
      </p:sp>
    </p:spTree>
    <p:extLst>
      <p:ext uri="{BB962C8B-B14F-4D97-AF65-F5344CB8AC3E}">
        <p14:creationId xmlns:p14="http://schemas.microsoft.com/office/powerpoint/2010/main" val="131562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edical survey&#10;&#10;Description automatically generated">
            <a:extLst>
              <a:ext uri="{FF2B5EF4-FFF2-40B4-BE49-F238E27FC236}">
                <a16:creationId xmlns:a16="http://schemas.microsoft.com/office/drawing/2014/main" id="{E5896479-196D-4EE4-45C6-D51E78A56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309" y="1056944"/>
            <a:ext cx="8459381" cy="4744112"/>
          </a:xfrm>
          <a:prstGeom prst="rect">
            <a:avLst/>
          </a:prstGeom>
        </p:spPr>
      </p:pic>
    </p:spTree>
    <p:extLst>
      <p:ext uri="{BB962C8B-B14F-4D97-AF65-F5344CB8AC3E}">
        <p14:creationId xmlns:p14="http://schemas.microsoft.com/office/powerpoint/2010/main" val="45941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1E74574-09F7-B7CC-CC2D-F7AF3A10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756" y="1006996"/>
            <a:ext cx="5222488" cy="5851003"/>
          </a:xfrm>
          <a:prstGeom prst="rect">
            <a:avLst/>
          </a:prstGeom>
        </p:spPr>
      </p:pic>
      <p:sp>
        <p:nvSpPr>
          <p:cNvPr id="4" name="TextBox 3">
            <a:extLst>
              <a:ext uri="{FF2B5EF4-FFF2-40B4-BE49-F238E27FC236}">
                <a16:creationId xmlns:a16="http://schemas.microsoft.com/office/drawing/2014/main" id="{0F2ABC2C-D4A3-FBFB-5ACC-3FEFF91EF0D5}"/>
              </a:ext>
            </a:extLst>
          </p:cNvPr>
          <p:cNvSpPr txBox="1"/>
          <p:nvPr/>
        </p:nvSpPr>
        <p:spPr>
          <a:xfrm>
            <a:off x="4262739" y="312517"/>
            <a:ext cx="2010422" cy="400110"/>
          </a:xfrm>
          <a:prstGeom prst="rect">
            <a:avLst/>
          </a:prstGeom>
          <a:noFill/>
        </p:spPr>
        <p:txBody>
          <a:bodyPr wrap="none" rtlCol="0">
            <a:spAutoFit/>
          </a:bodyPr>
          <a:lstStyle/>
          <a:p>
            <a:r>
              <a:rPr lang="en-US" sz="2000" b="1" dirty="0">
                <a:solidFill>
                  <a:schemeClr val="accent1"/>
                </a:solidFill>
              </a:rPr>
              <a:t>Info Of the Data</a:t>
            </a:r>
            <a:endParaRPr lang="en-IN" sz="2000" b="1" dirty="0">
              <a:solidFill>
                <a:schemeClr val="accent1"/>
              </a:solidFill>
            </a:endParaRPr>
          </a:p>
        </p:txBody>
      </p:sp>
    </p:spTree>
    <p:extLst>
      <p:ext uri="{BB962C8B-B14F-4D97-AF65-F5344CB8AC3E}">
        <p14:creationId xmlns:p14="http://schemas.microsoft.com/office/powerpoint/2010/main" val="187280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5181-B262-C339-D647-6C2246DE8C31}"/>
              </a:ext>
            </a:extLst>
          </p:cNvPr>
          <p:cNvSpPr txBox="1"/>
          <p:nvPr/>
        </p:nvSpPr>
        <p:spPr>
          <a:xfrm>
            <a:off x="4872573" y="196769"/>
            <a:ext cx="1787990" cy="400110"/>
          </a:xfrm>
          <a:prstGeom prst="rect">
            <a:avLst/>
          </a:prstGeom>
          <a:noFill/>
        </p:spPr>
        <p:txBody>
          <a:bodyPr wrap="none" rtlCol="0">
            <a:spAutoFit/>
          </a:bodyPr>
          <a:lstStyle/>
          <a:p>
            <a:r>
              <a:rPr lang="en-US" sz="2000" b="1" dirty="0">
                <a:solidFill>
                  <a:schemeClr val="accent1"/>
                </a:solidFill>
              </a:rPr>
              <a:t>Data cleaning</a:t>
            </a:r>
            <a:endParaRPr lang="en-IN" sz="2000" b="1" dirty="0">
              <a:solidFill>
                <a:schemeClr val="accent1"/>
              </a:solidFill>
            </a:endParaRPr>
          </a:p>
        </p:txBody>
      </p:sp>
      <p:pic>
        <p:nvPicPr>
          <p:cNvPr id="4" name="Picture 3" descr="A close-up of a list of information&#10;&#10;Description automatically generated">
            <a:extLst>
              <a:ext uri="{FF2B5EF4-FFF2-40B4-BE49-F238E27FC236}">
                <a16:creationId xmlns:a16="http://schemas.microsoft.com/office/drawing/2014/main" id="{3DDA2CF5-480C-6F6B-E976-CCF3589C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448" y="914400"/>
            <a:ext cx="3127103" cy="5943600"/>
          </a:xfrm>
          <a:prstGeom prst="rect">
            <a:avLst/>
          </a:prstGeom>
        </p:spPr>
      </p:pic>
    </p:spTree>
    <p:extLst>
      <p:ext uri="{BB962C8B-B14F-4D97-AF65-F5344CB8AC3E}">
        <p14:creationId xmlns:p14="http://schemas.microsoft.com/office/powerpoint/2010/main" val="278771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1C69C1A-17F6-478D-4E79-DA11AE65D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180" y="1052052"/>
            <a:ext cx="3439005" cy="5716496"/>
          </a:xfrm>
          <a:prstGeom prst="rect">
            <a:avLst/>
          </a:prstGeom>
        </p:spPr>
      </p:pic>
      <p:sp>
        <p:nvSpPr>
          <p:cNvPr id="4" name="TextBox 3">
            <a:extLst>
              <a:ext uri="{FF2B5EF4-FFF2-40B4-BE49-F238E27FC236}">
                <a16:creationId xmlns:a16="http://schemas.microsoft.com/office/drawing/2014/main" id="{3935EB51-8E76-A8E3-E81A-38E9F1466141}"/>
              </a:ext>
            </a:extLst>
          </p:cNvPr>
          <p:cNvSpPr txBox="1"/>
          <p:nvPr/>
        </p:nvSpPr>
        <p:spPr>
          <a:xfrm>
            <a:off x="4219180" y="285135"/>
            <a:ext cx="1918154" cy="400110"/>
          </a:xfrm>
          <a:prstGeom prst="rect">
            <a:avLst/>
          </a:prstGeom>
          <a:noFill/>
        </p:spPr>
        <p:txBody>
          <a:bodyPr wrap="none" rtlCol="0">
            <a:spAutoFit/>
          </a:bodyPr>
          <a:lstStyle/>
          <a:p>
            <a:r>
              <a:rPr lang="en-US" sz="2000" b="1" dirty="0">
                <a:solidFill>
                  <a:schemeClr val="accent1"/>
                </a:solidFill>
              </a:rPr>
              <a:t>Missing Values</a:t>
            </a:r>
            <a:endParaRPr lang="en-IN" sz="2000" b="1" dirty="0">
              <a:solidFill>
                <a:schemeClr val="accent1"/>
              </a:solidFill>
            </a:endParaRPr>
          </a:p>
        </p:txBody>
      </p:sp>
    </p:spTree>
    <p:extLst>
      <p:ext uri="{BB962C8B-B14F-4D97-AF65-F5344CB8AC3E}">
        <p14:creationId xmlns:p14="http://schemas.microsoft.com/office/powerpoint/2010/main" val="354432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ar graph with numbers and a number of trial results&#10;&#10;Description automatically generated">
            <a:extLst>
              <a:ext uri="{FF2B5EF4-FFF2-40B4-BE49-F238E27FC236}">
                <a16:creationId xmlns:a16="http://schemas.microsoft.com/office/drawing/2014/main" id="{88F3BDF9-B8CA-CBD0-DCB2-1779ED00C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3" y="1495155"/>
            <a:ext cx="11850754" cy="3867690"/>
          </a:xfrm>
          <a:prstGeom prst="rect">
            <a:avLst/>
          </a:prstGeom>
        </p:spPr>
      </p:pic>
      <p:sp>
        <p:nvSpPr>
          <p:cNvPr id="4" name="TextBox 3">
            <a:extLst>
              <a:ext uri="{FF2B5EF4-FFF2-40B4-BE49-F238E27FC236}">
                <a16:creationId xmlns:a16="http://schemas.microsoft.com/office/drawing/2014/main" id="{E89EF466-F982-DA82-0A2A-6932892A6A65}"/>
              </a:ext>
            </a:extLst>
          </p:cNvPr>
          <p:cNvSpPr txBox="1"/>
          <p:nvPr/>
        </p:nvSpPr>
        <p:spPr>
          <a:xfrm>
            <a:off x="3883742" y="186813"/>
            <a:ext cx="4994787" cy="400110"/>
          </a:xfrm>
          <a:prstGeom prst="rect">
            <a:avLst/>
          </a:prstGeom>
          <a:noFill/>
        </p:spPr>
        <p:txBody>
          <a:bodyPr wrap="square" rtlCol="0">
            <a:spAutoFit/>
          </a:bodyPr>
          <a:lstStyle/>
          <a:p>
            <a:r>
              <a:rPr lang="en-US" sz="2000" b="1" dirty="0">
                <a:solidFill>
                  <a:schemeClr val="accent1"/>
                </a:solidFill>
              </a:rPr>
              <a:t>Distribution of Clinical Trails</a:t>
            </a:r>
            <a:endParaRPr lang="en-IN" sz="2000" b="1" dirty="0">
              <a:solidFill>
                <a:schemeClr val="accent1"/>
              </a:solidFill>
            </a:endParaRPr>
          </a:p>
        </p:txBody>
      </p:sp>
    </p:spTree>
    <p:extLst>
      <p:ext uri="{BB962C8B-B14F-4D97-AF65-F5344CB8AC3E}">
        <p14:creationId xmlns:p14="http://schemas.microsoft.com/office/powerpoint/2010/main" val="181406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B04912-79EA-5550-F3D9-671C6D2CA6A6}"/>
              </a:ext>
            </a:extLst>
          </p:cNvPr>
          <p:cNvSpPr txBox="1"/>
          <p:nvPr/>
        </p:nvSpPr>
        <p:spPr>
          <a:xfrm>
            <a:off x="0" y="668594"/>
            <a:ext cx="12192000" cy="6278642"/>
          </a:xfrm>
          <a:prstGeom prst="rect">
            <a:avLst/>
          </a:prstGeom>
          <a:noFill/>
        </p:spPr>
        <p:txBody>
          <a:bodyPr wrap="square" rtlCol="0">
            <a:spAutoFit/>
          </a:bodyPr>
          <a:lstStyle/>
          <a:p>
            <a:r>
              <a:rPr lang="en-US" sz="2400" b="1" dirty="0"/>
              <a:t>Summary</a:t>
            </a:r>
            <a:r>
              <a:rPr lang="en-US" sz="2400" dirty="0"/>
              <a:t>: The bar chart illustrates the distribution of clinical trials across various statuses. This helps to understand the current landscape of ongoing and past clinical trials.</a:t>
            </a:r>
          </a:p>
          <a:p>
            <a:r>
              <a:rPr lang="en-US" sz="2400" b="1" dirty="0"/>
              <a:t>Key Observations</a:t>
            </a:r>
            <a:r>
              <a:rPr lang="en-US" sz="2400" dirty="0"/>
              <a:t>:</a:t>
            </a:r>
          </a:p>
          <a:p>
            <a:pPr>
              <a:buFont typeface="Arial" panose="020B0604020202020204" pitchFamily="34" charset="0"/>
              <a:buChar char="•"/>
            </a:pPr>
            <a:r>
              <a:rPr lang="en-US" sz="2400" b="1" dirty="0"/>
              <a:t>Recruiting</a:t>
            </a:r>
            <a:r>
              <a:rPr lang="en-US" sz="2400" dirty="0"/>
              <a:t>: The highest number of trials fall under this category, with the bar extending beyond 2500 trials. This indicates that a significant number of clinical trials are actively seeking participants.</a:t>
            </a:r>
          </a:p>
          <a:p>
            <a:pPr>
              <a:buFont typeface="Arial" panose="020B0604020202020204" pitchFamily="34" charset="0"/>
              <a:buChar char="•"/>
            </a:pPr>
            <a:r>
              <a:rPr lang="en-US" sz="2400" b="1" dirty="0"/>
              <a:t>Completed</a:t>
            </a:r>
            <a:r>
              <a:rPr lang="en-US" sz="2400" dirty="0"/>
              <a:t>: This status has the second-highest number of trials, approximately around 1000 trials. These trials have concluded and have gathered the necessary data.</a:t>
            </a:r>
          </a:p>
          <a:p>
            <a:pPr>
              <a:buFont typeface="Arial" panose="020B0604020202020204" pitchFamily="34" charset="0"/>
              <a:buChar char="•"/>
            </a:pPr>
            <a:r>
              <a:rPr lang="en-US" sz="2400" b="1" dirty="0"/>
              <a:t>Not yet recruiting</a:t>
            </a:r>
            <a:r>
              <a:rPr lang="en-US" sz="2400" dirty="0"/>
              <a:t>: The trials that haven't started recruiting yet also hold a notable count.</a:t>
            </a:r>
          </a:p>
          <a:p>
            <a:pPr>
              <a:buFont typeface="Arial" panose="020B0604020202020204" pitchFamily="34" charset="0"/>
              <a:buChar char="•"/>
            </a:pPr>
            <a:r>
              <a:rPr lang="en-US" sz="2400" b="1" dirty="0"/>
              <a:t>Active, not recruiting</a:t>
            </a:r>
            <a:r>
              <a:rPr lang="en-US" sz="2400" dirty="0"/>
              <a:t>: Trials that are ongoing but not accepting new participants.</a:t>
            </a:r>
          </a:p>
          <a:p>
            <a:pPr>
              <a:buFont typeface="Arial" panose="020B0604020202020204" pitchFamily="34" charset="0"/>
              <a:buChar char="•"/>
            </a:pPr>
            <a:r>
              <a:rPr lang="en-US" sz="2400" b="1" dirty="0"/>
              <a:t>Enrolling by invitation</a:t>
            </a:r>
            <a:r>
              <a:rPr lang="en-US" sz="2400" dirty="0"/>
              <a:t>: These trials are selectively recruiting participants by invitation only.</a:t>
            </a:r>
          </a:p>
          <a:p>
            <a:pPr>
              <a:buFont typeface="Arial" panose="020B0604020202020204" pitchFamily="34" charset="0"/>
              <a:buChar char="•"/>
            </a:pPr>
            <a:r>
              <a:rPr lang="en-US" sz="2400" b="1" dirty="0"/>
              <a:t>Withdrawn, Terminated, and Suspended</a:t>
            </a:r>
            <a:r>
              <a:rPr lang="en-US" sz="2400" dirty="0"/>
              <a:t>: These categories have fewer trials. "Withdrawn" trials are those that were halted before enrollment began, while "Terminated" trials were stopped after they had started, and "Suspended" trials are temporarily paused.</a:t>
            </a:r>
          </a:p>
          <a:p>
            <a:pPr>
              <a:buFont typeface="Arial" panose="020B0604020202020204" pitchFamily="34" charset="0"/>
              <a:buChar char="•"/>
            </a:pPr>
            <a:r>
              <a:rPr lang="en-US" sz="2400" b="1" dirty="0"/>
              <a:t>Other Categories</a:t>
            </a:r>
            <a:r>
              <a:rPr lang="en-US" sz="2400" dirty="0"/>
              <a:t>: "Available," "No longer available," "Approved for marketing," and "Temporarily not available" have the least number of trials.</a:t>
            </a:r>
          </a:p>
          <a:p>
            <a:endParaRPr lang="en-IN" dirty="0"/>
          </a:p>
        </p:txBody>
      </p:sp>
    </p:spTree>
    <p:extLst>
      <p:ext uri="{BB962C8B-B14F-4D97-AF65-F5344CB8AC3E}">
        <p14:creationId xmlns:p14="http://schemas.microsoft.com/office/powerpoint/2010/main" val="407366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B4420-50C1-804D-EA2F-11280A960654}"/>
              </a:ext>
            </a:extLst>
          </p:cNvPr>
          <p:cNvSpPr txBox="1"/>
          <p:nvPr/>
        </p:nvSpPr>
        <p:spPr>
          <a:xfrm>
            <a:off x="0" y="21372"/>
            <a:ext cx="12192000" cy="3046988"/>
          </a:xfrm>
          <a:prstGeom prst="rect">
            <a:avLst/>
          </a:prstGeom>
          <a:noFill/>
        </p:spPr>
        <p:txBody>
          <a:bodyPr wrap="square">
            <a:spAutoFit/>
          </a:bodyPr>
          <a:lstStyle/>
          <a:p>
            <a:r>
              <a:rPr lang="en-US" sz="2400" b="1" dirty="0"/>
              <a:t>Visual Representation: </a:t>
            </a:r>
            <a:r>
              <a:rPr lang="en-US" sz="2400" dirty="0"/>
              <a:t>The chart provides a clear visual representation of the trial statuses, with horizontal bars indicating the number of trials in each status. This can aid in identifying which stages of clinical trials are most common and which are less frequent.</a:t>
            </a:r>
          </a:p>
          <a:p>
            <a:r>
              <a:rPr lang="en-US" sz="2400" dirty="0"/>
              <a:t>Implications:</a:t>
            </a:r>
          </a:p>
          <a:p>
            <a:pPr>
              <a:buFont typeface="Arial" panose="020B0604020202020204" pitchFamily="34" charset="0"/>
              <a:buChar char="•"/>
            </a:pPr>
            <a:r>
              <a:rPr lang="en-US" sz="2400" dirty="0"/>
              <a:t>The high number of recruiting trials suggests a dynamic and active landscape in clinical research, indicating ongoing efforts to explore new treatments and interventions.</a:t>
            </a:r>
          </a:p>
          <a:p>
            <a:pPr>
              <a:buFont typeface="Arial" panose="020B0604020202020204" pitchFamily="34" charset="0"/>
              <a:buChar char="•"/>
            </a:pPr>
            <a:r>
              <a:rPr lang="en-US" sz="2400" dirty="0"/>
              <a:t>The completed trials provide a wealth of data and findings that can contribute to scientific advancements and clinical practices.</a:t>
            </a:r>
          </a:p>
        </p:txBody>
      </p:sp>
    </p:spTree>
    <p:extLst>
      <p:ext uri="{BB962C8B-B14F-4D97-AF65-F5344CB8AC3E}">
        <p14:creationId xmlns:p14="http://schemas.microsoft.com/office/powerpoint/2010/main" val="3194394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873</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COVID-19 Clinical Trials EDA 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vasanth thantepudi</dc:creator>
  <cp:lastModifiedBy>vasanth thantepudi</cp:lastModifiedBy>
  <cp:revision>1</cp:revision>
  <dcterms:created xsi:type="dcterms:W3CDTF">2025-02-02T14:20:37Z</dcterms:created>
  <dcterms:modified xsi:type="dcterms:W3CDTF">2025-02-02T14:20:42Z</dcterms:modified>
</cp:coreProperties>
</file>