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ylPSMRCxTExeUiq5ZT/S0fiaZ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74932D-E8F6-4E80-8734-576A50D191F3}">
  <a:tblStyle styleId="{3174932D-E8F6-4E80-8734-576A50D191F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pic>
        <p:nvPicPr>
          <p:cNvPr id="13" name="Google Shape;13;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15"/>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1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5"/>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7"/>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1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9"/>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2"/>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2"/>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3"/>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p:nvPr>
            <p:ph idx="2" type="pic"/>
          </p:nvPr>
        </p:nvSpPr>
        <p:spPr>
          <a:xfrm>
            <a:off x="5183717" y="987425"/>
            <a:ext cx="6172200" cy="4873625"/>
          </a:xfrm>
          <a:prstGeom prst="rect">
            <a:avLst/>
          </a:prstGeom>
          <a:noFill/>
          <a:ln>
            <a:noFill/>
          </a:ln>
        </p:spPr>
      </p:sp>
      <p:sp>
        <p:nvSpPr>
          <p:cNvPr id="66" name="Google Shape;66;p23"/>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4"/>
          <p:cNvPicPr preferRelativeResize="0"/>
          <p:nvPr/>
        </p:nvPicPr>
        <p:blipFill rotWithShape="1">
          <a:blip r:embed="rId1">
            <a:alphaModFix/>
          </a:blip>
          <a:srcRect b="0" l="0" r="0" t="0"/>
          <a:stretch/>
        </p:blipFill>
        <p:spPr>
          <a:xfrm>
            <a:off x="-8467" y="0"/>
            <a:ext cx="12200467" cy="6858000"/>
          </a:xfrm>
          <a:prstGeom prst="rect">
            <a:avLst/>
          </a:prstGeom>
          <a:noFill/>
          <a:ln>
            <a:noFill/>
          </a:ln>
        </p:spPr>
      </p:pic>
      <p:sp>
        <p:nvSpPr>
          <p:cNvPr id="7" name="Google Shape;7;p1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8" name="Google Shape;8;p1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53111" y="842010"/>
            <a:ext cx="9211733" cy="10826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a:solidFill>
                  <a:srgbClr val="E30000"/>
                </a:solidFill>
                <a:latin typeface="Cambria"/>
                <a:ea typeface="Cambria"/>
                <a:cs typeface="Cambria"/>
                <a:sym typeface="Cambria"/>
              </a:rPr>
              <a:t>INTRODUCTION</a:t>
            </a:r>
            <a:endParaRPr/>
          </a:p>
        </p:txBody>
      </p:sp>
      <p:sp>
        <p:nvSpPr>
          <p:cNvPr id="87" name="Google Shape;87;p1"/>
          <p:cNvSpPr txBox="1"/>
          <p:nvPr>
            <p:ph idx="1" type="subTitle"/>
          </p:nvPr>
        </p:nvSpPr>
        <p:spPr>
          <a:xfrm>
            <a:off x="2063751" y="2784475"/>
            <a:ext cx="9218083"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3600"/>
              <a:buFont typeface="Cambria"/>
              <a:buNone/>
            </a:pPr>
            <a:r>
              <a:rPr b="1" i="1" lang="en-US" sz="3600">
                <a:solidFill>
                  <a:srgbClr val="C00000"/>
                </a:solidFill>
                <a:latin typeface="Cambria"/>
                <a:ea typeface="Cambria"/>
                <a:cs typeface="Cambria"/>
                <a:sym typeface="Cambria"/>
              </a:rPr>
              <a:t>REACT</a:t>
            </a:r>
            <a:endParaRPr b="1" i="1" sz="3600">
              <a:solidFill>
                <a:srgbClr val="C00000"/>
              </a:solidFill>
              <a:latin typeface="Cambria"/>
              <a:ea typeface="Cambria"/>
              <a:cs typeface="Cambria"/>
              <a:sym typeface="Cambria"/>
            </a:endParaRPr>
          </a:p>
        </p:txBody>
      </p:sp>
      <p:pic>
        <p:nvPicPr>
          <p:cNvPr id="88" name="Google Shape;88;p1"/>
          <p:cNvPicPr preferRelativeResize="0"/>
          <p:nvPr/>
        </p:nvPicPr>
        <p:blipFill rotWithShape="1">
          <a:blip r:embed="rId3">
            <a:alphaModFix/>
          </a:blip>
          <a:srcRect b="0" l="0" r="0" t="0"/>
          <a:stretch/>
        </p:blipFill>
        <p:spPr>
          <a:xfrm>
            <a:off x="9102725" y="178435"/>
            <a:ext cx="2473960" cy="1349375"/>
          </a:xfrm>
          <a:prstGeom prst="rect">
            <a:avLst/>
          </a:prstGeom>
          <a:noFill/>
          <a:ln>
            <a:noFill/>
          </a:ln>
        </p:spPr>
      </p:pic>
      <p:sp>
        <p:nvSpPr>
          <p:cNvPr id="89" name="Google Shape;89;p1"/>
          <p:cNvSpPr txBox="1"/>
          <p:nvPr/>
        </p:nvSpPr>
        <p:spPr>
          <a:xfrm>
            <a:off x="4345305" y="3429000"/>
            <a:ext cx="6096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351C75"/>
                </a:solidFill>
                <a:latin typeface="Arial"/>
                <a:ea typeface="Arial"/>
                <a:cs typeface="Arial"/>
                <a:sym typeface="Arial"/>
              </a:rPr>
              <a:t>Powered by: App Innovation Technologies Pvt Ltd</a:t>
            </a:r>
            <a:endParaRPr b="1" sz="1800">
              <a:solidFill>
                <a:srgbClr val="351C75"/>
              </a:solidFill>
              <a:latin typeface="Arial"/>
              <a:ea typeface="Arial"/>
              <a:cs typeface="Arial"/>
              <a:sym typeface="Arial"/>
            </a:endParaRPr>
          </a:p>
        </p:txBody>
      </p:sp>
      <p:sp>
        <p:nvSpPr>
          <p:cNvPr id="90" name="Google Shape;90;p1"/>
          <p:cNvSpPr txBox="1"/>
          <p:nvPr/>
        </p:nvSpPr>
        <p:spPr>
          <a:xfrm>
            <a:off x="8424545" y="5977890"/>
            <a:ext cx="3767455" cy="9734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1" sz="2400">
              <a:solidFill>
                <a:srgbClr val="C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1039495" y="63373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sz="3200">
                <a:solidFill>
                  <a:srgbClr val="C00000"/>
                </a:solidFill>
                <a:latin typeface="Cambria"/>
                <a:ea typeface="Cambria"/>
                <a:cs typeface="Cambria"/>
                <a:sym typeface="Cambria"/>
              </a:rPr>
              <a:t>HOW TO INSTALL REACT?</a:t>
            </a:r>
            <a:endParaRPr b="1" i="1" sz="3200">
              <a:solidFill>
                <a:srgbClr val="C00000"/>
              </a:solidFill>
              <a:latin typeface="Cambria"/>
              <a:ea typeface="Cambria"/>
              <a:cs typeface="Cambria"/>
              <a:sym typeface="Cambria"/>
            </a:endParaRPr>
          </a:p>
        </p:txBody>
      </p:sp>
      <p:sp>
        <p:nvSpPr>
          <p:cNvPr id="156" name="Google Shape;156;p10"/>
          <p:cNvSpPr txBox="1"/>
          <p:nvPr/>
        </p:nvSpPr>
        <p:spPr>
          <a:xfrm>
            <a:off x="1313815" y="1305560"/>
            <a:ext cx="7641590" cy="187642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Open Create React App</a:t>
            </a:r>
            <a:endParaRPr sz="2000">
              <a:solidFill>
                <a:schemeClr val="dk1"/>
              </a:solidFill>
              <a:latin typeface="Cambria"/>
              <a:ea typeface="Cambria"/>
              <a:cs typeface="Cambria"/>
              <a:sym typeface="Cambria"/>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Enter the code in terminal</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Download and install the Application</a:t>
            </a:r>
            <a:endParaRPr sz="2000">
              <a:solidFill>
                <a:schemeClr val="dk1"/>
              </a:solidFill>
              <a:latin typeface="Cambria"/>
              <a:ea typeface="Cambria"/>
              <a:cs typeface="Cambria"/>
              <a:sym typeface="Cambria"/>
            </a:endParaRPr>
          </a:p>
          <a:p>
            <a:pPr indent="-133350" lvl="0" marL="285750" marR="0" rtl="0" algn="l">
              <a:spcBef>
                <a:spcPts val="0"/>
              </a:spcBef>
              <a:spcAft>
                <a:spcPts val="0"/>
              </a:spcAft>
              <a:buClr>
                <a:schemeClr val="dk1"/>
              </a:buClr>
              <a:buSzPts val="2400"/>
              <a:buFont typeface="Noto Sans Symbols"/>
              <a:buNone/>
            </a:pPr>
            <a:r>
              <a:t/>
            </a:r>
            <a:endParaRPr sz="2400">
              <a:solidFill>
                <a:schemeClr val="dk1"/>
              </a:solidFill>
              <a:latin typeface="Cambria"/>
              <a:ea typeface="Cambria"/>
              <a:cs typeface="Cambria"/>
              <a:sym typeface="Cambria"/>
            </a:endParaRPr>
          </a:p>
          <a:p>
            <a:pPr indent="-133350" lvl="0" marL="285750" marR="0" rtl="0" algn="l">
              <a:spcBef>
                <a:spcPts val="0"/>
              </a:spcBef>
              <a:spcAft>
                <a:spcPts val="0"/>
              </a:spcAft>
              <a:buClr>
                <a:schemeClr val="dk1"/>
              </a:buClr>
              <a:buSzPts val="2400"/>
              <a:buFont typeface="Noto Sans Symbols"/>
              <a:buNone/>
            </a:pPr>
            <a:r>
              <a:t/>
            </a:r>
            <a:endParaRPr sz="2400">
              <a:solidFill>
                <a:schemeClr val="dk1"/>
              </a:solidFill>
              <a:latin typeface="Cambria"/>
              <a:ea typeface="Cambria"/>
              <a:cs typeface="Cambria"/>
              <a:sym typeface="Cambria"/>
            </a:endParaRPr>
          </a:p>
        </p:txBody>
      </p:sp>
      <p:pic>
        <p:nvPicPr>
          <p:cNvPr id="157" name="Google Shape;157;p10"/>
          <p:cNvPicPr preferRelativeResize="0"/>
          <p:nvPr/>
        </p:nvPicPr>
        <p:blipFill rotWithShape="1">
          <a:blip r:embed="rId3">
            <a:alphaModFix/>
          </a:blip>
          <a:srcRect b="0" l="0" r="0" t="0"/>
          <a:stretch/>
        </p:blipFill>
        <p:spPr>
          <a:xfrm>
            <a:off x="1358265" y="3270885"/>
            <a:ext cx="8057515" cy="3276600"/>
          </a:xfrm>
          <a:prstGeom prst="rect">
            <a:avLst/>
          </a:prstGeom>
          <a:noFill/>
          <a:ln>
            <a:noFill/>
          </a:ln>
          <a:effectLst>
            <a:outerShdw blurRad="50800" rotWithShape="0" algn="tr" dir="8100000" dist="38100">
              <a:srgbClr val="000000">
                <a:alpha val="40000"/>
              </a:srgbClr>
            </a:outerShdw>
          </a:effectLst>
        </p:spPr>
      </p:pic>
      <p:pic>
        <p:nvPicPr>
          <p:cNvPr id="158" name="Google Shape;158;p10"/>
          <p:cNvPicPr preferRelativeResize="0"/>
          <p:nvPr/>
        </p:nvPicPr>
        <p:blipFill rotWithShape="1">
          <a:blip r:embed="rId4">
            <a:alphaModFix/>
          </a:blip>
          <a:srcRect b="0" l="0" r="0" t="0"/>
          <a:stretch/>
        </p:blipFill>
        <p:spPr>
          <a:xfrm>
            <a:off x="9950056" y="5259885"/>
            <a:ext cx="1961071" cy="10696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nvSpPr>
        <p:spPr>
          <a:xfrm>
            <a:off x="1015365" y="325120"/>
            <a:ext cx="8782685" cy="341185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Open command prompt and enter node -v</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Create new folder in desktop and click shift + right key  and open the open power shell terminal</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Enter the code npx create-react-app sample-react-app(folder name)</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cd folder name</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npm start.</a:t>
            </a:r>
            <a:endParaRPr sz="2000">
              <a:solidFill>
                <a:schemeClr val="dk1"/>
              </a:solidFill>
              <a:latin typeface="Cambria"/>
              <a:ea typeface="Cambria"/>
              <a:cs typeface="Cambria"/>
              <a:sym typeface="Cambria"/>
            </a:endParaRPr>
          </a:p>
        </p:txBody>
      </p:sp>
      <p:pic>
        <p:nvPicPr>
          <p:cNvPr id="164" name="Google Shape;164;p11"/>
          <p:cNvPicPr preferRelativeResize="0"/>
          <p:nvPr/>
        </p:nvPicPr>
        <p:blipFill rotWithShape="1">
          <a:blip r:embed="rId3">
            <a:alphaModFix/>
          </a:blip>
          <a:srcRect b="0" l="0" r="0" t="0"/>
          <a:stretch/>
        </p:blipFill>
        <p:spPr>
          <a:xfrm>
            <a:off x="1824990" y="3603625"/>
            <a:ext cx="7162800" cy="2876550"/>
          </a:xfrm>
          <a:prstGeom prst="rect">
            <a:avLst/>
          </a:prstGeom>
          <a:noFill/>
          <a:ln>
            <a:noFill/>
          </a:ln>
          <a:effectLst>
            <a:outerShdw blurRad="50800" rotWithShape="0" algn="tl" dir="2700000" dist="38100">
              <a:srgbClr val="000000">
                <a:alpha val="40000"/>
              </a:srgbClr>
            </a:outerShdw>
          </a:effectLst>
        </p:spPr>
      </p:pic>
      <p:pic>
        <p:nvPicPr>
          <p:cNvPr id="165" name="Google Shape;165;p11"/>
          <p:cNvPicPr preferRelativeResize="0"/>
          <p:nvPr/>
        </p:nvPicPr>
        <p:blipFill rotWithShape="1">
          <a:blip r:embed="rId4">
            <a:alphaModFix/>
          </a:blip>
          <a:srcRect b="0" l="0" r="0" t="0"/>
          <a:stretch/>
        </p:blipFill>
        <p:spPr>
          <a:xfrm>
            <a:off x="9682721" y="5411015"/>
            <a:ext cx="1961071" cy="10696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nvSpPr>
        <p:spPr>
          <a:xfrm>
            <a:off x="788035" y="1813560"/>
            <a:ext cx="5637530" cy="381762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Give access react page will load</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Open the project folder again shift + right key open with power shell enter code(space) .</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Visual studio code page will open</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Open Terminal and enter npm start</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Open app.js</a:t>
            </a:r>
            <a:endParaRPr sz="2000">
              <a:solidFill>
                <a:schemeClr val="dk1"/>
              </a:solidFill>
              <a:latin typeface="Cambria"/>
              <a:ea typeface="Cambria"/>
              <a:cs typeface="Cambria"/>
              <a:sym typeface="Cambria"/>
            </a:endParaRPr>
          </a:p>
        </p:txBody>
      </p:sp>
      <p:pic>
        <p:nvPicPr>
          <p:cNvPr id="171" name="Google Shape;171;p12"/>
          <p:cNvPicPr preferRelativeResize="0"/>
          <p:nvPr/>
        </p:nvPicPr>
        <p:blipFill rotWithShape="1">
          <a:blip r:embed="rId3">
            <a:alphaModFix/>
          </a:blip>
          <a:srcRect b="0" l="0" r="0" t="0"/>
          <a:stretch/>
        </p:blipFill>
        <p:spPr>
          <a:xfrm>
            <a:off x="6623050" y="2519045"/>
            <a:ext cx="5005070" cy="3305810"/>
          </a:xfrm>
          <a:prstGeom prst="rect">
            <a:avLst/>
          </a:prstGeom>
          <a:noFill/>
          <a:ln>
            <a:noFill/>
          </a:ln>
          <a:effectLst>
            <a:outerShdw blurRad="50800" rotWithShape="0" algn="tr" dir="8100000" dist="38100">
              <a:srgbClr val="000000">
                <a:alpha val="40000"/>
              </a:srgbClr>
            </a:outerShdw>
          </a:effectLst>
        </p:spPr>
      </p:pic>
      <p:pic>
        <p:nvPicPr>
          <p:cNvPr id="172" name="Google Shape;172;p12"/>
          <p:cNvPicPr preferRelativeResize="0"/>
          <p:nvPr/>
        </p:nvPicPr>
        <p:blipFill rotWithShape="1">
          <a:blip r:embed="rId4">
            <a:alphaModFix/>
          </a:blip>
          <a:srcRect b="0" l="0" r="0" t="0"/>
          <a:stretch/>
        </p:blipFill>
        <p:spPr>
          <a:xfrm>
            <a:off x="299326" y="153850"/>
            <a:ext cx="1961071" cy="10696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3"/>
          <p:cNvPicPr preferRelativeResize="0"/>
          <p:nvPr/>
        </p:nvPicPr>
        <p:blipFill rotWithShape="1">
          <a:blip r:embed="rId3">
            <a:alphaModFix/>
          </a:blip>
          <a:srcRect b="0" l="0" r="0" t="0"/>
          <a:stretch/>
        </p:blipFill>
        <p:spPr>
          <a:xfrm>
            <a:off x="4460240" y="1456055"/>
            <a:ext cx="3609340" cy="1663065"/>
          </a:xfrm>
          <a:prstGeom prst="rect">
            <a:avLst/>
          </a:prstGeom>
          <a:noFill/>
          <a:ln>
            <a:noFill/>
          </a:ln>
        </p:spPr>
      </p:pic>
      <p:sp>
        <p:nvSpPr>
          <p:cNvPr id="178" name="Google Shape;178;p13"/>
          <p:cNvSpPr txBox="1"/>
          <p:nvPr/>
        </p:nvSpPr>
        <p:spPr>
          <a:xfrm>
            <a:off x="3216910" y="3119120"/>
            <a:ext cx="6096000" cy="11988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7200">
                <a:solidFill>
                  <a:srgbClr val="C00000"/>
                </a:solidFill>
                <a:latin typeface="Cambria"/>
                <a:ea typeface="Cambria"/>
                <a:cs typeface="Cambria"/>
                <a:sym typeface="Cambria"/>
              </a:rPr>
              <a:t>THANK YOU</a:t>
            </a:r>
            <a:endParaRPr b="1" i="1" sz="7200">
              <a:solidFill>
                <a:srgbClr val="C00000"/>
              </a:solidFill>
              <a:latin typeface="Cambria"/>
              <a:ea typeface="Cambria"/>
              <a:cs typeface="Cambria"/>
              <a:sym typeface="Cambria"/>
            </a:endParaRPr>
          </a:p>
        </p:txBody>
      </p:sp>
      <p:sp>
        <p:nvSpPr>
          <p:cNvPr id="179" name="Google Shape;179;p13"/>
          <p:cNvSpPr txBox="1"/>
          <p:nvPr/>
        </p:nvSpPr>
        <p:spPr>
          <a:xfrm>
            <a:off x="3601085" y="4210050"/>
            <a:ext cx="6096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51C75"/>
                </a:solidFill>
                <a:latin typeface="Arial"/>
                <a:ea typeface="Arial"/>
                <a:cs typeface="Arial"/>
                <a:sym typeface="Arial"/>
              </a:rPr>
              <a:t>Powered by: App Innovation Technologies Pvt Ltd</a:t>
            </a:r>
            <a:endParaRPr b="1" sz="1800">
              <a:solidFill>
                <a:srgbClr val="351C75"/>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
          <p:cNvPicPr preferRelativeResize="0"/>
          <p:nvPr/>
        </p:nvPicPr>
        <p:blipFill rotWithShape="1">
          <a:blip r:embed="rId3">
            <a:alphaModFix/>
          </a:blip>
          <a:srcRect b="0" l="0" r="0" t="0"/>
          <a:stretch/>
        </p:blipFill>
        <p:spPr>
          <a:xfrm>
            <a:off x="812165" y="1648460"/>
            <a:ext cx="4589780" cy="2503170"/>
          </a:xfrm>
          <a:prstGeom prst="rect">
            <a:avLst/>
          </a:prstGeom>
          <a:noFill/>
          <a:ln>
            <a:noFill/>
          </a:ln>
        </p:spPr>
      </p:pic>
      <p:sp>
        <p:nvSpPr>
          <p:cNvPr id="96" name="Google Shape;96;p2"/>
          <p:cNvSpPr txBox="1"/>
          <p:nvPr/>
        </p:nvSpPr>
        <p:spPr>
          <a:xfrm>
            <a:off x="428625" y="4151630"/>
            <a:ext cx="6036945" cy="186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351C75"/>
                </a:solidFill>
                <a:latin typeface="Arial"/>
                <a:ea typeface="Arial"/>
                <a:cs typeface="Arial"/>
                <a:sym typeface="Arial"/>
              </a:rPr>
              <a:t>Powered by: App Innovation Technologies Pvt Ltd</a:t>
            </a:r>
            <a:endParaRPr b="1" sz="1600">
              <a:solidFill>
                <a:srgbClr val="351C75"/>
              </a:solidFill>
              <a:latin typeface="Arial"/>
              <a:ea typeface="Arial"/>
              <a:cs typeface="Arial"/>
              <a:sym typeface="Arial"/>
            </a:endParaRPr>
          </a:p>
        </p:txBody>
      </p:sp>
      <p:sp>
        <p:nvSpPr>
          <p:cNvPr id="97" name="Google Shape;97;p2"/>
          <p:cNvSpPr txBox="1"/>
          <p:nvPr>
            <p:ph type="title"/>
          </p:nvPr>
        </p:nvSpPr>
        <p:spPr>
          <a:xfrm>
            <a:off x="428625" y="668655"/>
            <a:ext cx="10972800" cy="5826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i="1" lang="en-US" sz="4400">
                <a:solidFill>
                  <a:srgbClr val="C00000"/>
                </a:solidFill>
                <a:latin typeface="Cambria"/>
                <a:ea typeface="Cambria"/>
                <a:cs typeface="Cambria"/>
                <a:sym typeface="Cambria"/>
              </a:rPr>
              <a:t>INDEX</a:t>
            </a:r>
            <a:endParaRPr b="1" i="1" sz="4400">
              <a:solidFill>
                <a:srgbClr val="C00000"/>
              </a:solidFill>
              <a:latin typeface="Cambria"/>
              <a:ea typeface="Cambria"/>
              <a:cs typeface="Cambria"/>
              <a:sym typeface="Cambria"/>
            </a:endParaRPr>
          </a:p>
        </p:txBody>
      </p:sp>
      <p:graphicFrame>
        <p:nvGraphicFramePr>
          <p:cNvPr id="98" name="Google Shape;98;p2"/>
          <p:cNvGraphicFramePr/>
          <p:nvPr/>
        </p:nvGraphicFramePr>
        <p:xfrm>
          <a:off x="6096000" y="2081530"/>
          <a:ext cx="3000000" cy="3000000"/>
        </p:xfrm>
        <a:graphic>
          <a:graphicData uri="http://schemas.openxmlformats.org/drawingml/2006/table">
            <a:tbl>
              <a:tblPr>
                <a:noFill/>
                <a:tableStyleId>{3174932D-E8F6-4E80-8734-576A50D191F3}</a:tableStyleId>
              </a:tblPr>
              <a:tblGrid>
                <a:gridCol w="4939025"/>
              </a:tblGrid>
              <a:tr h="581025">
                <a:tc>
                  <a:txBody>
                    <a:bodyPr/>
                    <a:lstStyle/>
                    <a:p>
                      <a:pPr indent="0" lvl="0" marL="0" marR="0" rtl="0" algn="ctr">
                        <a:lnSpc>
                          <a:spcPct val="100000"/>
                        </a:lnSpc>
                        <a:spcBef>
                          <a:spcPts val="0"/>
                        </a:spcBef>
                        <a:spcAft>
                          <a:spcPts val="0"/>
                        </a:spcAft>
                        <a:buClr>
                          <a:srgbClr val="C00000"/>
                        </a:buClr>
                        <a:buSzPts val="1800"/>
                        <a:buFont typeface="Cambria"/>
                        <a:buNone/>
                      </a:pPr>
                      <a:r>
                        <a:rPr b="1" i="1" lang="en-US" sz="1800" u="none" cap="none" strike="noStrike">
                          <a:solidFill>
                            <a:srgbClr val="C00000"/>
                          </a:solidFill>
                          <a:latin typeface="Cambria"/>
                          <a:ea typeface="Cambria"/>
                          <a:cs typeface="Cambria"/>
                          <a:sym typeface="Cambria"/>
                        </a:rPr>
                        <a:t>INTRODUCTION</a:t>
                      </a:r>
                      <a:endParaRPr b="1" i="1" sz="1800" u="none" cap="none" strike="noStrike">
                        <a:solidFill>
                          <a:srgbClr val="C00000"/>
                        </a:solidFill>
                        <a:latin typeface="Cambria"/>
                        <a:ea typeface="Cambria"/>
                        <a:cs typeface="Cambria"/>
                        <a:sym typeface="Cambria"/>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810250">
                <a:tc>
                  <a:txBody>
                    <a:bodyPr/>
                    <a:lstStyle/>
                    <a:p>
                      <a:pPr indent="0" lvl="0" marL="0" marR="0" rtl="0" algn="ctr">
                        <a:spcBef>
                          <a:spcPts val="0"/>
                        </a:spcBef>
                        <a:spcAft>
                          <a:spcPts val="0"/>
                        </a:spcAft>
                        <a:buNone/>
                      </a:pPr>
                      <a:r>
                        <a:rPr b="1" i="1" lang="en-US" sz="1800" u="none" cap="none" strike="noStrike">
                          <a:solidFill>
                            <a:srgbClr val="C00000"/>
                          </a:solidFill>
                          <a:latin typeface="Cambria"/>
                          <a:ea typeface="Cambria"/>
                          <a:cs typeface="Cambria"/>
                          <a:sym typeface="Cambria"/>
                        </a:rPr>
                        <a:t>WHAT IS REACT?</a:t>
                      </a:r>
                      <a:endParaRPr b="1" i="1" sz="1800" u="none" cap="none" strike="noStrike">
                        <a:solidFill>
                          <a:srgbClr val="C00000"/>
                        </a:solidFill>
                        <a:latin typeface="Cambria"/>
                        <a:ea typeface="Cambria"/>
                        <a:cs typeface="Cambria"/>
                        <a:sym typeface="Cambria"/>
                      </a:endParaRPr>
                    </a:p>
                    <a:p>
                      <a:pPr indent="0" lvl="0" marL="0" marR="0" rtl="0" algn="ctr">
                        <a:spcBef>
                          <a:spcPts val="0"/>
                        </a:spcBef>
                        <a:spcAft>
                          <a:spcPts val="0"/>
                        </a:spcAft>
                        <a:buNone/>
                      </a:pPr>
                      <a:r>
                        <a:t/>
                      </a:r>
                      <a:endParaRPr b="1" i="1" sz="1800" u="none" cap="none" strike="noStrike">
                        <a:solidFill>
                          <a:srgbClr val="C00000"/>
                        </a:solidFill>
                        <a:latin typeface="Cambria"/>
                        <a:ea typeface="Cambria"/>
                        <a:cs typeface="Cambria"/>
                        <a:sym typeface="Cambria"/>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3100">
                <a:tc>
                  <a:txBody>
                    <a:bodyPr/>
                    <a:lstStyle/>
                    <a:p>
                      <a:pPr indent="0" lvl="0" marL="0" marR="0" rtl="0" algn="ctr">
                        <a:lnSpc>
                          <a:spcPct val="100000"/>
                        </a:lnSpc>
                        <a:spcBef>
                          <a:spcPts val="0"/>
                        </a:spcBef>
                        <a:spcAft>
                          <a:spcPts val="0"/>
                        </a:spcAft>
                        <a:buClr>
                          <a:srgbClr val="C00000"/>
                        </a:buClr>
                        <a:buSzPts val="1800"/>
                        <a:buFont typeface="Cambria"/>
                        <a:buNone/>
                      </a:pPr>
                      <a:r>
                        <a:rPr b="1" i="1" lang="en-US" sz="1800" u="none" cap="none" strike="noStrike">
                          <a:solidFill>
                            <a:srgbClr val="C00000"/>
                          </a:solidFill>
                          <a:latin typeface="Cambria"/>
                          <a:ea typeface="Cambria"/>
                          <a:cs typeface="Cambria"/>
                          <a:sym typeface="Cambria"/>
                        </a:rPr>
                        <a:t>WHY REACT?</a:t>
                      </a:r>
                      <a:endParaRPr b="1" i="1" sz="1800" u="none" cap="none" strike="noStrike">
                        <a:solidFill>
                          <a:srgbClr val="C00000"/>
                        </a:solidFill>
                        <a:latin typeface="Cambria"/>
                        <a:ea typeface="Cambria"/>
                        <a:cs typeface="Cambria"/>
                        <a:sym typeface="Cambria"/>
                      </a:endParaRPr>
                    </a:p>
                    <a:p>
                      <a:pPr indent="0" lvl="0" marL="0" marR="0" rtl="0" algn="ctr">
                        <a:spcBef>
                          <a:spcPts val="0"/>
                        </a:spcBef>
                        <a:spcAft>
                          <a:spcPts val="0"/>
                        </a:spcAft>
                        <a:buNone/>
                      </a:pPr>
                      <a:r>
                        <a:t/>
                      </a:r>
                      <a:endParaRPr b="1" i="1" sz="1800" u="none" cap="none" strike="noStrike">
                        <a:solidFill>
                          <a:srgbClr val="C00000"/>
                        </a:solidFill>
                        <a:latin typeface="Cambria"/>
                        <a:ea typeface="Cambria"/>
                        <a:cs typeface="Cambria"/>
                        <a:sym typeface="Cambria"/>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9900">
                <a:tc>
                  <a:txBody>
                    <a:bodyPr/>
                    <a:lstStyle/>
                    <a:p>
                      <a:pPr indent="0" lvl="0" marL="0" marR="0" rtl="0" algn="ctr">
                        <a:lnSpc>
                          <a:spcPct val="100000"/>
                        </a:lnSpc>
                        <a:spcBef>
                          <a:spcPts val="0"/>
                        </a:spcBef>
                        <a:spcAft>
                          <a:spcPts val="0"/>
                        </a:spcAft>
                        <a:buClr>
                          <a:srgbClr val="C00000"/>
                        </a:buClr>
                        <a:buSzPts val="1800"/>
                        <a:buFont typeface="Cambria"/>
                        <a:buNone/>
                      </a:pPr>
                      <a:r>
                        <a:rPr b="1" i="1" lang="en-US" sz="1800" u="none" cap="none" strike="noStrike">
                          <a:solidFill>
                            <a:srgbClr val="C00000"/>
                          </a:solidFill>
                          <a:latin typeface="Cambria"/>
                          <a:ea typeface="Cambria"/>
                          <a:cs typeface="Cambria"/>
                          <a:sym typeface="Cambria"/>
                        </a:rPr>
                        <a:t>FEATURES AND BENIFTS</a:t>
                      </a:r>
                      <a:endParaRPr b="1" i="1" sz="1800" u="none" cap="none" strike="noStrike">
                        <a:solidFill>
                          <a:srgbClr val="C00000"/>
                        </a:solidFill>
                        <a:latin typeface="Cambria"/>
                        <a:ea typeface="Cambria"/>
                        <a:cs typeface="Cambria"/>
                        <a:sym typeface="Cambria"/>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8325">
                <a:tc>
                  <a:txBody>
                    <a:bodyPr/>
                    <a:lstStyle/>
                    <a:p>
                      <a:pPr indent="0" lvl="0" marL="0" marR="0" rtl="0" algn="ctr">
                        <a:lnSpc>
                          <a:spcPct val="100000"/>
                        </a:lnSpc>
                        <a:spcBef>
                          <a:spcPts val="0"/>
                        </a:spcBef>
                        <a:spcAft>
                          <a:spcPts val="0"/>
                        </a:spcAft>
                        <a:buClr>
                          <a:srgbClr val="C00000"/>
                        </a:buClr>
                        <a:buSzPts val="1800"/>
                        <a:buFont typeface="Cambria"/>
                        <a:buNone/>
                      </a:pPr>
                      <a:r>
                        <a:rPr b="1" i="1" lang="en-US" sz="1800" u="none" cap="none" strike="noStrike">
                          <a:solidFill>
                            <a:srgbClr val="C00000"/>
                          </a:solidFill>
                          <a:latin typeface="Cambria"/>
                          <a:ea typeface="Cambria"/>
                          <a:cs typeface="Cambria"/>
                          <a:sym typeface="Cambria"/>
                        </a:rPr>
                        <a:t>INSTALLATION PROCESS</a:t>
                      </a:r>
                      <a:endParaRPr b="1" i="1" sz="1800" u="none" cap="none" strike="noStrike">
                        <a:solidFill>
                          <a:srgbClr val="C00000"/>
                        </a:solidFill>
                        <a:latin typeface="Cambria"/>
                        <a:ea typeface="Cambria"/>
                        <a:cs typeface="Cambria"/>
                        <a:sym typeface="Cambria"/>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99" name="Google Shape;99;p2"/>
          <p:cNvPicPr preferRelativeResize="0"/>
          <p:nvPr/>
        </p:nvPicPr>
        <p:blipFill rotWithShape="1">
          <a:blip r:embed="rId3">
            <a:alphaModFix/>
          </a:blip>
          <a:srcRect b="0" l="0" r="0" t="0"/>
          <a:stretch/>
        </p:blipFill>
        <p:spPr>
          <a:xfrm>
            <a:off x="9663671" y="5539920"/>
            <a:ext cx="1961071" cy="10696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sz="3200">
                <a:solidFill>
                  <a:srgbClr val="C00000"/>
                </a:solidFill>
                <a:latin typeface="Cambria"/>
                <a:ea typeface="Cambria"/>
                <a:cs typeface="Cambria"/>
                <a:sym typeface="Cambria"/>
              </a:rPr>
              <a:t>WHAT IS REACT?</a:t>
            </a:r>
            <a:endParaRPr b="1" i="1" sz="3200">
              <a:solidFill>
                <a:srgbClr val="C00000"/>
              </a:solidFill>
              <a:latin typeface="Cambria"/>
              <a:ea typeface="Cambria"/>
              <a:cs typeface="Cambria"/>
              <a:sym typeface="Cambria"/>
            </a:endParaRPr>
          </a:p>
        </p:txBody>
      </p:sp>
      <p:sp>
        <p:nvSpPr>
          <p:cNvPr id="105" name="Google Shape;105;p3"/>
          <p:cNvSpPr txBox="1"/>
          <p:nvPr/>
        </p:nvSpPr>
        <p:spPr>
          <a:xfrm>
            <a:off x="767080" y="1026160"/>
            <a:ext cx="8799195" cy="512191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ReactJS is a declarative, efficient, and flexible JavaScript library for building reusable UI components</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It is an open-source, component-based front end library responsible only for the view layer of the application</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It was created by Jordan Walke</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Facebook developed ReactJS in 2011 in its newsfeed section, but it was released to the public in the month of May 2013</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Today, most of the websites are built using MVC (model view controller) architecture. In MVC architecture, React is the 'V' which stands for view, whereas the architecture is provided by the Redux or Flux.</a:t>
            </a:r>
            <a:endParaRPr sz="2000">
              <a:solidFill>
                <a:schemeClr val="dk1"/>
              </a:solidFill>
              <a:latin typeface="Cambria"/>
              <a:ea typeface="Cambria"/>
              <a:cs typeface="Cambria"/>
              <a:sym typeface="Cambria"/>
            </a:endParaRPr>
          </a:p>
        </p:txBody>
      </p:sp>
      <p:pic>
        <p:nvPicPr>
          <p:cNvPr id="106" name="Google Shape;106;p3"/>
          <p:cNvPicPr preferRelativeResize="0"/>
          <p:nvPr/>
        </p:nvPicPr>
        <p:blipFill rotWithShape="1">
          <a:blip r:embed="rId3">
            <a:alphaModFix/>
          </a:blip>
          <a:srcRect b="0" l="0" r="0" t="0"/>
          <a:stretch/>
        </p:blipFill>
        <p:spPr>
          <a:xfrm>
            <a:off x="9663671" y="5539920"/>
            <a:ext cx="1961071" cy="1069652"/>
          </a:xfrm>
          <a:prstGeom prst="rect">
            <a:avLst/>
          </a:prstGeom>
          <a:noFill/>
          <a:ln>
            <a:noFill/>
          </a:ln>
        </p:spPr>
      </p:pic>
      <p:pic>
        <p:nvPicPr>
          <p:cNvPr id="107" name="Google Shape;107;p3"/>
          <p:cNvPicPr preferRelativeResize="0"/>
          <p:nvPr/>
        </p:nvPicPr>
        <p:blipFill rotWithShape="1">
          <a:blip r:embed="rId4">
            <a:alphaModFix/>
          </a:blip>
          <a:srcRect b="0" l="0" r="0" t="0"/>
          <a:stretch/>
        </p:blipFill>
        <p:spPr>
          <a:xfrm>
            <a:off x="9663430" y="2415540"/>
            <a:ext cx="2037715" cy="20269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609600" y="57531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sz="3200">
                <a:solidFill>
                  <a:srgbClr val="C00000"/>
                </a:solidFill>
                <a:latin typeface="Cambria"/>
                <a:ea typeface="Cambria"/>
                <a:cs typeface="Cambria"/>
                <a:sym typeface="Cambria"/>
              </a:rPr>
              <a:t>WHY REACT SO POPULAR?</a:t>
            </a:r>
            <a:endParaRPr b="1" i="1" sz="3200">
              <a:solidFill>
                <a:srgbClr val="C00000"/>
              </a:solidFill>
              <a:latin typeface="Cambria"/>
              <a:ea typeface="Cambria"/>
              <a:cs typeface="Cambria"/>
              <a:sym typeface="Cambria"/>
            </a:endParaRPr>
          </a:p>
        </p:txBody>
      </p:sp>
      <p:sp>
        <p:nvSpPr>
          <p:cNvPr id="113" name="Google Shape;113;p4"/>
          <p:cNvSpPr txBox="1"/>
          <p:nvPr/>
        </p:nvSpPr>
        <p:spPr>
          <a:xfrm>
            <a:off x="920750" y="1492885"/>
            <a:ext cx="9808210" cy="474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a:solidFill>
                  <a:srgbClr val="C00000"/>
                </a:solidFill>
                <a:latin typeface="Cambria"/>
                <a:ea typeface="Cambria"/>
                <a:cs typeface="Cambria"/>
                <a:sym typeface="Cambria"/>
              </a:rPr>
              <a:t>Less complex than the other alternatives</a:t>
            </a:r>
            <a:endParaRPr b="1" i="1" sz="2800">
              <a:solidFill>
                <a:srgbClr val="C00000"/>
              </a:solidFill>
              <a:latin typeface="Cambria"/>
              <a:ea typeface="Cambria"/>
              <a:cs typeface="Cambria"/>
              <a:sym typeface="Cambria"/>
            </a:endParaRPr>
          </a:p>
          <a:p>
            <a:pPr indent="0" lvl="0" marL="0" marR="0" rtl="0" algn="l">
              <a:spcBef>
                <a:spcPts val="0"/>
              </a:spcBef>
              <a:spcAft>
                <a:spcPts val="0"/>
              </a:spcAft>
              <a:buNone/>
            </a:pPr>
            <a:r>
              <a:t/>
            </a:r>
            <a:endParaRPr b="1" i="1" sz="2800">
              <a:solidFill>
                <a:srgbClr val="C00000"/>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At the time when React was announced, Ember.js and Angular 1.x were the predominant choices as a framework.</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Both these imposed so many conventions on the code that porting an existing app was not convenient at all.</a:t>
            </a:r>
            <a:endParaRPr sz="20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000"/>
              <a:buFont typeface="Noto Sans Symbols"/>
              <a:buNone/>
            </a:pPr>
            <a:r>
              <a:t/>
            </a:r>
            <a:endParaRPr sz="20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React made a choice to be very easy to integrate into an existing project, because that’s how they had to do it at Facebook in order to introduce it to the existing codebase.</a:t>
            </a:r>
            <a:endParaRPr sz="2000">
              <a:solidFill>
                <a:schemeClr val="dk1"/>
              </a:solidFill>
              <a:latin typeface="Cambria"/>
              <a:ea typeface="Cambria"/>
              <a:cs typeface="Cambria"/>
              <a:sym typeface="Cambria"/>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Cambria"/>
              <a:ea typeface="Cambria"/>
              <a:cs typeface="Cambria"/>
              <a:sym typeface="Cambria"/>
            </a:endParaRPr>
          </a:p>
        </p:txBody>
      </p:sp>
      <p:pic>
        <p:nvPicPr>
          <p:cNvPr id="114" name="Google Shape;114;p4"/>
          <p:cNvPicPr preferRelativeResize="0"/>
          <p:nvPr/>
        </p:nvPicPr>
        <p:blipFill rotWithShape="1">
          <a:blip r:embed="rId3">
            <a:alphaModFix/>
          </a:blip>
          <a:srcRect b="0" l="0" r="0" t="0"/>
          <a:stretch/>
        </p:blipFill>
        <p:spPr>
          <a:xfrm>
            <a:off x="9925291" y="5511980"/>
            <a:ext cx="1961071" cy="10696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idx="1" type="body"/>
          </p:nvPr>
        </p:nvSpPr>
        <p:spPr>
          <a:xfrm>
            <a:off x="1208405" y="1543685"/>
            <a:ext cx="10281285"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t/>
            </a:r>
            <a:endParaRPr b="1" i="1" sz="2800">
              <a:solidFill>
                <a:srgbClr val="C00000"/>
              </a:solidFill>
              <a:latin typeface="Cambria"/>
              <a:ea typeface="Cambria"/>
              <a:cs typeface="Cambria"/>
              <a:sym typeface="Cambria"/>
            </a:endParaRPr>
          </a:p>
          <a:p>
            <a:pPr indent="-342900" lvl="0" marL="342900" rtl="0" algn="l">
              <a:spcBef>
                <a:spcPts val="480"/>
              </a:spcBef>
              <a:spcAft>
                <a:spcPts val="0"/>
              </a:spcAft>
              <a:buClr>
                <a:schemeClr val="dk1"/>
              </a:buClr>
              <a:buSzPts val="2400"/>
              <a:buFont typeface="Noto Sans Symbols"/>
              <a:buChar char="⮚"/>
            </a:pPr>
            <a:r>
              <a:rPr lang="en-US" sz="2400">
                <a:latin typeface="Cambria"/>
                <a:ea typeface="Cambria"/>
                <a:cs typeface="Cambria"/>
                <a:sym typeface="Cambria"/>
              </a:rPr>
              <a:t>At the time, Angular 2.x was announced by Google, along with the backwards incompatibility and major changes it was going to bring.</a:t>
            </a:r>
            <a:endParaRPr sz="2400">
              <a:latin typeface="Cambria"/>
              <a:ea typeface="Cambria"/>
              <a:cs typeface="Cambria"/>
              <a:sym typeface="Cambria"/>
            </a:endParaRPr>
          </a:p>
          <a:p>
            <a:pPr indent="0" lvl="0" marL="342900" rtl="0" algn="l">
              <a:spcBef>
                <a:spcPts val="480"/>
              </a:spcBef>
              <a:spcAft>
                <a:spcPts val="0"/>
              </a:spcAft>
              <a:buClr>
                <a:schemeClr val="dk1"/>
              </a:buClr>
              <a:buSzPts val="2400"/>
              <a:buFont typeface="Noto Sans Symbols"/>
              <a:buNone/>
            </a:pPr>
            <a:r>
              <a:t/>
            </a:r>
            <a:endParaRPr sz="2400">
              <a:latin typeface="Cambria"/>
              <a:ea typeface="Cambria"/>
              <a:cs typeface="Cambria"/>
              <a:sym typeface="Cambria"/>
            </a:endParaRPr>
          </a:p>
          <a:p>
            <a:pPr indent="-342900" lvl="0" marL="342900" rtl="0" algn="l">
              <a:spcBef>
                <a:spcPts val="480"/>
              </a:spcBef>
              <a:spcAft>
                <a:spcPts val="0"/>
              </a:spcAft>
              <a:buClr>
                <a:schemeClr val="dk1"/>
              </a:buClr>
              <a:buSzPts val="2400"/>
              <a:buFont typeface="Noto Sans Symbols"/>
              <a:buChar char="⮚"/>
            </a:pPr>
            <a:r>
              <a:rPr lang="en-US" sz="2400">
                <a:latin typeface="Cambria"/>
                <a:ea typeface="Cambria"/>
                <a:cs typeface="Cambria"/>
                <a:sym typeface="Cambria"/>
              </a:rPr>
              <a:t> Moving from Angular 1 to 2 was like moving to a different framework, so this, along with execution speed improvements that React promised, made it something developers were eager to try.</a:t>
            </a:r>
            <a:endParaRPr sz="2400">
              <a:latin typeface="Cambria"/>
              <a:ea typeface="Cambria"/>
              <a:cs typeface="Cambria"/>
              <a:sym typeface="Cambria"/>
            </a:endParaRPr>
          </a:p>
          <a:p>
            <a:pPr indent="-190500" lvl="0" marL="342900" rtl="0" algn="l">
              <a:spcBef>
                <a:spcPts val="480"/>
              </a:spcBef>
              <a:spcAft>
                <a:spcPts val="0"/>
              </a:spcAft>
              <a:buClr>
                <a:schemeClr val="dk1"/>
              </a:buClr>
              <a:buSzPts val="2400"/>
              <a:buFont typeface="Arial"/>
              <a:buNone/>
            </a:pPr>
            <a:r>
              <a:t/>
            </a:r>
            <a:endParaRPr sz="2400"/>
          </a:p>
        </p:txBody>
      </p:sp>
      <p:sp>
        <p:nvSpPr>
          <p:cNvPr id="120" name="Google Shape;120;p5"/>
          <p:cNvSpPr txBox="1"/>
          <p:nvPr/>
        </p:nvSpPr>
        <p:spPr>
          <a:xfrm>
            <a:off x="909320" y="1275715"/>
            <a:ext cx="4064000" cy="5981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800">
                <a:solidFill>
                  <a:srgbClr val="C00000"/>
                </a:solidFill>
                <a:latin typeface="Cambria"/>
                <a:ea typeface="Cambria"/>
                <a:cs typeface="Cambria"/>
                <a:sym typeface="Cambria"/>
              </a:rPr>
              <a:t>Perfect Timing</a:t>
            </a:r>
            <a:endParaRPr b="1" i="1" sz="2800">
              <a:solidFill>
                <a:srgbClr val="C00000"/>
              </a:solidFill>
              <a:latin typeface="Cambria"/>
              <a:ea typeface="Cambria"/>
              <a:cs typeface="Cambria"/>
              <a:sym typeface="Cambria"/>
            </a:endParaRPr>
          </a:p>
        </p:txBody>
      </p:sp>
      <p:pic>
        <p:nvPicPr>
          <p:cNvPr id="121" name="Google Shape;121;p5"/>
          <p:cNvPicPr preferRelativeResize="0"/>
          <p:nvPr/>
        </p:nvPicPr>
        <p:blipFill rotWithShape="1">
          <a:blip r:embed="rId3">
            <a:alphaModFix/>
          </a:blip>
          <a:srcRect b="0" l="0" r="0" t="0"/>
          <a:stretch/>
        </p:blipFill>
        <p:spPr>
          <a:xfrm>
            <a:off x="9925291" y="5511980"/>
            <a:ext cx="1961071" cy="10696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779145" y="77343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sz="2800">
                <a:solidFill>
                  <a:srgbClr val="C00000"/>
                </a:solidFill>
                <a:latin typeface="Cambria"/>
                <a:ea typeface="Cambria"/>
                <a:cs typeface="Cambria"/>
                <a:sym typeface="Cambria"/>
              </a:rPr>
              <a:t>Backed by Facebook</a:t>
            </a:r>
            <a:endParaRPr b="1" i="1" sz="2800">
              <a:solidFill>
                <a:srgbClr val="C00000"/>
              </a:solidFill>
              <a:latin typeface="Cambria"/>
              <a:ea typeface="Cambria"/>
              <a:cs typeface="Cambria"/>
              <a:sym typeface="Cambria"/>
            </a:endParaRPr>
          </a:p>
        </p:txBody>
      </p:sp>
      <p:sp>
        <p:nvSpPr>
          <p:cNvPr id="127" name="Google Shape;127;p6"/>
          <p:cNvSpPr txBox="1"/>
          <p:nvPr/>
        </p:nvSpPr>
        <p:spPr>
          <a:xfrm>
            <a:off x="1047750" y="1753235"/>
            <a:ext cx="9829800" cy="398018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Being backed by Facebook is, of course, going to benefit a project if it turns out to be successful.</a:t>
            </a:r>
            <a:endParaRPr sz="2400">
              <a:solidFill>
                <a:schemeClr val="dk1"/>
              </a:solidFill>
              <a:latin typeface="Cambria"/>
              <a:ea typeface="Cambria"/>
              <a:cs typeface="Cambria"/>
              <a:sym typeface="Cambria"/>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Facebook currently has a strong interest in React, sees the value of it being Open Source, and this is a huge plus for all the developers using it in their own projects.</a:t>
            </a:r>
            <a:endParaRPr sz="2400">
              <a:solidFill>
                <a:schemeClr val="dk1"/>
              </a:solidFill>
              <a:latin typeface="Cambria"/>
              <a:ea typeface="Cambria"/>
              <a:cs typeface="Cambria"/>
              <a:sym typeface="Cambria"/>
            </a:endParaRPr>
          </a:p>
        </p:txBody>
      </p:sp>
      <p:pic>
        <p:nvPicPr>
          <p:cNvPr id="128" name="Google Shape;128;p6"/>
          <p:cNvPicPr preferRelativeResize="0"/>
          <p:nvPr/>
        </p:nvPicPr>
        <p:blipFill rotWithShape="1">
          <a:blip r:embed="rId3">
            <a:alphaModFix/>
          </a:blip>
          <a:srcRect b="0" l="0" r="0" t="0"/>
          <a:stretch/>
        </p:blipFill>
        <p:spPr>
          <a:xfrm>
            <a:off x="9925291" y="5511980"/>
            <a:ext cx="1961071" cy="10696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609600" y="825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sz="2800">
                <a:solidFill>
                  <a:srgbClr val="C00000"/>
                </a:solidFill>
                <a:latin typeface="Cambria"/>
                <a:ea typeface="Cambria"/>
                <a:cs typeface="Cambria"/>
                <a:sym typeface="Cambria"/>
              </a:rPr>
              <a:t>Is React simple to learn?</a:t>
            </a:r>
            <a:endParaRPr b="1" i="1" sz="2800">
              <a:solidFill>
                <a:srgbClr val="C00000"/>
              </a:solidFill>
              <a:latin typeface="Cambria"/>
              <a:ea typeface="Cambria"/>
              <a:cs typeface="Cambria"/>
              <a:sym typeface="Cambria"/>
            </a:endParaRPr>
          </a:p>
        </p:txBody>
      </p:sp>
      <p:sp>
        <p:nvSpPr>
          <p:cNvPr id="134" name="Google Shape;134;p7"/>
          <p:cNvSpPr txBox="1"/>
          <p:nvPr/>
        </p:nvSpPr>
        <p:spPr>
          <a:xfrm>
            <a:off x="1108710" y="1769745"/>
            <a:ext cx="8584565" cy="331914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React is simpler than alternative frameworks</a:t>
            </a:r>
            <a:endParaRPr sz="2400">
              <a:solidFill>
                <a:schemeClr val="dk1"/>
              </a:solidFill>
              <a:latin typeface="Cambria"/>
              <a:ea typeface="Cambria"/>
              <a:cs typeface="Cambria"/>
              <a:sym typeface="Cambria"/>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Cambria"/>
              <a:ea typeface="Cambria"/>
              <a:cs typeface="Cambria"/>
              <a:sym typeface="Cambria"/>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React in itself has a very small API, and you basically need to understand 4 concepts to get started:</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1.Components</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2.JSX</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3.State</a:t>
            </a:r>
            <a:endParaRPr sz="2400">
              <a:solidFill>
                <a:schemeClr val="dk1"/>
              </a:solidFill>
              <a:latin typeface="Cambria"/>
              <a:ea typeface="Cambria"/>
              <a:cs typeface="Cambria"/>
              <a:sym typeface="Cambria"/>
            </a:endParaRPr>
          </a:p>
          <a:p>
            <a:pPr indent="0" lvl="0" marL="0" marR="0" rtl="0" algn="l">
              <a:spcBef>
                <a:spcPts val="0"/>
              </a:spcBef>
              <a:spcAft>
                <a:spcPts val="0"/>
              </a:spcAft>
              <a:buNone/>
            </a:pPr>
            <a:r>
              <a:rPr lang="en-US" sz="2400">
                <a:solidFill>
                  <a:schemeClr val="dk1"/>
                </a:solidFill>
                <a:latin typeface="Cambria"/>
                <a:ea typeface="Cambria"/>
                <a:cs typeface="Cambria"/>
                <a:sym typeface="Cambria"/>
              </a:rPr>
              <a:t>                      4.Prop</a:t>
            </a:r>
            <a:endParaRPr sz="2400">
              <a:solidFill>
                <a:schemeClr val="dk1"/>
              </a:solidFill>
              <a:latin typeface="Cambria"/>
              <a:ea typeface="Cambria"/>
              <a:cs typeface="Cambria"/>
              <a:sym typeface="Cambria"/>
            </a:endParaRPr>
          </a:p>
        </p:txBody>
      </p:sp>
      <p:pic>
        <p:nvPicPr>
          <p:cNvPr id="135" name="Google Shape;135;p7"/>
          <p:cNvPicPr preferRelativeResize="0"/>
          <p:nvPr/>
        </p:nvPicPr>
        <p:blipFill rotWithShape="1">
          <a:blip r:embed="rId3">
            <a:alphaModFix/>
          </a:blip>
          <a:srcRect b="0" l="0" r="0" t="0"/>
          <a:stretch/>
        </p:blipFill>
        <p:spPr>
          <a:xfrm>
            <a:off x="9621761" y="5318940"/>
            <a:ext cx="1961071" cy="10696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716915" y="108204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sz="3200">
                <a:solidFill>
                  <a:srgbClr val="C00000"/>
                </a:solidFill>
                <a:latin typeface="Cambria"/>
                <a:ea typeface="Cambria"/>
                <a:cs typeface="Cambria"/>
                <a:sym typeface="Cambria"/>
              </a:rPr>
              <a:t>BENEFITS OF REACTJS:</a:t>
            </a:r>
            <a:endParaRPr b="1" i="1" sz="3200">
              <a:solidFill>
                <a:srgbClr val="C00000"/>
              </a:solidFill>
              <a:latin typeface="Cambria"/>
              <a:ea typeface="Cambria"/>
              <a:cs typeface="Cambria"/>
              <a:sym typeface="Cambria"/>
            </a:endParaRPr>
          </a:p>
        </p:txBody>
      </p:sp>
      <p:sp>
        <p:nvSpPr>
          <p:cNvPr id="141" name="Google Shape;141;p8"/>
          <p:cNvSpPr txBox="1"/>
          <p:nvPr/>
        </p:nvSpPr>
        <p:spPr>
          <a:xfrm>
            <a:off x="1293495" y="1875155"/>
            <a:ext cx="7923600" cy="402780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Easy to learn and use</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Creating dynamic web applications become easier</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Reusable components</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Performance Enhancement</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The support of handy tools</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Known to be SEO friendly</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Benefits of having javascript library</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Noto Sans Symbols"/>
              <a:buChar char="⮚"/>
            </a:pPr>
            <a:r>
              <a:rPr lang="en-US" sz="2400">
                <a:solidFill>
                  <a:schemeClr val="dk1"/>
                </a:solidFill>
                <a:latin typeface="Cambria"/>
                <a:ea typeface="Cambria"/>
                <a:cs typeface="Cambria"/>
                <a:sym typeface="Cambria"/>
              </a:rPr>
              <a:t>Scope for testing the codes</a:t>
            </a:r>
            <a:endParaRPr sz="2400">
              <a:solidFill>
                <a:schemeClr val="dk1"/>
              </a:solidFill>
              <a:latin typeface="Cambria"/>
              <a:ea typeface="Cambria"/>
              <a:cs typeface="Cambria"/>
              <a:sym typeface="Cambria"/>
            </a:endParaRPr>
          </a:p>
        </p:txBody>
      </p:sp>
      <p:pic>
        <p:nvPicPr>
          <p:cNvPr id="142" name="Google Shape;142;p8"/>
          <p:cNvPicPr preferRelativeResize="0"/>
          <p:nvPr/>
        </p:nvPicPr>
        <p:blipFill rotWithShape="1">
          <a:blip r:embed="rId3">
            <a:alphaModFix/>
          </a:blip>
          <a:srcRect b="0" l="0" r="0" t="0"/>
          <a:stretch/>
        </p:blipFill>
        <p:spPr>
          <a:xfrm>
            <a:off x="9621761" y="5318940"/>
            <a:ext cx="1961071" cy="10696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1219200" y="869315"/>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i="1" lang="en-US" sz="3200">
                <a:solidFill>
                  <a:srgbClr val="C00000"/>
                </a:solidFill>
                <a:latin typeface="Cambria"/>
                <a:ea typeface="Cambria"/>
                <a:cs typeface="Cambria"/>
                <a:sym typeface="Cambria"/>
              </a:rPr>
              <a:t>FEATURES OF REACT:</a:t>
            </a:r>
            <a:endParaRPr b="1" i="1" sz="3200">
              <a:solidFill>
                <a:srgbClr val="C00000"/>
              </a:solidFill>
              <a:latin typeface="Cambria"/>
              <a:ea typeface="Cambria"/>
              <a:cs typeface="Cambria"/>
              <a:sym typeface="Cambria"/>
            </a:endParaRPr>
          </a:p>
        </p:txBody>
      </p:sp>
      <p:sp>
        <p:nvSpPr>
          <p:cNvPr id="148" name="Google Shape;148;p9"/>
          <p:cNvSpPr txBox="1"/>
          <p:nvPr/>
        </p:nvSpPr>
        <p:spPr>
          <a:xfrm>
            <a:off x="1790065" y="2125980"/>
            <a:ext cx="4305935" cy="277622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JSX</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Compoents</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One-way data binding</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Virtual DOM</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Simplicity</a:t>
            </a:r>
            <a:endParaRPr sz="2400">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Performance</a:t>
            </a:r>
            <a:endParaRPr sz="2400">
              <a:solidFill>
                <a:schemeClr val="dk1"/>
              </a:solidFill>
              <a:latin typeface="Cambria"/>
              <a:ea typeface="Cambria"/>
              <a:cs typeface="Cambria"/>
              <a:sym typeface="Cambria"/>
            </a:endParaRPr>
          </a:p>
        </p:txBody>
      </p:sp>
      <p:pic>
        <p:nvPicPr>
          <p:cNvPr id="149" name="Google Shape;149;p9"/>
          <p:cNvPicPr preferRelativeResize="0"/>
          <p:nvPr/>
        </p:nvPicPr>
        <p:blipFill rotWithShape="1">
          <a:blip r:embed="rId3">
            <a:alphaModFix/>
          </a:blip>
          <a:srcRect b="0" l="0" r="0" t="0"/>
          <a:stretch/>
        </p:blipFill>
        <p:spPr>
          <a:xfrm>
            <a:off x="9713836" y="5788840"/>
            <a:ext cx="1961071" cy="1069652"/>
          </a:xfrm>
          <a:prstGeom prst="rect">
            <a:avLst/>
          </a:prstGeom>
          <a:noFill/>
          <a:ln>
            <a:noFill/>
          </a:ln>
        </p:spPr>
      </p:pic>
      <p:pic>
        <p:nvPicPr>
          <p:cNvPr id="150" name="Google Shape;150;p9"/>
          <p:cNvPicPr preferRelativeResize="0"/>
          <p:nvPr/>
        </p:nvPicPr>
        <p:blipFill rotWithShape="1">
          <a:blip r:embed="rId4">
            <a:alphaModFix/>
          </a:blip>
          <a:srcRect b="0" l="0" r="0" t="0"/>
          <a:stretch/>
        </p:blipFill>
        <p:spPr>
          <a:xfrm>
            <a:off x="6403340" y="1799590"/>
            <a:ext cx="4573270" cy="3429635"/>
          </a:xfrm>
          <a:prstGeom prst="rect">
            <a:avLst/>
          </a:prstGeom>
          <a:noFill/>
          <a:ln>
            <a:noFill/>
          </a:ln>
          <a:effectLst>
            <a:outerShdw blurRad="50800" rotWithShape="0" algn="tr" dir="8100000" dist="38100">
              <a:srgbClr val="000000">
                <a:alpha val="4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2024-01-02T16:57:00Z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38A6466A78DD4F2A881B90E53D69ADC4_13</vt:lpwstr>
  </property>
  <property fmtid="{D5CDD505-2E9C-101B-9397-08002B2CF9AE}" pid="3" name="KSOProductBuildVer">
    <vt:lpwstr>1033-12.2.0.17153</vt:lpwstr>
  </property>
</Properties>
</file>