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ANTH MG" userId="4537630f1ad54efb" providerId="LiveId" clId="{9DC0C33B-B210-4226-9A4E-C8E03E5D0AA5}"/>
    <pc:docChg chg="custSel addSld modSld">
      <pc:chgData name="VASANTH MG" userId="4537630f1ad54efb" providerId="LiveId" clId="{9DC0C33B-B210-4226-9A4E-C8E03E5D0AA5}" dt="2025-03-06T19:26:27.442" v="131" actId="255"/>
      <pc:docMkLst>
        <pc:docMk/>
      </pc:docMkLst>
      <pc:sldChg chg="modSp mod">
        <pc:chgData name="VASANTH MG" userId="4537630f1ad54efb" providerId="LiveId" clId="{9DC0C33B-B210-4226-9A4E-C8E03E5D0AA5}" dt="2025-02-13T07:53:42.344" v="1" actId="20577"/>
        <pc:sldMkLst>
          <pc:docMk/>
          <pc:sldMk cId="4116364665" sldId="256"/>
        </pc:sldMkLst>
        <pc:spChg chg="mod">
          <ac:chgData name="VASANTH MG" userId="4537630f1ad54efb" providerId="LiveId" clId="{9DC0C33B-B210-4226-9A4E-C8E03E5D0AA5}" dt="2025-02-13T07:53:42.344" v="1" actId="20577"/>
          <ac:spMkLst>
            <pc:docMk/>
            <pc:sldMk cId="4116364665" sldId="256"/>
            <ac:spMk id="7" creationId="{2B4487FD-ABAC-A2DB-70A4-D4FE8BF53252}"/>
          </ac:spMkLst>
        </pc:spChg>
      </pc:sldChg>
      <pc:sldChg chg="addSp modSp mod">
        <pc:chgData name="VASANTH MG" userId="4537630f1ad54efb" providerId="LiveId" clId="{9DC0C33B-B210-4226-9A4E-C8E03E5D0AA5}" dt="2025-03-06T19:26:08.189" v="130" actId="20577"/>
        <pc:sldMkLst>
          <pc:docMk/>
          <pc:sldMk cId="2639579890" sldId="257"/>
        </pc:sldMkLst>
        <pc:spChg chg="add mod">
          <ac:chgData name="VASANTH MG" userId="4537630f1ad54efb" providerId="LiveId" clId="{9DC0C33B-B210-4226-9A4E-C8E03E5D0AA5}" dt="2025-03-06T19:26:08.189" v="130" actId="20577"/>
          <ac:spMkLst>
            <pc:docMk/>
            <pc:sldMk cId="2639579890" sldId="257"/>
            <ac:spMk id="2" creationId="{5069B2CD-C9C2-1D88-80A5-06F664D0BDBC}"/>
          </ac:spMkLst>
        </pc:spChg>
        <pc:picChg chg="mod">
          <ac:chgData name="VASANTH MG" userId="4537630f1ad54efb" providerId="LiveId" clId="{9DC0C33B-B210-4226-9A4E-C8E03E5D0AA5}" dt="2025-03-06T19:14:39.770" v="65" actId="1076"/>
          <ac:picMkLst>
            <pc:docMk/>
            <pc:sldMk cId="2639579890" sldId="257"/>
            <ac:picMk id="7" creationId="{AC442196-B75F-E7DA-F098-858FEB22F39A}"/>
          </ac:picMkLst>
        </pc:picChg>
      </pc:sldChg>
      <pc:sldChg chg="addSp delSp modSp mod">
        <pc:chgData name="VASANTH MG" userId="4537630f1ad54efb" providerId="LiveId" clId="{9DC0C33B-B210-4226-9A4E-C8E03E5D0AA5}" dt="2025-03-06T17:14:44.814" v="47" actId="1076"/>
        <pc:sldMkLst>
          <pc:docMk/>
          <pc:sldMk cId="2123774622" sldId="258"/>
        </pc:sldMkLst>
        <pc:picChg chg="add del mod">
          <ac:chgData name="VASANTH MG" userId="4537630f1ad54efb" providerId="LiveId" clId="{9DC0C33B-B210-4226-9A4E-C8E03E5D0AA5}" dt="2025-03-06T17:14:05.500" v="45" actId="478"/>
          <ac:picMkLst>
            <pc:docMk/>
            <pc:sldMk cId="2123774622" sldId="258"/>
            <ac:picMk id="4" creationId="{594B7D66-E6C0-5175-24BC-332DA9DA8403}"/>
          </ac:picMkLst>
        </pc:picChg>
        <pc:picChg chg="del">
          <ac:chgData name="VASANTH MG" userId="4537630f1ad54efb" providerId="LiveId" clId="{9DC0C33B-B210-4226-9A4E-C8E03E5D0AA5}" dt="2025-02-24T14:40:06.039" v="42" actId="478"/>
          <ac:picMkLst>
            <pc:docMk/>
            <pc:sldMk cId="2123774622" sldId="258"/>
            <ac:picMk id="5" creationId="{20E47856-B8E3-22EE-8C1F-0CC34A970265}"/>
          </ac:picMkLst>
        </pc:picChg>
        <pc:picChg chg="add mod">
          <ac:chgData name="VASANTH MG" userId="4537630f1ad54efb" providerId="LiveId" clId="{9DC0C33B-B210-4226-9A4E-C8E03E5D0AA5}" dt="2025-03-06T17:14:44.814" v="47" actId="1076"/>
          <ac:picMkLst>
            <pc:docMk/>
            <pc:sldMk cId="2123774622" sldId="258"/>
            <ac:picMk id="5" creationId="{8738BD79-0B36-4B40-1FA5-2814870B0B23}"/>
          </ac:picMkLst>
        </pc:picChg>
      </pc:sldChg>
      <pc:sldChg chg="addSp delSp modSp mod">
        <pc:chgData name="VASANTH MG" userId="4537630f1ad54efb" providerId="LiveId" clId="{9DC0C33B-B210-4226-9A4E-C8E03E5D0AA5}" dt="2025-03-06T17:15:38.757" v="54" actId="1076"/>
        <pc:sldMkLst>
          <pc:docMk/>
          <pc:sldMk cId="3826214225" sldId="259"/>
        </pc:sldMkLst>
        <pc:picChg chg="add del mod">
          <ac:chgData name="VASANTH MG" userId="4537630f1ad54efb" providerId="LiveId" clId="{9DC0C33B-B210-4226-9A4E-C8E03E5D0AA5}" dt="2025-03-06T17:14:48.996" v="48" actId="478"/>
          <ac:picMkLst>
            <pc:docMk/>
            <pc:sldMk cId="3826214225" sldId="259"/>
            <ac:picMk id="4" creationId="{431DB669-8CF1-466B-18F8-A8695DA60FA0}"/>
          </ac:picMkLst>
        </pc:picChg>
        <pc:picChg chg="add mod">
          <ac:chgData name="VASANTH MG" userId="4537630f1ad54efb" providerId="LiveId" clId="{9DC0C33B-B210-4226-9A4E-C8E03E5D0AA5}" dt="2025-03-06T17:15:38.757" v="54" actId="1076"/>
          <ac:picMkLst>
            <pc:docMk/>
            <pc:sldMk cId="3826214225" sldId="259"/>
            <ac:picMk id="5" creationId="{109BE4A8-3BE9-8503-3E62-C85730D76728}"/>
          </ac:picMkLst>
        </pc:picChg>
        <pc:picChg chg="del">
          <ac:chgData name="VASANTH MG" userId="4537630f1ad54efb" providerId="LiveId" clId="{9DC0C33B-B210-4226-9A4E-C8E03E5D0AA5}" dt="2025-02-24T14:36:29.778" v="2" actId="478"/>
          <ac:picMkLst>
            <pc:docMk/>
            <pc:sldMk cId="3826214225" sldId="259"/>
            <ac:picMk id="5" creationId="{8D6924B0-B168-07D0-E99B-2125A4E9A8A9}"/>
          </ac:picMkLst>
        </pc:picChg>
        <pc:picChg chg="add del mod">
          <ac:chgData name="VASANTH MG" userId="4537630f1ad54efb" providerId="LiveId" clId="{9DC0C33B-B210-4226-9A4E-C8E03E5D0AA5}" dt="2025-03-06T17:14:51.478" v="49" actId="478"/>
          <ac:picMkLst>
            <pc:docMk/>
            <pc:sldMk cId="3826214225" sldId="259"/>
            <ac:picMk id="7" creationId="{4E65E419-E488-7D63-F284-3A38679E0894}"/>
          </ac:picMkLst>
        </pc:picChg>
      </pc:sldChg>
      <pc:sldChg chg="addSp modSp mod">
        <pc:chgData name="VASANTH MG" userId="4537630f1ad54efb" providerId="LiveId" clId="{9DC0C33B-B210-4226-9A4E-C8E03E5D0AA5}" dt="2025-03-06T19:26:27.442" v="131" actId="255"/>
        <pc:sldMkLst>
          <pc:docMk/>
          <pc:sldMk cId="884137986" sldId="261"/>
        </pc:sldMkLst>
        <pc:spChg chg="mod">
          <ac:chgData name="VASANTH MG" userId="4537630f1ad54efb" providerId="LiveId" clId="{9DC0C33B-B210-4226-9A4E-C8E03E5D0AA5}" dt="2025-02-24T14:38:18.621" v="22" actId="207"/>
          <ac:spMkLst>
            <pc:docMk/>
            <pc:sldMk cId="884137986" sldId="261"/>
            <ac:spMk id="2" creationId="{9A071B07-72BC-BB36-93A7-DB436118715B}"/>
          </ac:spMkLst>
        </pc:spChg>
        <pc:spChg chg="add mod">
          <ac:chgData name="VASANTH MG" userId="4537630f1ad54efb" providerId="LiveId" clId="{9DC0C33B-B210-4226-9A4E-C8E03E5D0AA5}" dt="2025-03-06T19:26:27.442" v="131" actId="255"/>
          <ac:spMkLst>
            <pc:docMk/>
            <pc:sldMk cId="884137986" sldId="261"/>
            <ac:spMk id="3" creationId="{8AC6785A-C496-454A-9DC8-F85937F9993A}"/>
          </ac:spMkLst>
        </pc:spChg>
      </pc:sldChg>
      <pc:sldChg chg="addSp modSp new mod">
        <pc:chgData name="VASANTH MG" userId="4537630f1ad54efb" providerId="LiveId" clId="{9DC0C33B-B210-4226-9A4E-C8E03E5D0AA5}" dt="2025-03-06T17:16:44.484" v="63" actId="1076"/>
        <pc:sldMkLst>
          <pc:docMk/>
          <pc:sldMk cId="3668088240" sldId="262"/>
        </pc:sldMkLst>
        <pc:spChg chg="mod">
          <ac:chgData name="VASANTH MG" userId="4537630f1ad54efb" providerId="LiveId" clId="{9DC0C33B-B210-4226-9A4E-C8E03E5D0AA5}" dt="2025-03-06T17:16:13.113" v="61" actId="1076"/>
          <ac:spMkLst>
            <pc:docMk/>
            <pc:sldMk cId="3668088240" sldId="262"/>
            <ac:spMk id="2" creationId="{1A7AE39C-38BB-BA76-7D1D-4FFD57D5874A}"/>
          </ac:spMkLst>
        </pc:spChg>
        <pc:picChg chg="add mod">
          <ac:chgData name="VASANTH MG" userId="4537630f1ad54efb" providerId="LiveId" clId="{9DC0C33B-B210-4226-9A4E-C8E03E5D0AA5}" dt="2025-03-06T17:16:44.484" v="63" actId="1076"/>
          <ac:picMkLst>
            <pc:docMk/>
            <pc:sldMk cId="3668088240" sldId="262"/>
            <ac:picMk id="4" creationId="{5E02B3AA-8E7B-2224-3D85-B79742AE99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8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9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19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49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11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7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65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0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6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4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0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3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6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307E44-6279-4EE1-9562-9D862C6C3BF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93BA-E220-40EF-8BC5-66D6B2D5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53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D8041-990E-5B8E-C144-2EA2E548B84A}"/>
              </a:ext>
            </a:extLst>
          </p:cNvPr>
          <p:cNvSpPr txBox="1"/>
          <p:nvPr/>
        </p:nvSpPr>
        <p:spPr>
          <a:xfrm>
            <a:off x="2957861" y="2124527"/>
            <a:ext cx="60941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Bahnschrift SemiCondensed" panose="020B0502040204020203" pitchFamily="34" charset="0"/>
              </a:rPr>
              <a:t>TABLEAU </a:t>
            </a:r>
          </a:p>
          <a:p>
            <a:pPr algn="ctr"/>
            <a:r>
              <a:rPr lang="en-IN" sz="3200" b="1" dirty="0">
                <a:latin typeface="Bahnschrift SemiCondensed" panose="020B0502040204020203" pitchFamily="34" charset="0"/>
              </a:rPr>
              <a:t>REINFORCEMENT PRESENTATION</a:t>
            </a:r>
          </a:p>
          <a:p>
            <a:pPr algn="ctr"/>
            <a:r>
              <a:rPr lang="en-IN" sz="3200" b="1" dirty="0">
                <a:latin typeface="Bahnschrift SemiCondensed" panose="020B0502040204020203" pitchFamily="34" charset="0"/>
              </a:rPr>
              <a:t>FOUR WHEELER ANALYSIS</a:t>
            </a:r>
          </a:p>
          <a:p>
            <a:pPr algn="ctr"/>
            <a:endParaRPr lang="en-IN" sz="3200" b="1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487FD-ABAC-A2DB-70A4-D4FE8BF53252}"/>
              </a:ext>
            </a:extLst>
          </p:cNvPr>
          <p:cNvSpPr txBox="1"/>
          <p:nvPr/>
        </p:nvSpPr>
        <p:spPr>
          <a:xfrm>
            <a:off x="8767647" y="4345402"/>
            <a:ext cx="60941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Bahnschrift SemiCondensed" panose="020B0502040204020203" pitchFamily="34" charset="0"/>
              </a:rPr>
              <a:t>VASANTH MG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Bahnschrift SemiCondensed" panose="020B0502040204020203" pitchFamily="34" charset="0"/>
              </a:rPr>
              <a:t>OCTOBER 2024 BATCH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Bahnschrift SemiCondensed" panose="020B0502040204020203" pitchFamily="34" charset="0"/>
              </a:rPr>
              <a:t>DA AND 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Bahnschrift SemiCondensed" panose="020B0502040204020203" pitchFamily="34" charset="0"/>
              </a:rPr>
              <a:t>13-02-2025</a:t>
            </a:r>
          </a:p>
        </p:txBody>
      </p:sp>
      <p:pic>
        <p:nvPicPr>
          <p:cNvPr id="1030" name="Picture 6" descr="Tableau honeycomb icon by KaylaJKLab on ...">
            <a:extLst>
              <a:ext uri="{FF2B5EF4-FFF2-40B4-BE49-F238E27FC236}">
                <a16:creationId xmlns:a16="http://schemas.microsoft.com/office/drawing/2014/main" id="{C1587C75-D44A-608D-AC90-A22275BC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81" y="3992708"/>
            <a:ext cx="22479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9A5ECE-932D-7877-3CB5-D370BB5F26CE}"/>
              </a:ext>
            </a:extLst>
          </p:cNvPr>
          <p:cNvSpPr txBox="1"/>
          <p:nvPr/>
        </p:nvSpPr>
        <p:spPr>
          <a:xfrm>
            <a:off x="1062990" y="357481"/>
            <a:ext cx="9486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Bahnschrift SemiCondensed" panose="020B0502040204020203" pitchFamily="34" charset="0"/>
              </a:rPr>
              <a:t>DATASET OVERVIEW</a:t>
            </a:r>
          </a:p>
          <a:p>
            <a:pPr algn="ctr"/>
            <a:endParaRPr lang="en-IN" sz="2400" b="1" dirty="0">
              <a:latin typeface="Bahnschrift SemiBol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42196-B75F-E7DA-F098-858FEB22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9" y="1391759"/>
            <a:ext cx="7916380" cy="4744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69B2CD-C9C2-1D88-80A5-06F664D0BDBC}"/>
              </a:ext>
            </a:extLst>
          </p:cNvPr>
          <p:cNvSpPr txBox="1"/>
          <p:nvPr/>
        </p:nvSpPr>
        <p:spPr>
          <a:xfrm>
            <a:off x="8608741" y="2598234"/>
            <a:ext cx="3206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Bahnschrift SemiCondensed" panose="020B0502040204020203" pitchFamily="34" charset="0"/>
              </a:rPr>
              <a:t>REMOVED DUPLICATES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Bahnschrift SemiCondensed" panose="020B0502040204020203" pitchFamily="34" charset="0"/>
              </a:rPr>
              <a:t>ADDED NEW COLOUMN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Bahnschrift SemiCondensed" panose="020B0502040204020203" pitchFamily="34" charset="0"/>
              </a:rPr>
              <a:t>REPLACED NULL VALUES</a:t>
            </a:r>
          </a:p>
        </p:txBody>
      </p:sp>
    </p:spTree>
    <p:extLst>
      <p:ext uri="{BB962C8B-B14F-4D97-AF65-F5344CB8AC3E}">
        <p14:creationId xmlns:p14="http://schemas.microsoft.com/office/powerpoint/2010/main" val="26395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FA153-5941-2522-C26A-31411EE9284A}"/>
              </a:ext>
            </a:extLst>
          </p:cNvPr>
          <p:cNvSpPr txBox="1"/>
          <p:nvPr/>
        </p:nvSpPr>
        <p:spPr>
          <a:xfrm>
            <a:off x="2175510" y="308610"/>
            <a:ext cx="784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Bahnschrift SemiCondensed" panose="020B0502040204020203" pitchFamily="34" charset="0"/>
              </a:rPr>
              <a:t>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8BD79-0B36-4B40-1FA5-2814870B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612"/>
            <a:ext cx="12192000" cy="59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921F60-EE0D-2007-9470-804240AFEC2E}"/>
              </a:ext>
            </a:extLst>
          </p:cNvPr>
          <p:cNvSpPr txBox="1"/>
          <p:nvPr/>
        </p:nvSpPr>
        <p:spPr>
          <a:xfrm>
            <a:off x="4318635" y="422910"/>
            <a:ext cx="355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Bahnschrift SemiCondensed" panose="020B0502040204020203" pitchFamily="34" charset="0"/>
              </a:rPr>
              <a:t>TABLEAU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BE4A8-3BE9-8503-3E62-C85730D7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45" y="1110696"/>
            <a:ext cx="10419109" cy="53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1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E39C-38BB-BA76-7D1D-4FFD57D5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49848"/>
            <a:ext cx="9404723" cy="553122"/>
          </a:xfrm>
        </p:spPr>
        <p:txBody>
          <a:bodyPr/>
          <a:lstStyle/>
          <a:p>
            <a:pPr algn="ctr"/>
            <a:r>
              <a:rPr lang="en-IN" sz="2800" b="1" dirty="0">
                <a:latin typeface="Bahnschrift SemiCondensed" panose="020B0502040204020203" pitchFamily="34" charset="0"/>
              </a:rPr>
              <a:t>TABLEAU STORY</a:t>
            </a:r>
            <a:br>
              <a:rPr lang="en-IN" sz="4400" b="1" dirty="0">
                <a:latin typeface="Bahnschrift SemiCondensed" panose="020B0502040204020203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2B3AA-8E7B-2224-3D85-B79742AE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11" y="1097893"/>
            <a:ext cx="9497750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8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FFE4-801D-CEC2-E388-373FC1BC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29858"/>
            <a:ext cx="9404723" cy="1400530"/>
          </a:xfrm>
        </p:spPr>
        <p:txBody>
          <a:bodyPr/>
          <a:lstStyle/>
          <a:p>
            <a:pPr algn="ctr"/>
            <a:r>
              <a:rPr lang="en-IN" sz="2800" b="1" dirty="0">
                <a:latin typeface="Bahnschrift SemiCondensed" panose="020B0502040204020203" pitchFamily="34" charset="0"/>
              </a:rPr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44D4D-D5D4-1C45-7312-AC05FCFE4F94}"/>
              </a:ext>
            </a:extLst>
          </p:cNvPr>
          <p:cNvSpPr txBox="1"/>
          <p:nvPr/>
        </p:nvSpPr>
        <p:spPr>
          <a:xfrm>
            <a:off x="820103" y="1233369"/>
            <a:ext cx="60979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 SemiBold" panose="020B0502040204020203" pitchFamily="34" charset="0"/>
              </a:rPr>
              <a:t>Ford has the highest number of variants</a:t>
            </a:r>
            <a:r>
              <a:rPr lang="en-US" sz="2000" dirty="0">
                <a:latin typeface="Bahnschrift SemiBold" panose="020B0502040204020203" pitchFamily="34" charset="0"/>
              </a:rPr>
              <a:t>, followed by Chevrolet and Dodge.</a:t>
            </a:r>
          </a:p>
          <a:p>
            <a:endParaRPr lang="en-US" sz="2000" dirty="0"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 SemiBold" panose="020B0502040204020203" pitchFamily="34" charset="0"/>
              </a:rPr>
              <a:t>Volkswagen and Mitsubishi have fewer models but steady demand.</a:t>
            </a:r>
            <a:endParaRPr lang="en-US" sz="2000" dirty="0">
              <a:latin typeface="Bahnschrift SemiBold" panose="020B0502040204020203" pitchFamily="34" charset="0"/>
            </a:endParaRPr>
          </a:p>
          <a:p>
            <a:r>
              <a:rPr lang="en-US" sz="2000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8DCCE-6F58-1484-5600-208E728546C5}"/>
              </a:ext>
            </a:extLst>
          </p:cNvPr>
          <p:cNvSpPr txBox="1"/>
          <p:nvPr/>
        </p:nvSpPr>
        <p:spPr>
          <a:xfrm>
            <a:off x="7452360" y="1508760"/>
            <a:ext cx="4503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Recommendation: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    Brands with fewer variants should focus on niche segments (e.g., sports cars, luxury SUVs).</a:t>
            </a:r>
            <a:endParaRPr lang="en-IN" sz="16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A8FD36-E89A-F6DB-1EC3-B91DA64ADEEF}"/>
              </a:ext>
            </a:extLst>
          </p:cNvPr>
          <p:cNvSpPr/>
          <p:nvPr/>
        </p:nvSpPr>
        <p:spPr>
          <a:xfrm>
            <a:off x="6620827" y="1631157"/>
            <a:ext cx="594360" cy="398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9F077-7433-C043-EB6A-20B71685DEEB}"/>
              </a:ext>
            </a:extLst>
          </p:cNvPr>
          <p:cNvSpPr txBox="1"/>
          <p:nvPr/>
        </p:nvSpPr>
        <p:spPr>
          <a:xfrm>
            <a:off x="820103" y="3429000"/>
            <a:ext cx="58007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Hybrid cars have the best average mileage, followed by Electric, Petrol, and Diesel.</a:t>
            </a:r>
          </a:p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CNC fuel type has the lowest efficiency, making it less attractive to cost-conscious buyers 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B5B4561-DC98-8551-A836-B9FE5CA563C6}"/>
              </a:ext>
            </a:extLst>
          </p:cNvPr>
          <p:cNvSpPr/>
          <p:nvPr/>
        </p:nvSpPr>
        <p:spPr>
          <a:xfrm>
            <a:off x="6620827" y="3904850"/>
            <a:ext cx="594360" cy="398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139A8-D298-2158-B294-C045E5AAF2CD}"/>
              </a:ext>
            </a:extLst>
          </p:cNvPr>
          <p:cNvSpPr txBox="1"/>
          <p:nvPr/>
        </p:nvSpPr>
        <p:spPr>
          <a:xfrm>
            <a:off x="7612380" y="3726180"/>
            <a:ext cx="4149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Recommendation: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   Automakers should increase investment in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EV and Hybrid models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to stay ahead in the green mobility trend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A6B2F-D1B2-8FA2-0C71-C8A766F262F7}"/>
              </a:ext>
            </a:extLst>
          </p:cNvPr>
          <p:cNvCxnSpPr/>
          <p:nvPr/>
        </p:nvCxnSpPr>
        <p:spPr>
          <a:xfrm>
            <a:off x="0" y="3040380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1B07-72BC-BB36-93A7-DB436118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97323"/>
            <a:ext cx="9404723" cy="1400530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FCBC8-D551-205C-0A06-ED4BAC7ECCE8}"/>
              </a:ext>
            </a:extLst>
          </p:cNvPr>
          <p:cNvSpPr txBox="1"/>
          <p:nvPr/>
        </p:nvSpPr>
        <p:spPr>
          <a:xfrm>
            <a:off x="1251725" y="1380959"/>
            <a:ext cx="60941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highlight>
                  <a:srgbClr val="FF0000"/>
                </a:highlight>
                <a:latin typeface="Bahnschrift SemiCondensed" panose="020B0502040204020203" pitchFamily="34" charset="0"/>
              </a:rPr>
              <a:t>Investment in Hybrid &amp; Electric Vehicles is essential for long-term growth</a:t>
            </a:r>
            <a:r>
              <a:rPr lang="en-US" sz="2000" b="1" dirty="0">
                <a:latin typeface="Bahnschrift SemiCondensed" panose="020B0502040204020203" pitchFamily="34" charset="0"/>
              </a:rPr>
              <a:t>.</a:t>
            </a:r>
          </a:p>
          <a:p>
            <a:endParaRPr lang="en-US" sz="20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Enhancing safety features in mid-range brands can increase customer trust and market share.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highlight>
                  <a:srgbClr val="0000FF"/>
                </a:highlight>
                <a:latin typeface="Bahnschrift SemiCondensed" panose="020B0502040204020203" pitchFamily="34" charset="0"/>
              </a:rPr>
              <a:t>Luxury brands should expand their model lineup to capture a wider audience</a:t>
            </a:r>
            <a:r>
              <a:rPr lang="en-US" sz="2000" dirty="0">
                <a:highlight>
                  <a:srgbClr val="0000FF"/>
                </a:highlight>
              </a:rPr>
              <a:t>.</a:t>
            </a:r>
            <a:endParaRPr lang="en-US" sz="2000" b="1" dirty="0">
              <a:highlight>
                <a:srgbClr val="0000FF"/>
              </a:highlight>
              <a:latin typeface="Bahnschrif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latin typeface="Bahnschrift SemiCondensed" panose="020B0502040204020203" pitchFamily="34" charset="0"/>
            </a:endParaRPr>
          </a:p>
          <a:p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6785A-C496-454A-9DC8-F85937F9993A}"/>
              </a:ext>
            </a:extLst>
          </p:cNvPr>
          <p:cNvSpPr txBox="1"/>
          <p:nvPr/>
        </p:nvSpPr>
        <p:spPr>
          <a:xfrm>
            <a:off x="4551555" y="4602356"/>
            <a:ext cx="308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Bahnschrift SemiBol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413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177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Condensed</vt:lpstr>
      <vt:lpstr>Bahnschrift SemiBold</vt:lpstr>
      <vt:lpstr>Bahnschrift SemiCondensed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TABLEAU STORY 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VASANTH MG</dc:creator>
  <cp:lastModifiedBy>VASANTH MG</cp:lastModifiedBy>
  <cp:revision>1</cp:revision>
  <dcterms:created xsi:type="dcterms:W3CDTF">2025-02-12T18:16:13Z</dcterms:created>
  <dcterms:modified xsi:type="dcterms:W3CDTF">2025-03-06T19:26:36Z</dcterms:modified>
</cp:coreProperties>
</file>