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3" r:id="rId7"/>
    <p:sldId id="264" r:id="rId8"/>
    <p:sldId id="266" r:id="rId9"/>
    <p:sldId id="267" r:id="rId10"/>
    <p:sldId id="265" r:id="rId11"/>
    <p:sldId id="268" r:id="rId12"/>
    <p:sldId id="269"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46C154-EE81-4B1F-8FE2-4D3B6B36CDA5}" type="datetimeFigureOut">
              <a:rPr lang="en-AE" smtClean="0"/>
              <a:t>01/11/2023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155082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6C154-EE81-4B1F-8FE2-4D3B6B36CDA5}" type="datetimeFigureOut">
              <a:rPr lang="en-AE" smtClean="0"/>
              <a:t>01/11/2023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241992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6C154-EE81-4B1F-8FE2-4D3B6B36CDA5}" type="datetimeFigureOut">
              <a:rPr lang="en-AE" smtClean="0"/>
              <a:t>01/11/2023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123155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6C154-EE81-4B1F-8FE2-4D3B6B36CDA5}" type="datetimeFigureOut">
              <a:rPr lang="en-AE" smtClean="0"/>
              <a:t>01/11/2023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177847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46C154-EE81-4B1F-8FE2-4D3B6B36CDA5}" type="datetimeFigureOut">
              <a:rPr lang="en-AE" smtClean="0"/>
              <a:t>01/11/2023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172094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46C154-EE81-4B1F-8FE2-4D3B6B36CDA5}" type="datetimeFigureOut">
              <a:rPr lang="en-AE" smtClean="0"/>
              <a:t>01/11/2023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142492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46C154-EE81-4B1F-8FE2-4D3B6B36CDA5}" type="datetimeFigureOut">
              <a:rPr lang="en-AE" smtClean="0"/>
              <a:t>01/11/2023</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13035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46C154-EE81-4B1F-8FE2-4D3B6B36CDA5}" type="datetimeFigureOut">
              <a:rPr lang="en-AE" smtClean="0"/>
              <a:t>01/11/2023</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9861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6C154-EE81-4B1F-8FE2-4D3B6B36CDA5}" type="datetimeFigureOut">
              <a:rPr lang="en-AE" smtClean="0"/>
              <a:t>01/11/2023</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394551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6C154-EE81-4B1F-8FE2-4D3B6B36CDA5}" type="datetimeFigureOut">
              <a:rPr lang="en-AE" smtClean="0"/>
              <a:t>01/11/2023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70044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6C154-EE81-4B1F-8FE2-4D3B6B36CDA5}" type="datetimeFigureOut">
              <a:rPr lang="en-AE" smtClean="0"/>
              <a:t>01/11/2023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DD4D1EB8-0668-4FC7-B356-0CE28FFF0FDA}" type="slidenum">
              <a:rPr lang="en-AE" smtClean="0"/>
              <a:t>‹#›</a:t>
            </a:fld>
            <a:endParaRPr lang="en-AE"/>
          </a:p>
        </p:txBody>
      </p:sp>
    </p:spTree>
    <p:extLst>
      <p:ext uri="{BB962C8B-B14F-4D97-AF65-F5344CB8AC3E}">
        <p14:creationId xmlns:p14="http://schemas.microsoft.com/office/powerpoint/2010/main" val="426677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6C154-EE81-4B1F-8FE2-4D3B6B36CDA5}" type="datetimeFigureOut">
              <a:rPr lang="en-AE" smtClean="0"/>
              <a:t>01/11/2023</a:t>
            </a:fld>
            <a:endParaRPr lang="en-A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D1EB8-0668-4FC7-B356-0CE28FFF0FDA}" type="slidenum">
              <a:rPr lang="en-AE" smtClean="0"/>
              <a:t>‹#›</a:t>
            </a:fld>
            <a:endParaRPr lang="en-AE"/>
          </a:p>
        </p:txBody>
      </p:sp>
    </p:spTree>
    <p:extLst>
      <p:ext uri="{BB962C8B-B14F-4D97-AF65-F5344CB8AC3E}">
        <p14:creationId xmlns:p14="http://schemas.microsoft.com/office/powerpoint/2010/main" val="17343942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BCAB-3391-922E-F51A-7580DA916806}"/>
              </a:ext>
            </a:extLst>
          </p:cNvPr>
          <p:cNvSpPr>
            <a:spLocks noGrp="1"/>
          </p:cNvSpPr>
          <p:nvPr>
            <p:ph type="title"/>
          </p:nvPr>
        </p:nvSpPr>
        <p:spPr>
          <a:xfrm>
            <a:off x="3867433" y="591996"/>
            <a:ext cx="4457131" cy="740344"/>
          </a:xfrm>
          <a:ln>
            <a:solidFill>
              <a:schemeClr val="tx1"/>
            </a:solidFill>
          </a:ln>
        </p:spPr>
        <p:txBody>
          <a:bodyPr>
            <a:normAutofit/>
          </a:bodyPr>
          <a:lstStyle/>
          <a:p>
            <a:r>
              <a:rPr lang="en-US" dirty="0">
                <a:latin typeface="Arial Rounded MT Bold" panose="020F0704030504030204" pitchFamily="34" charset="0"/>
              </a:rPr>
              <a:t>Documentation</a:t>
            </a:r>
            <a:endParaRPr lang="en-AE"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64849ADA-012D-B376-62DA-78CE27A2424B}"/>
              </a:ext>
            </a:extLst>
          </p:cNvPr>
          <p:cNvSpPr>
            <a:spLocks noGrp="1"/>
          </p:cNvSpPr>
          <p:nvPr>
            <p:ph idx="1"/>
          </p:nvPr>
        </p:nvSpPr>
        <p:spPr>
          <a:xfrm>
            <a:off x="1385246" y="3292544"/>
            <a:ext cx="9421507" cy="2603288"/>
          </a:xfrm>
        </p:spPr>
        <p:txBody>
          <a:bodyPr>
            <a:normAutofit/>
          </a:bodyPr>
          <a:lstStyle/>
          <a:p>
            <a:pPr>
              <a:buFont typeface="Wingdings" panose="05000000000000000000" pitchFamily="2" charset="2"/>
              <a:buChar char="Ø"/>
            </a:pPr>
            <a:r>
              <a:rPr lang="en-US" sz="2400" b="0" i="0" dirty="0">
                <a:solidFill>
                  <a:srgbClr val="D1D5DB"/>
                </a:solidFill>
                <a:effectLst/>
                <a:latin typeface="Arial Rounded MT Bold" panose="020F0704030504030204" pitchFamily="34" charset="0"/>
              </a:rPr>
              <a:t>The project's primary objective is to develop a predictive model for customer churn. By analyzing customer data and utilizing a Decision Tree classifier, the aim is to predict which customers are likely to churn. The ultimate goal is to help businesses take proactive measures to reduce customer churn and improve customer retention.</a:t>
            </a:r>
            <a:endParaRPr lang="en-AE" sz="3600" dirty="0">
              <a:latin typeface="Arial Rounded MT Bold" panose="020F0704030504030204" pitchFamily="34" charset="0"/>
            </a:endParaRPr>
          </a:p>
        </p:txBody>
      </p:sp>
      <p:sp>
        <p:nvSpPr>
          <p:cNvPr id="5" name="TextBox 4">
            <a:extLst>
              <a:ext uri="{FF2B5EF4-FFF2-40B4-BE49-F238E27FC236}">
                <a16:creationId xmlns:a16="http://schemas.microsoft.com/office/drawing/2014/main" id="{F5FA044D-571C-6900-91DF-B4135E9D17A5}"/>
              </a:ext>
            </a:extLst>
          </p:cNvPr>
          <p:cNvSpPr txBox="1"/>
          <p:nvPr/>
        </p:nvSpPr>
        <p:spPr>
          <a:xfrm>
            <a:off x="1728714" y="2344026"/>
            <a:ext cx="3187890" cy="584775"/>
          </a:xfrm>
          <a:prstGeom prst="rect">
            <a:avLst/>
          </a:prstGeom>
          <a:noFill/>
        </p:spPr>
        <p:txBody>
          <a:bodyPr wrap="square" rtlCol="0">
            <a:spAutoFit/>
          </a:bodyPr>
          <a:lstStyle/>
          <a:p>
            <a:r>
              <a:rPr lang="en-US" sz="3200" u="sng" dirty="0">
                <a:latin typeface="Arial Rounded MT Bold" panose="020F0704030504030204" pitchFamily="34" charset="0"/>
              </a:rPr>
              <a:t>OBJECTIVES:</a:t>
            </a:r>
            <a:endParaRPr lang="en-AE" sz="3200" u="sng" dirty="0">
              <a:latin typeface="Arial Rounded MT Bold" panose="020F0704030504030204" pitchFamily="34" charset="0"/>
            </a:endParaRPr>
          </a:p>
        </p:txBody>
      </p:sp>
    </p:spTree>
    <p:extLst>
      <p:ext uri="{BB962C8B-B14F-4D97-AF65-F5344CB8AC3E}">
        <p14:creationId xmlns:p14="http://schemas.microsoft.com/office/powerpoint/2010/main" val="118239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6C89-2AF9-8B7A-3C4B-63CF4AFBC461}"/>
              </a:ext>
            </a:extLst>
          </p:cNvPr>
          <p:cNvSpPr>
            <a:spLocks noGrp="1"/>
          </p:cNvSpPr>
          <p:nvPr>
            <p:ph type="title"/>
          </p:nvPr>
        </p:nvSpPr>
        <p:spPr>
          <a:xfrm>
            <a:off x="682388" y="493333"/>
            <a:ext cx="6782937" cy="550033"/>
          </a:xfrm>
        </p:spPr>
        <p:txBody>
          <a:bodyPr>
            <a:normAutofit/>
          </a:bodyPr>
          <a:lstStyle/>
          <a:p>
            <a:r>
              <a:rPr lang="en-US" sz="3200" b="1" i="0" u="sng" dirty="0">
                <a:effectLst/>
                <a:latin typeface="Arial Rounded MT Bold" panose="020F0704030504030204" pitchFamily="34" charset="0"/>
              </a:rPr>
              <a:t>Visualizations Using IBM Cognos:</a:t>
            </a:r>
            <a:endParaRPr lang="en-AE" sz="3200" u="sng" dirty="0">
              <a:latin typeface="Arial Rounded MT Bold" panose="020F0704030504030204" pitchFamily="34" charset="0"/>
            </a:endParaRPr>
          </a:p>
        </p:txBody>
      </p:sp>
      <p:sp>
        <p:nvSpPr>
          <p:cNvPr id="3" name="Text Placeholder 2">
            <a:extLst>
              <a:ext uri="{FF2B5EF4-FFF2-40B4-BE49-F238E27FC236}">
                <a16:creationId xmlns:a16="http://schemas.microsoft.com/office/drawing/2014/main" id="{33968014-6372-762F-A005-D9A23F160456}"/>
              </a:ext>
            </a:extLst>
          </p:cNvPr>
          <p:cNvSpPr>
            <a:spLocks noGrp="1"/>
          </p:cNvSpPr>
          <p:nvPr>
            <p:ph type="body" idx="1"/>
          </p:nvPr>
        </p:nvSpPr>
        <p:spPr>
          <a:xfrm>
            <a:off x="831850" y="1323833"/>
            <a:ext cx="10515600" cy="4765817"/>
          </a:xfrm>
        </p:spPr>
        <p:txBody>
          <a:bodyPr>
            <a:normAutofit lnSpcReduction="10000"/>
          </a:bodyPr>
          <a:lstStyle/>
          <a:p>
            <a:pPr marL="342900" indent="-342900" algn="l">
              <a:buFont typeface="Wingdings" panose="05000000000000000000" pitchFamily="2" charset="2"/>
              <a:buChar char="Ø"/>
            </a:pPr>
            <a:r>
              <a:rPr lang="en-US" b="0" i="0" dirty="0">
                <a:solidFill>
                  <a:srgbClr val="D1D5DB"/>
                </a:solidFill>
                <a:effectLst/>
                <a:latin typeface="Arial Rounded MT Bold" panose="020F0704030504030204" pitchFamily="34" charset="0"/>
              </a:rPr>
              <a:t>Obtain IBM Cognos: Ensure you have access to IBM Cognos, which is a separate business intelligence and data visualization tool. Install it if you haven't already.</a:t>
            </a:r>
          </a:p>
          <a:p>
            <a:pPr marL="342900" indent="-342900" algn="l">
              <a:buFont typeface="Wingdings" panose="05000000000000000000" pitchFamily="2" charset="2"/>
              <a:buChar char="Ø"/>
            </a:pPr>
            <a:r>
              <a:rPr lang="en-US" b="0" i="0" dirty="0">
                <a:solidFill>
                  <a:srgbClr val="D1D5DB"/>
                </a:solidFill>
                <a:effectLst/>
                <a:latin typeface="Arial Rounded MT Bold" panose="020F0704030504030204" pitchFamily="34" charset="0"/>
              </a:rPr>
              <a:t>Data Integration: Import your preprocessed data into IBM Cognos. The specific steps may vary depending on your version of Cognos, but generally, you will connect to your data source and load your dataset.</a:t>
            </a:r>
          </a:p>
          <a:p>
            <a:pPr marL="342900" indent="-342900" algn="l">
              <a:buFont typeface="Wingdings" panose="05000000000000000000" pitchFamily="2" charset="2"/>
              <a:buChar char="Ø"/>
            </a:pPr>
            <a:r>
              <a:rPr lang="en-US" b="0" i="0" dirty="0">
                <a:solidFill>
                  <a:srgbClr val="D1D5DB"/>
                </a:solidFill>
                <a:effectLst/>
                <a:latin typeface="Arial Rounded MT Bold" panose="020F0704030504030204" pitchFamily="34" charset="0"/>
              </a:rPr>
              <a:t>Data Visualization: Use IBM Cognos to create various data visualizations that help you explore the dataset and identify patterns related to customer churn. Common visualizations might include line charts, bar charts, pie charts, and more, depending on the nature of your data.</a:t>
            </a:r>
          </a:p>
          <a:p>
            <a:pPr marL="342900" indent="-342900" algn="l">
              <a:buFont typeface="Wingdings" panose="05000000000000000000" pitchFamily="2" charset="2"/>
              <a:buChar char="Ø"/>
            </a:pPr>
            <a:r>
              <a:rPr lang="en-US" b="0" i="0" dirty="0">
                <a:solidFill>
                  <a:srgbClr val="D1D5DB"/>
                </a:solidFill>
                <a:effectLst/>
                <a:latin typeface="Arial Rounded MT Bold" panose="020F0704030504030204" pitchFamily="34" charset="0"/>
              </a:rPr>
              <a:t>Save and Share: Save the generated visualizations within IBM Cognos and share the results with your team</a:t>
            </a:r>
          </a:p>
          <a:p>
            <a:pPr marL="342900" indent="-342900">
              <a:buFont typeface="Wingdings" panose="05000000000000000000" pitchFamily="2" charset="2"/>
              <a:buChar char="Ø"/>
            </a:pPr>
            <a:endParaRPr lang="en-AE" dirty="0">
              <a:latin typeface="Arial Rounded MT Bold" panose="020F0704030504030204" pitchFamily="34" charset="0"/>
            </a:endParaRPr>
          </a:p>
        </p:txBody>
      </p:sp>
    </p:spTree>
    <p:extLst>
      <p:ext uri="{BB962C8B-B14F-4D97-AF65-F5344CB8AC3E}">
        <p14:creationId xmlns:p14="http://schemas.microsoft.com/office/powerpoint/2010/main" val="2697549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9DAF-BAB5-892C-2E1F-39A03CAEBA16}"/>
              </a:ext>
            </a:extLst>
          </p:cNvPr>
          <p:cNvSpPr>
            <a:spLocks noGrp="1"/>
          </p:cNvSpPr>
          <p:nvPr>
            <p:ph type="title"/>
          </p:nvPr>
        </p:nvSpPr>
        <p:spPr>
          <a:xfrm>
            <a:off x="4706771" y="324513"/>
            <a:ext cx="2778457" cy="713048"/>
          </a:xfrm>
          <a:ln>
            <a:solidFill>
              <a:schemeClr val="tx1"/>
            </a:solidFill>
          </a:ln>
        </p:spPr>
        <p:txBody>
          <a:bodyPr>
            <a:normAutofit fontScale="90000"/>
          </a:bodyPr>
          <a:lstStyle/>
          <a:p>
            <a:r>
              <a:rPr lang="en-US" sz="4000" dirty="0">
                <a:latin typeface="Arial Rounded MT Bold" panose="020F0704030504030204" pitchFamily="34" charset="0"/>
              </a:rPr>
              <a:t>OUTPUTS:</a:t>
            </a:r>
            <a:endParaRPr lang="en-AE" sz="4000"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714C00C0-3BC4-BE32-6058-7A7631AF64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1292" y="2584287"/>
            <a:ext cx="7149415" cy="3949200"/>
          </a:xfrm>
        </p:spPr>
      </p:pic>
      <p:sp>
        <p:nvSpPr>
          <p:cNvPr id="6" name="TextBox 5">
            <a:extLst>
              <a:ext uri="{FF2B5EF4-FFF2-40B4-BE49-F238E27FC236}">
                <a16:creationId xmlns:a16="http://schemas.microsoft.com/office/drawing/2014/main" id="{F8CAD179-0F41-54C9-079E-4FD3449895E5}"/>
              </a:ext>
            </a:extLst>
          </p:cNvPr>
          <p:cNvSpPr txBox="1"/>
          <p:nvPr/>
        </p:nvSpPr>
        <p:spPr>
          <a:xfrm>
            <a:off x="1173707" y="1392072"/>
            <a:ext cx="3642246"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latin typeface="Arial Rounded MT Bold" panose="020F0704030504030204" pitchFamily="34" charset="0"/>
              </a:rPr>
              <a:t>PYTHON</a:t>
            </a:r>
            <a:endParaRPr lang="en-AE" sz="3200" dirty="0">
              <a:latin typeface="Arial Rounded MT Bold" panose="020F0704030504030204" pitchFamily="34" charset="0"/>
            </a:endParaRPr>
          </a:p>
        </p:txBody>
      </p:sp>
    </p:spTree>
    <p:extLst>
      <p:ext uri="{BB962C8B-B14F-4D97-AF65-F5344CB8AC3E}">
        <p14:creationId xmlns:p14="http://schemas.microsoft.com/office/powerpoint/2010/main" val="3774994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504A-B1B3-5C21-B104-548E6C05D1FD}"/>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US" sz="2800" dirty="0">
                <a:latin typeface="Arial Rounded MT Bold" panose="020F0704030504030204" pitchFamily="34" charset="0"/>
              </a:rPr>
              <a:t>IBM COGNOS ANALYTICS VISUALIZATIONS</a:t>
            </a:r>
            <a:endParaRPr lang="en-AE" sz="2800"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33A19C62-1835-ED76-BBF6-96CCE86F32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8137" y="1558938"/>
            <a:ext cx="8775726" cy="4933937"/>
          </a:xfrm>
        </p:spPr>
      </p:pic>
    </p:spTree>
    <p:extLst>
      <p:ext uri="{BB962C8B-B14F-4D97-AF65-F5344CB8AC3E}">
        <p14:creationId xmlns:p14="http://schemas.microsoft.com/office/powerpoint/2010/main" val="396119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63785-AF31-C5A5-8341-38EE4D637753}"/>
              </a:ext>
            </a:extLst>
          </p:cNvPr>
          <p:cNvSpPr>
            <a:spLocks noGrp="1"/>
          </p:cNvSpPr>
          <p:nvPr>
            <p:ph type="title"/>
          </p:nvPr>
        </p:nvSpPr>
        <p:spPr>
          <a:xfrm>
            <a:off x="4535890" y="1513550"/>
            <a:ext cx="3120219" cy="871823"/>
          </a:xfrm>
        </p:spPr>
        <p:txBody>
          <a:bodyPr>
            <a:normAutofit/>
          </a:bodyPr>
          <a:lstStyle/>
          <a:p>
            <a:r>
              <a:rPr lang="en-US" sz="3200" u="sng" dirty="0">
                <a:latin typeface="Arial Rounded MT Bold" panose="020F0704030504030204" pitchFamily="34" charset="0"/>
              </a:rPr>
              <a:t>CONCLUSION:</a:t>
            </a:r>
            <a:endParaRPr lang="en-AE" sz="3200"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AAF1667-BF04-7E5B-20E7-C325908C847B}"/>
              </a:ext>
            </a:extLst>
          </p:cNvPr>
          <p:cNvSpPr>
            <a:spLocks noGrp="1"/>
          </p:cNvSpPr>
          <p:nvPr>
            <p:ph idx="1"/>
          </p:nvPr>
        </p:nvSpPr>
        <p:spPr>
          <a:xfrm>
            <a:off x="591970" y="3077381"/>
            <a:ext cx="11008057" cy="1395247"/>
          </a:xfrm>
        </p:spPr>
        <p:txBody>
          <a:bodyPr>
            <a:normAutofit lnSpcReduction="10000"/>
          </a:bodyPr>
          <a:lstStyle/>
          <a:p>
            <a:pPr>
              <a:buFont typeface="Wingdings" panose="05000000000000000000" pitchFamily="2" charset="2"/>
              <a:buChar char="Ø"/>
            </a:pPr>
            <a:r>
              <a:rPr lang="en-US" sz="2400" dirty="0">
                <a:latin typeface="Arial Rounded MT Bold" panose="020F0704030504030204" pitchFamily="34" charset="0"/>
              </a:rPr>
              <a:t>The Decision Tree Classifier model, trained on the selected features, achieved an accuracy of [insert accuracy score here] for predicting customer churn in the dataset, indicating its potential effectiveness in identifying churned customers.</a:t>
            </a:r>
            <a:endParaRPr lang="en-AE" sz="2400" dirty="0">
              <a:latin typeface="Arial Rounded MT Bold" panose="020F0704030504030204" pitchFamily="34" charset="0"/>
            </a:endParaRPr>
          </a:p>
        </p:txBody>
      </p:sp>
    </p:spTree>
    <p:extLst>
      <p:ext uri="{BB962C8B-B14F-4D97-AF65-F5344CB8AC3E}">
        <p14:creationId xmlns:p14="http://schemas.microsoft.com/office/powerpoint/2010/main" val="314613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24B4-5B0A-A098-B93E-D6A5962A26BD}"/>
              </a:ext>
            </a:extLst>
          </p:cNvPr>
          <p:cNvSpPr>
            <a:spLocks noGrp="1"/>
          </p:cNvSpPr>
          <p:nvPr>
            <p:ph type="title"/>
          </p:nvPr>
        </p:nvSpPr>
        <p:spPr>
          <a:xfrm>
            <a:off x="838200" y="491319"/>
            <a:ext cx="5257800" cy="641445"/>
          </a:xfrm>
        </p:spPr>
        <p:txBody>
          <a:bodyPr>
            <a:normAutofit/>
          </a:bodyPr>
          <a:lstStyle/>
          <a:p>
            <a:r>
              <a:rPr lang="en-US" sz="3200" b="1" i="0" u="sng" dirty="0">
                <a:effectLst/>
                <a:latin typeface="Arial Rounded MT Bold" panose="020F0704030504030204" pitchFamily="34" charset="0"/>
              </a:rPr>
              <a:t>Design Thinking Process:</a:t>
            </a:r>
            <a:endParaRPr lang="en-AE" sz="3200"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EB02CC7C-9F48-A556-CDDB-B54AA2DAD542}"/>
              </a:ext>
            </a:extLst>
          </p:cNvPr>
          <p:cNvSpPr>
            <a:spLocks noGrp="1"/>
          </p:cNvSpPr>
          <p:nvPr>
            <p:ph idx="1"/>
          </p:nvPr>
        </p:nvSpPr>
        <p:spPr>
          <a:xfrm>
            <a:off x="272955" y="1269242"/>
            <a:ext cx="11641541" cy="5459104"/>
          </a:xfrm>
        </p:spPr>
        <p:txBody>
          <a:bodyPr>
            <a:normAutofit/>
          </a:bodyPr>
          <a:lstStyle/>
          <a:p>
            <a:pPr marL="0" indent="0">
              <a:buNone/>
            </a:pPr>
            <a:r>
              <a:rPr lang="en-US" sz="2400" b="0" i="0" dirty="0">
                <a:solidFill>
                  <a:srgbClr val="D1D5DB"/>
                </a:solidFill>
                <a:effectLst/>
                <a:latin typeface="Arial Rounded MT Bold" panose="020F0704030504030204" pitchFamily="34" charset="0"/>
              </a:rPr>
              <a:t>        The project follows a design thinking process that includes the  following         phases:</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Empathize:</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Understand the business challenge of customer churn and its impact.</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Define:</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Clearly define the problem and project objectives, which involve building a predictive model for customer churn.</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Ideate:</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Brainstorm solutions, data sources, and approaches for predicting customer churn.</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Prototype:</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Develop and test the Decision Tree model and associated processes.</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Test:</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Evaluate the model's performance and refine it as needed.</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Implement:</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Deploy the predictive model and insights for use in a real business environment.</a:t>
            </a:r>
          </a:p>
          <a:p>
            <a:endParaRPr lang="en-AE" sz="2400" dirty="0">
              <a:latin typeface="Arial Rounded MT Bold" panose="020F0704030504030204" pitchFamily="34" charset="0"/>
            </a:endParaRPr>
          </a:p>
        </p:txBody>
      </p:sp>
    </p:spTree>
    <p:extLst>
      <p:ext uri="{BB962C8B-B14F-4D97-AF65-F5344CB8AC3E}">
        <p14:creationId xmlns:p14="http://schemas.microsoft.com/office/powerpoint/2010/main" val="40313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A4BA-2565-8D1B-12ED-E4AD33D1DD01}"/>
              </a:ext>
            </a:extLst>
          </p:cNvPr>
          <p:cNvSpPr>
            <a:spLocks noGrp="1"/>
          </p:cNvSpPr>
          <p:nvPr>
            <p:ph type="title"/>
          </p:nvPr>
        </p:nvSpPr>
        <p:spPr>
          <a:xfrm>
            <a:off x="838200" y="681037"/>
            <a:ext cx="5257800" cy="535626"/>
          </a:xfrm>
        </p:spPr>
        <p:txBody>
          <a:bodyPr>
            <a:noAutofit/>
          </a:bodyPr>
          <a:lstStyle/>
          <a:p>
            <a:r>
              <a:rPr lang="en-US" sz="3200" b="1" i="0" u="sng" dirty="0">
                <a:effectLst/>
                <a:latin typeface="Arial Rounded MT Bold" panose="020F0704030504030204" pitchFamily="34" charset="0"/>
              </a:rPr>
              <a:t>DEVELOPMENT PHASES:</a:t>
            </a:r>
            <a:endParaRPr lang="en-AE" sz="3200" u="sng" dirty="0">
              <a:latin typeface="Arial Rounded MT Bold" panose="020F0704030504030204" pitchFamily="34" charset="0"/>
            </a:endParaRPr>
          </a:p>
        </p:txBody>
      </p:sp>
      <p:sp>
        <p:nvSpPr>
          <p:cNvPr id="5" name="Content Placeholder 4">
            <a:extLst>
              <a:ext uri="{FF2B5EF4-FFF2-40B4-BE49-F238E27FC236}">
                <a16:creationId xmlns:a16="http://schemas.microsoft.com/office/drawing/2014/main" id="{DEBF28AC-17F1-6885-698A-3FCA146D3B93}"/>
              </a:ext>
            </a:extLst>
          </p:cNvPr>
          <p:cNvSpPr>
            <a:spLocks noGrp="1"/>
          </p:cNvSpPr>
          <p:nvPr>
            <p:ph idx="1"/>
          </p:nvPr>
        </p:nvSpPr>
        <p:spPr>
          <a:xfrm>
            <a:off x="2520286" y="1719618"/>
            <a:ext cx="7151427" cy="4716653"/>
          </a:xfrm>
        </p:spPr>
        <p:txBody>
          <a:bodyPr>
            <a:normAutofit/>
          </a:bodyPr>
          <a:lstStyle/>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Data Load:</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Load dataset.</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Data Preprocessing:</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Handle missing values.</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Features:</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Select relevant features.</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Data Split:</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Separate for training and testing.</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Model:</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Choose Decision Tree.</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Train:</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Train the model.</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Predict:</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Make predictions.</a:t>
            </a:r>
          </a:p>
          <a:p>
            <a:pPr algn="l">
              <a:buFont typeface="Wingdings" panose="05000000000000000000" pitchFamily="2" charset="2"/>
              <a:buChar char="Ø"/>
            </a:pPr>
            <a:r>
              <a:rPr lang="en-US" sz="2400" b="1" i="0" dirty="0">
                <a:solidFill>
                  <a:srgbClr val="00B0F0"/>
                </a:solidFill>
                <a:effectLst/>
                <a:latin typeface="Arial Rounded MT Bold" panose="020F0704030504030204" pitchFamily="34" charset="0"/>
              </a:rPr>
              <a:t>Evaluate:</a:t>
            </a:r>
            <a:r>
              <a:rPr lang="en-US" sz="2400" b="0"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Assess model's performance.</a:t>
            </a:r>
          </a:p>
          <a:p>
            <a:pPr>
              <a:buFont typeface="Wingdings" panose="05000000000000000000" pitchFamily="2" charset="2"/>
              <a:buChar char="Ø"/>
            </a:pPr>
            <a:endParaRPr lang="en-AE" sz="2000" dirty="0"/>
          </a:p>
        </p:txBody>
      </p:sp>
    </p:spTree>
    <p:extLst>
      <p:ext uri="{BB962C8B-B14F-4D97-AF65-F5344CB8AC3E}">
        <p14:creationId xmlns:p14="http://schemas.microsoft.com/office/powerpoint/2010/main" val="215924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45B1-B1DA-DC42-367E-F48623320834}"/>
              </a:ext>
            </a:extLst>
          </p:cNvPr>
          <p:cNvSpPr>
            <a:spLocks noGrp="1"/>
          </p:cNvSpPr>
          <p:nvPr>
            <p:ph type="title"/>
          </p:nvPr>
        </p:nvSpPr>
        <p:spPr>
          <a:xfrm>
            <a:off x="1124805" y="917860"/>
            <a:ext cx="4279710" cy="699400"/>
          </a:xfrm>
        </p:spPr>
        <p:txBody>
          <a:bodyPr>
            <a:normAutofit/>
          </a:bodyPr>
          <a:lstStyle/>
          <a:p>
            <a:r>
              <a:rPr lang="en-US" sz="3200" b="1" i="0" u="sng" dirty="0">
                <a:effectLst/>
                <a:latin typeface="Arial Rounded MT Bold" panose="020F0704030504030204" pitchFamily="34" charset="0"/>
              </a:rPr>
              <a:t>Analysis Objectives:</a:t>
            </a:r>
            <a:endParaRPr lang="en-AE" sz="3200"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BF476F1-F116-EBA0-EACE-E3C1C56C12CF}"/>
              </a:ext>
            </a:extLst>
          </p:cNvPr>
          <p:cNvSpPr>
            <a:spLocks noGrp="1"/>
          </p:cNvSpPr>
          <p:nvPr>
            <p:ph idx="1"/>
          </p:nvPr>
        </p:nvSpPr>
        <p:spPr>
          <a:xfrm>
            <a:off x="842180" y="2262353"/>
            <a:ext cx="10507639" cy="2978387"/>
          </a:xfrm>
        </p:spPr>
        <p:txBody>
          <a:bodyPr>
            <a:normAutofit/>
          </a:bodyPr>
          <a:lstStyle/>
          <a:p>
            <a:pPr marL="0" indent="0" algn="l">
              <a:buNone/>
            </a:pPr>
            <a:r>
              <a:rPr lang="en-US" sz="2400" b="0" i="0" dirty="0">
                <a:solidFill>
                  <a:srgbClr val="D1D5DB"/>
                </a:solidFill>
                <a:effectLst/>
                <a:latin typeface="Söhne"/>
              </a:rPr>
              <a:t>      </a:t>
            </a:r>
            <a:r>
              <a:rPr lang="en-US" sz="2400" b="0" i="0" dirty="0">
                <a:solidFill>
                  <a:srgbClr val="D1D5DB"/>
                </a:solidFill>
                <a:effectLst/>
                <a:latin typeface="Arial Rounded MT Bold" panose="020F0704030504030204" pitchFamily="34" charset="0"/>
              </a:rPr>
              <a:t>The main objectives of the analysis are to:</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Predict customer churn using a Decision Tree classifier.</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Assess model performance using accuracy, precision, recall, and F1-score.</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Provide businesses with actionable insights to reduce churn and improve customer retention.</a:t>
            </a:r>
          </a:p>
          <a:p>
            <a:endParaRPr lang="en-AE" sz="2400" dirty="0"/>
          </a:p>
        </p:txBody>
      </p:sp>
    </p:spTree>
    <p:extLst>
      <p:ext uri="{BB962C8B-B14F-4D97-AF65-F5344CB8AC3E}">
        <p14:creationId xmlns:p14="http://schemas.microsoft.com/office/powerpoint/2010/main" val="397851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33AF-5567-259D-157D-E6D0FA628B18}"/>
              </a:ext>
            </a:extLst>
          </p:cNvPr>
          <p:cNvSpPr>
            <a:spLocks noGrp="1"/>
          </p:cNvSpPr>
          <p:nvPr>
            <p:ph type="title"/>
          </p:nvPr>
        </p:nvSpPr>
        <p:spPr>
          <a:xfrm>
            <a:off x="1056564" y="583491"/>
            <a:ext cx="3692857" cy="603866"/>
          </a:xfrm>
        </p:spPr>
        <p:txBody>
          <a:bodyPr>
            <a:normAutofit/>
          </a:bodyPr>
          <a:lstStyle/>
          <a:p>
            <a:r>
              <a:rPr lang="en-US" sz="3200" b="1" i="0" u="sng" dirty="0">
                <a:effectLst/>
                <a:latin typeface="Arial Rounded MT Bold" panose="020F0704030504030204" pitchFamily="34" charset="0"/>
              </a:rPr>
              <a:t>Business Impact:</a:t>
            </a:r>
            <a:endParaRPr lang="en-AE" sz="3200"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8FD6154-47DC-09D7-79C7-AE83B920CA1E}"/>
              </a:ext>
            </a:extLst>
          </p:cNvPr>
          <p:cNvSpPr>
            <a:spLocks noGrp="1"/>
          </p:cNvSpPr>
          <p:nvPr>
            <p:ph idx="1"/>
          </p:nvPr>
        </p:nvSpPr>
        <p:spPr/>
        <p:txBody>
          <a:bodyPr>
            <a:normAutofit/>
          </a:bodyPr>
          <a:lstStyle/>
          <a:p>
            <a:pPr marL="0" indent="0" algn="l">
              <a:buNone/>
            </a:pPr>
            <a:r>
              <a:rPr lang="en-US" sz="2400" b="0" i="0" dirty="0">
                <a:solidFill>
                  <a:srgbClr val="D1D5DB"/>
                </a:solidFill>
                <a:effectLst/>
                <a:latin typeface="Söhne"/>
              </a:rPr>
              <a:t>    </a:t>
            </a:r>
            <a:r>
              <a:rPr lang="en-US" sz="2400" b="0" i="0" dirty="0">
                <a:solidFill>
                  <a:srgbClr val="D1D5DB"/>
                </a:solidFill>
                <a:effectLst/>
                <a:latin typeface="Arial Rounded MT Bold" panose="020F0704030504030204" pitchFamily="34" charset="0"/>
              </a:rPr>
              <a:t>The insights and predictive model can help businesses in the following ways:</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Identify customers at risk of churn early, enabling proactive retention efforts.</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Allocate resources efficiently by focusing on high-risk customers.</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Improve customer satisfaction by addressing their concerns.</a:t>
            </a:r>
          </a:p>
          <a:p>
            <a:pPr algn="l">
              <a:buFont typeface="Wingdings" panose="05000000000000000000" pitchFamily="2" charset="2"/>
              <a:buChar char="Ø"/>
            </a:pPr>
            <a:r>
              <a:rPr lang="en-US" sz="2400" b="0" i="0" dirty="0">
                <a:solidFill>
                  <a:srgbClr val="D1D5DB"/>
                </a:solidFill>
                <a:effectLst/>
                <a:latin typeface="Arial Rounded MT Bold" panose="020F0704030504030204" pitchFamily="34" charset="0"/>
              </a:rPr>
              <a:t>Reduce marketing costs by targeting the right customers.</a:t>
            </a:r>
          </a:p>
          <a:p>
            <a:endParaRPr lang="en-AE" sz="2400" dirty="0"/>
          </a:p>
        </p:txBody>
      </p:sp>
    </p:spTree>
    <p:extLst>
      <p:ext uri="{BB962C8B-B14F-4D97-AF65-F5344CB8AC3E}">
        <p14:creationId xmlns:p14="http://schemas.microsoft.com/office/powerpoint/2010/main" val="172154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67D1-B9E0-0562-6089-3467643950B5}"/>
              </a:ext>
            </a:extLst>
          </p:cNvPr>
          <p:cNvSpPr>
            <a:spLocks noGrp="1"/>
          </p:cNvSpPr>
          <p:nvPr>
            <p:ph type="title"/>
          </p:nvPr>
        </p:nvSpPr>
        <p:spPr>
          <a:xfrm>
            <a:off x="955343" y="1201003"/>
            <a:ext cx="6013546" cy="595360"/>
          </a:xfrm>
          <a:ln>
            <a:noFill/>
          </a:ln>
        </p:spPr>
        <p:txBody>
          <a:bodyPr>
            <a:normAutofit/>
          </a:bodyPr>
          <a:lstStyle/>
          <a:p>
            <a:r>
              <a:rPr lang="en-US" sz="3200" b="0" i="0" u="sng" dirty="0">
                <a:solidFill>
                  <a:srgbClr val="ECECF1"/>
                </a:solidFill>
                <a:effectLst/>
                <a:latin typeface="Arial Rounded MT Bold" panose="020F0704030504030204" pitchFamily="34" charset="0"/>
              </a:rPr>
              <a:t>REPLICATING THE ANALYSIS</a:t>
            </a:r>
            <a:endParaRPr lang="en-AE" sz="3200" u="sng" dirty="0">
              <a:latin typeface="Arial Rounded MT Bold" panose="020F0704030504030204" pitchFamily="34" charset="0"/>
            </a:endParaRPr>
          </a:p>
        </p:txBody>
      </p:sp>
      <p:sp>
        <p:nvSpPr>
          <p:cNvPr id="5" name="Content Placeholder 4">
            <a:extLst>
              <a:ext uri="{FF2B5EF4-FFF2-40B4-BE49-F238E27FC236}">
                <a16:creationId xmlns:a16="http://schemas.microsoft.com/office/drawing/2014/main" id="{64291F6B-FBC5-0C0B-BAF2-113985583D4B}"/>
              </a:ext>
            </a:extLst>
          </p:cNvPr>
          <p:cNvSpPr>
            <a:spLocks noGrp="1"/>
          </p:cNvSpPr>
          <p:nvPr>
            <p:ph idx="1"/>
          </p:nvPr>
        </p:nvSpPr>
        <p:spPr>
          <a:xfrm>
            <a:off x="955343" y="2129050"/>
            <a:ext cx="10476360" cy="4517409"/>
          </a:xfrm>
        </p:spPr>
        <p:txBody>
          <a:bodyPr>
            <a:normAutofit/>
          </a:bodyPr>
          <a:lstStyle/>
          <a:p>
            <a:pPr>
              <a:buFont typeface="Wingdings" panose="05000000000000000000" pitchFamily="2" charset="2"/>
              <a:buChar char="Ø"/>
            </a:pPr>
            <a:r>
              <a:rPr lang="en-US" sz="2400" b="1" i="0" dirty="0">
                <a:effectLst/>
                <a:latin typeface="Arial Rounded MT Bold" panose="020F0704030504030204" pitchFamily="34" charset="0"/>
              </a:rPr>
              <a:t>Data Preparation:</a:t>
            </a:r>
            <a:r>
              <a:rPr lang="en-US" sz="2400" b="0" i="0" dirty="0">
                <a:solidFill>
                  <a:srgbClr val="D1D5DB"/>
                </a:solidFill>
                <a:effectLst/>
                <a:latin typeface="Arial Rounded MT Bold" panose="020F0704030504030204" pitchFamily="34" charset="0"/>
              </a:rPr>
              <a:t> Load your dataset and handle missing values using </a:t>
            </a:r>
            <a:r>
              <a:rPr lang="en-US" sz="2400" b="1" i="0" dirty="0" err="1">
                <a:solidFill>
                  <a:srgbClr val="00B0F0"/>
                </a:solidFill>
                <a:effectLst/>
                <a:latin typeface="Arial Rounded MT Bold" panose="020F0704030504030204" pitchFamily="34" charset="0"/>
              </a:rPr>
              <a:t>df.dropna</a:t>
            </a:r>
            <a:r>
              <a:rPr lang="en-US" sz="2400" b="1" i="0" dirty="0">
                <a:solidFill>
                  <a:srgbClr val="00B0F0"/>
                </a:solidFill>
                <a:effectLst/>
                <a:latin typeface="Arial Rounded MT Bold" panose="020F0704030504030204" pitchFamily="34" charset="0"/>
              </a:rPr>
              <a:t>()  </a:t>
            </a:r>
            <a:r>
              <a:rPr lang="en-US" sz="2400" b="1" i="0" dirty="0">
                <a:effectLst/>
                <a:latin typeface="Arial Rounded MT Bold" panose="020F0704030504030204" pitchFamily="34" charset="0"/>
              </a:rPr>
              <a:t>.</a:t>
            </a:r>
          </a:p>
          <a:p>
            <a:pPr>
              <a:buFont typeface="Wingdings" panose="05000000000000000000" pitchFamily="2" charset="2"/>
              <a:buChar char="Ø"/>
            </a:pPr>
            <a:r>
              <a:rPr lang="en-US" sz="2400" b="1" i="0" dirty="0">
                <a:effectLst/>
                <a:latin typeface="Arial Rounded MT Bold" panose="020F0704030504030204" pitchFamily="34" charset="0"/>
              </a:rPr>
              <a:t>Data Preprocessing:</a:t>
            </a:r>
            <a:r>
              <a:rPr lang="en-US" sz="2400" b="0" i="0" dirty="0">
                <a:solidFill>
                  <a:srgbClr val="D1D5DB"/>
                </a:solidFill>
                <a:effectLst/>
                <a:latin typeface="Arial Rounded MT Bold" panose="020F0704030504030204" pitchFamily="34" charset="0"/>
              </a:rPr>
              <a:t> Perform any additional data preprocessing like encoding categorical variables</a:t>
            </a:r>
            <a:r>
              <a:rPr lang="en-US" sz="2400" b="1" dirty="0">
                <a:solidFill>
                  <a:srgbClr val="D1D5DB"/>
                </a:solidFill>
                <a:latin typeface="Arial Rounded MT Bold" panose="020F0704030504030204" pitchFamily="34" charset="0"/>
              </a:rPr>
              <a:t>.</a:t>
            </a:r>
          </a:p>
          <a:p>
            <a:pPr>
              <a:buFont typeface="Wingdings" panose="05000000000000000000" pitchFamily="2" charset="2"/>
              <a:buChar char="Ø"/>
            </a:pPr>
            <a:r>
              <a:rPr lang="en-US" sz="2400" b="1" i="0" dirty="0">
                <a:effectLst/>
                <a:latin typeface="Arial Rounded MT Bold" panose="020F0704030504030204" pitchFamily="34" charset="0"/>
              </a:rPr>
              <a:t>Feature Selection:</a:t>
            </a:r>
            <a:r>
              <a:rPr lang="en-US" sz="2400" b="0" i="0" dirty="0">
                <a:solidFill>
                  <a:srgbClr val="D1D5DB"/>
                </a:solidFill>
                <a:effectLst/>
                <a:latin typeface="Arial Rounded MT Bold" panose="020F0704030504030204" pitchFamily="34" charset="0"/>
              </a:rPr>
              <a:t> Define your features (X) and the target variable (y), e.g., '</a:t>
            </a:r>
            <a:r>
              <a:rPr lang="en-US" sz="2400" b="0" i="0" dirty="0" err="1">
                <a:solidFill>
                  <a:srgbClr val="D1D5DB"/>
                </a:solidFill>
                <a:effectLst/>
                <a:latin typeface="Arial Rounded MT Bold" panose="020F0704030504030204" pitchFamily="34" charset="0"/>
              </a:rPr>
              <a:t>MonthlyCharges</a:t>
            </a:r>
            <a:r>
              <a:rPr lang="en-US" sz="2400" b="0" i="0" dirty="0">
                <a:solidFill>
                  <a:srgbClr val="D1D5DB"/>
                </a:solidFill>
                <a:effectLst/>
                <a:latin typeface="Arial Rounded MT Bold" panose="020F0704030504030204" pitchFamily="34" charset="0"/>
              </a:rPr>
              <a:t>', '</a:t>
            </a:r>
            <a:r>
              <a:rPr lang="en-US" sz="2400" b="0" i="0" dirty="0" err="1">
                <a:solidFill>
                  <a:srgbClr val="D1D5DB"/>
                </a:solidFill>
                <a:effectLst/>
                <a:latin typeface="Arial Rounded MT Bold" panose="020F0704030504030204" pitchFamily="34" charset="0"/>
              </a:rPr>
              <a:t>PhoneService</a:t>
            </a:r>
            <a:r>
              <a:rPr lang="en-US" sz="2400" b="0" i="0" dirty="0">
                <a:solidFill>
                  <a:srgbClr val="D1D5DB"/>
                </a:solidFill>
                <a:effectLst/>
                <a:latin typeface="Arial Rounded MT Bold" panose="020F0704030504030204" pitchFamily="34" charset="0"/>
              </a:rPr>
              <a:t>', '</a:t>
            </a:r>
            <a:r>
              <a:rPr lang="en-US" sz="2400" b="0" i="0" dirty="0" err="1">
                <a:solidFill>
                  <a:srgbClr val="D1D5DB"/>
                </a:solidFill>
                <a:effectLst/>
                <a:latin typeface="Arial Rounded MT Bold" panose="020F0704030504030204" pitchFamily="34" charset="0"/>
              </a:rPr>
              <a:t>OnlineBackup</a:t>
            </a:r>
            <a:r>
              <a:rPr lang="en-US" sz="2400" b="0" i="0" dirty="0">
                <a:solidFill>
                  <a:srgbClr val="D1D5DB"/>
                </a:solidFill>
                <a:effectLst/>
                <a:latin typeface="Arial Rounded MT Bold" panose="020F0704030504030204" pitchFamily="34" charset="0"/>
              </a:rPr>
              <a:t>', and 'Churn’.</a:t>
            </a:r>
            <a:endParaRPr lang="en-US" sz="2400" b="1" i="0" dirty="0">
              <a:solidFill>
                <a:srgbClr val="D1D5DB"/>
              </a:solidFill>
              <a:effectLst/>
              <a:latin typeface="Arial Rounded MT Bold" panose="020F0704030504030204" pitchFamily="34" charset="0"/>
            </a:endParaRPr>
          </a:p>
          <a:p>
            <a:pPr>
              <a:buFont typeface="Wingdings" panose="05000000000000000000" pitchFamily="2" charset="2"/>
              <a:buChar char="Ø"/>
            </a:pPr>
            <a:r>
              <a:rPr lang="en-US" sz="2400" b="1" i="0" dirty="0">
                <a:effectLst/>
                <a:latin typeface="Arial Rounded MT Bold" panose="020F0704030504030204" pitchFamily="34" charset="0"/>
              </a:rPr>
              <a:t>Data Split:</a:t>
            </a:r>
            <a:r>
              <a:rPr lang="en-US" sz="2400" b="0" i="0" dirty="0">
                <a:solidFill>
                  <a:srgbClr val="D1D5DB"/>
                </a:solidFill>
                <a:effectLst/>
                <a:latin typeface="Arial Rounded MT Bold" panose="020F0704030504030204" pitchFamily="34" charset="0"/>
              </a:rPr>
              <a:t> Split your data into training and testing sets using</a:t>
            </a:r>
            <a:r>
              <a:rPr lang="en-US" sz="2400" b="1" dirty="0">
                <a:solidFill>
                  <a:srgbClr val="D1D5DB"/>
                </a:solidFill>
                <a:latin typeface="Arial Rounded MT Bold" panose="020F0704030504030204" pitchFamily="34" charset="0"/>
              </a:rPr>
              <a:t> </a:t>
            </a:r>
            <a:r>
              <a:rPr lang="en-US" sz="2400" b="1" i="0" dirty="0" err="1">
                <a:solidFill>
                  <a:srgbClr val="00B0F0"/>
                </a:solidFill>
                <a:effectLst/>
                <a:latin typeface="Arial Rounded MT Bold" panose="020F0704030504030204" pitchFamily="34" charset="0"/>
              </a:rPr>
              <a:t>train_test_split</a:t>
            </a:r>
            <a:r>
              <a:rPr lang="en-US" sz="2400" b="1" i="0" dirty="0">
                <a:solidFill>
                  <a:srgbClr val="00B0F0"/>
                </a:solidFill>
                <a:effectLst/>
                <a:latin typeface="Arial Rounded MT Bold" panose="020F0704030504030204" pitchFamily="34" charset="0"/>
              </a:rPr>
              <a:t>() </a:t>
            </a:r>
            <a:r>
              <a:rPr lang="en-US" sz="2400" b="0" i="0" dirty="0">
                <a:solidFill>
                  <a:srgbClr val="D1D5DB"/>
                </a:solidFill>
                <a:effectLst/>
                <a:latin typeface="Arial Rounded MT Bold" panose="020F0704030504030204" pitchFamily="34" charset="0"/>
              </a:rPr>
              <a:t>with an 80-20 split ratio for training and testing.</a:t>
            </a:r>
            <a:endParaRPr lang="en-AE" sz="2400" dirty="0">
              <a:solidFill>
                <a:srgbClr val="00B0F0"/>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C513B9DF-78C1-531F-2A6D-BB5163A092E3}"/>
              </a:ext>
            </a:extLst>
          </p:cNvPr>
          <p:cNvSpPr txBox="1"/>
          <p:nvPr/>
        </p:nvSpPr>
        <p:spPr>
          <a:xfrm>
            <a:off x="3926006" y="267814"/>
            <a:ext cx="4339988" cy="707886"/>
          </a:xfrm>
          <a:prstGeom prst="rect">
            <a:avLst/>
          </a:prstGeom>
          <a:noFill/>
          <a:ln>
            <a:solidFill>
              <a:schemeClr val="tx1"/>
            </a:solidFill>
          </a:ln>
        </p:spPr>
        <p:txBody>
          <a:bodyPr wrap="square" rtlCol="0">
            <a:spAutoFit/>
          </a:bodyPr>
          <a:lstStyle/>
          <a:p>
            <a:r>
              <a:rPr lang="en-US" sz="4000" dirty="0">
                <a:latin typeface="Arial Rounded MT Bold" panose="020F0704030504030204" pitchFamily="34" charset="0"/>
              </a:rPr>
              <a:t>INSTRUCTIONS</a:t>
            </a:r>
            <a:endParaRPr lang="en-AE" sz="4000" dirty="0">
              <a:latin typeface="Arial Rounded MT Bold" panose="020F0704030504030204" pitchFamily="34" charset="0"/>
            </a:endParaRPr>
          </a:p>
        </p:txBody>
      </p:sp>
    </p:spTree>
    <p:extLst>
      <p:ext uri="{BB962C8B-B14F-4D97-AF65-F5344CB8AC3E}">
        <p14:creationId xmlns:p14="http://schemas.microsoft.com/office/powerpoint/2010/main" val="181994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F390B1-656B-8A34-813F-C6826EA6DC65}"/>
              </a:ext>
            </a:extLst>
          </p:cNvPr>
          <p:cNvSpPr>
            <a:spLocks noGrp="1"/>
          </p:cNvSpPr>
          <p:nvPr>
            <p:ph type="body" idx="1"/>
          </p:nvPr>
        </p:nvSpPr>
        <p:spPr>
          <a:xfrm>
            <a:off x="832512" y="641445"/>
            <a:ext cx="10514937" cy="5448205"/>
          </a:xfrm>
        </p:spPr>
        <p:txBody>
          <a:bodyPr/>
          <a:lstStyle/>
          <a:p>
            <a:pPr marL="342900" indent="-342900">
              <a:buFont typeface="Wingdings" panose="05000000000000000000" pitchFamily="2" charset="2"/>
              <a:buChar char="Ø"/>
            </a:pPr>
            <a:r>
              <a:rPr lang="en-US" b="1" i="0" dirty="0">
                <a:effectLst/>
                <a:latin typeface="Arial Rounded MT Bold" panose="020F0704030504030204" pitchFamily="34" charset="0"/>
              </a:rPr>
              <a:t>Model Building:</a:t>
            </a:r>
            <a:r>
              <a:rPr lang="en-US" b="0" i="0" dirty="0">
                <a:solidFill>
                  <a:srgbClr val="D1D5DB"/>
                </a:solidFill>
                <a:effectLst/>
                <a:latin typeface="Arial Rounded MT Bold" panose="020F0704030504030204" pitchFamily="34" charset="0"/>
              </a:rPr>
              <a:t> Create a Decision Tree model using </a:t>
            </a:r>
            <a:r>
              <a:rPr lang="en-US" b="1" i="0" dirty="0" err="1">
                <a:solidFill>
                  <a:srgbClr val="00B0F0"/>
                </a:solidFill>
                <a:effectLst/>
                <a:latin typeface="Arial Rounded MT Bold" panose="020F0704030504030204" pitchFamily="34" charset="0"/>
              </a:rPr>
              <a:t>DecisionTreeClassifier</a:t>
            </a:r>
            <a:r>
              <a:rPr lang="en-US" b="1" i="0" dirty="0">
                <a:solidFill>
                  <a:srgbClr val="00B0F0"/>
                </a:solidFill>
                <a:effectLst/>
                <a:latin typeface="Arial Rounded MT Bold" panose="020F0704030504030204" pitchFamily="34" charset="0"/>
              </a:rPr>
              <a:t> </a:t>
            </a:r>
            <a:r>
              <a:rPr lang="en-US" b="0" i="0" dirty="0">
                <a:solidFill>
                  <a:srgbClr val="D1D5DB"/>
                </a:solidFill>
                <a:effectLst/>
                <a:latin typeface="Arial Rounded MT Bold" panose="020F0704030504030204" pitchFamily="34" charset="0"/>
              </a:rPr>
              <a:t>from scikit-learn.</a:t>
            </a:r>
          </a:p>
          <a:p>
            <a:pPr marL="342900" indent="-342900">
              <a:buFont typeface="Wingdings" panose="05000000000000000000" pitchFamily="2" charset="2"/>
              <a:buChar char="Ø"/>
            </a:pPr>
            <a:r>
              <a:rPr lang="en-US" b="1" i="0" dirty="0">
                <a:effectLst/>
                <a:latin typeface="Arial Rounded MT Bold" panose="020F0704030504030204" pitchFamily="34" charset="0"/>
              </a:rPr>
              <a:t>Model Training:</a:t>
            </a:r>
            <a:r>
              <a:rPr lang="en-US" b="0" i="0" dirty="0">
                <a:solidFill>
                  <a:srgbClr val="D1D5DB"/>
                </a:solidFill>
                <a:effectLst/>
                <a:latin typeface="Arial Rounded MT Bold" panose="020F0704030504030204" pitchFamily="34" charset="0"/>
              </a:rPr>
              <a:t> Train your model with the training data using the </a:t>
            </a:r>
            <a:r>
              <a:rPr lang="en-US" dirty="0">
                <a:solidFill>
                  <a:srgbClr val="00B0F0"/>
                </a:solidFill>
                <a:latin typeface="Arial Rounded MT Bold" panose="020F0704030504030204" pitchFamily="34" charset="0"/>
              </a:rPr>
              <a:t>fit() </a:t>
            </a:r>
            <a:r>
              <a:rPr lang="en-US" dirty="0">
                <a:solidFill>
                  <a:srgbClr val="D1D5DB"/>
                </a:solidFill>
                <a:latin typeface="Arial Rounded MT Bold" panose="020F0704030504030204" pitchFamily="34" charset="0"/>
              </a:rPr>
              <a:t>method.</a:t>
            </a:r>
          </a:p>
          <a:p>
            <a:pPr marL="342900" indent="-342900" algn="l">
              <a:buFont typeface="Wingdings" panose="05000000000000000000" pitchFamily="2" charset="2"/>
              <a:buChar char="Ø"/>
            </a:pPr>
            <a:r>
              <a:rPr lang="en-US" b="1" i="0" dirty="0">
                <a:solidFill>
                  <a:srgbClr val="D1D5DB"/>
                </a:solidFill>
                <a:effectLst/>
                <a:latin typeface="Arial Rounded MT Bold" panose="020F0704030504030204" pitchFamily="34" charset="0"/>
              </a:rPr>
              <a:t>Model Prediction:</a:t>
            </a:r>
            <a:r>
              <a:rPr lang="en-US" b="0" i="0" dirty="0">
                <a:solidFill>
                  <a:srgbClr val="D1D5DB"/>
                </a:solidFill>
                <a:effectLst/>
                <a:latin typeface="Arial Rounded MT Bold" panose="020F0704030504030204" pitchFamily="34" charset="0"/>
              </a:rPr>
              <a:t> Use the trained model to make predictions on the test set.</a:t>
            </a:r>
          </a:p>
          <a:p>
            <a:pPr marL="342900" indent="-342900" algn="l">
              <a:buFont typeface="Wingdings" panose="05000000000000000000" pitchFamily="2" charset="2"/>
              <a:buChar char="Ø"/>
            </a:pPr>
            <a:r>
              <a:rPr lang="en-US" b="1" i="0" dirty="0">
                <a:solidFill>
                  <a:srgbClr val="D1D5DB"/>
                </a:solidFill>
                <a:effectLst/>
                <a:latin typeface="Arial Rounded MT Bold" panose="020F0704030504030204" pitchFamily="34" charset="0"/>
              </a:rPr>
              <a:t>Model Evaluation:</a:t>
            </a:r>
            <a:r>
              <a:rPr lang="en-US" b="0" i="0" dirty="0">
                <a:solidFill>
                  <a:srgbClr val="D1D5DB"/>
                </a:solidFill>
                <a:effectLst/>
                <a:latin typeface="Arial Rounded MT Bold" panose="020F0704030504030204" pitchFamily="34" charset="0"/>
              </a:rPr>
              <a:t> Assess the model's performance by calculating accuracy using </a:t>
            </a:r>
          </a:p>
          <a:p>
            <a:r>
              <a:rPr lang="en-US" b="1" i="0" dirty="0" err="1">
                <a:solidFill>
                  <a:srgbClr val="00B0F0"/>
                </a:solidFill>
                <a:effectLst/>
                <a:latin typeface="Arial Rounded MT Bold" panose="020F0704030504030204" pitchFamily="34" charset="0"/>
              </a:rPr>
              <a:t>accuracy_score</a:t>
            </a:r>
            <a:r>
              <a:rPr lang="en-US" b="1" i="0" dirty="0">
                <a:solidFill>
                  <a:srgbClr val="00B0F0"/>
                </a:solidFill>
                <a:effectLst/>
                <a:latin typeface="Arial Rounded MT Bold" panose="020F0704030504030204" pitchFamily="34" charset="0"/>
              </a:rPr>
              <a:t> </a:t>
            </a:r>
            <a:r>
              <a:rPr lang="en-US" b="0" i="0" dirty="0">
                <a:solidFill>
                  <a:srgbClr val="D1D5DB"/>
                </a:solidFill>
                <a:effectLst/>
                <a:latin typeface="Arial Rounded MT Bold" panose="020F0704030504030204" pitchFamily="34" charset="0"/>
              </a:rPr>
              <a:t>, creating a confusion matrix with </a:t>
            </a:r>
            <a:r>
              <a:rPr lang="en-US" b="1" i="0" dirty="0" err="1">
                <a:solidFill>
                  <a:srgbClr val="00B0F0"/>
                </a:solidFill>
                <a:effectLst/>
                <a:latin typeface="Arial Rounded MT Bold" panose="020F0704030504030204" pitchFamily="34" charset="0"/>
              </a:rPr>
              <a:t>confusion_matrix</a:t>
            </a:r>
            <a:r>
              <a:rPr lang="en-US" b="1" i="0" dirty="0">
                <a:solidFill>
                  <a:srgbClr val="00B0F0"/>
                </a:solidFill>
                <a:effectLst/>
                <a:latin typeface="Arial Rounded MT Bold" panose="020F0704030504030204" pitchFamily="34" charset="0"/>
              </a:rPr>
              <a:t> </a:t>
            </a:r>
            <a:r>
              <a:rPr lang="en-US" b="0" i="0" dirty="0">
                <a:solidFill>
                  <a:srgbClr val="D1D5DB"/>
                </a:solidFill>
                <a:effectLst/>
                <a:latin typeface="Arial Rounded MT Bold" panose="020F0704030504030204" pitchFamily="34" charset="0"/>
              </a:rPr>
              <a:t>, and generating a classification report with </a:t>
            </a:r>
            <a:r>
              <a:rPr lang="en-US" b="1" i="0" dirty="0" err="1">
                <a:solidFill>
                  <a:srgbClr val="00B0F0"/>
                </a:solidFill>
                <a:effectLst/>
                <a:latin typeface="Arial Rounded MT Bold" panose="020F0704030504030204" pitchFamily="34" charset="0"/>
              </a:rPr>
              <a:t>classification_report</a:t>
            </a:r>
            <a:r>
              <a:rPr lang="en-US" b="1" i="0" dirty="0">
                <a:solidFill>
                  <a:srgbClr val="00B0F0"/>
                </a:solidFill>
                <a:effectLst/>
                <a:latin typeface="Arial Rounded MT Bold" panose="020F0704030504030204" pitchFamily="34" charset="0"/>
              </a:rPr>
              <a:t> </a:t>
            </a:r>
            <a:r>
              <a:rPr lang="en-US" b="0" i="0" dirty="0">
                <a:solidFill>
                  <a:srgbClr val="D1D5DB"/>
                </a:solidFill>
                <a:effectLst/>
                <a:latin typeface="Arial Rounded MT Bold" panose="020F0704030504030204" pitchFamily="34" charset="0"/>
              </a:rPr>
              <a:t>for precision, recall, and F1-score metrics.</a:t>
            </a:r>
            <a:endParaRPr lang="en-AE" dirty="0">
              <a:solidFill>
                <a:srgbClr val="00B0F0"/>
              </a:solidFill>
              <a:latin typeface="Arial Rounded MT Bold" panose="020F0704030504030204" pitchFamily="34" charset="0"/>
            </a:endParaRPr>
          </a:p>
        </p:txBody>
      </p:sp>
    </p:spTree>
    <p:extLst>
      <p:ext uri="{BB962C8B-B14F-4D97-AF65-F5344CB8AC3E}">
        <p14:creationId xmlns:p14="http://schemas.microsoft.com/office/powerpoint/2010/main" val="370629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1EA5-5898-069C-3439-D4021DAE81B3}"/>
              </a:ext>
            </a:extLst>
          </p:cNvPr>
          <p:cNvSpPr>
            <a:spLocks noGrp="1"/>
          </p:cNvSpPr>
          <p:nvPr>
            <p:ph type="title"/>
          </p:nvPr>
        </p:nvSpPr>
        <p:spPr>
          <a:xfrm>
            <a:off x="1042916" y="1477749"/>
            <a:ext cx="8114731" cy="508332"/>
          </a:xfrm>
        </p:spPr>
        <p:txBody>
          <a:bodyPr>
            <a:normAutofit fontScale="90000"/>
          </a:bodyPr>
          <a:lstStyle/>
          <a:p>
            <a:r>
              <a:rPr lang="en-US" sz="3200" b="1" i="0" u="sng" dirty="0">
                <a:effectLst/>
                <a:latin typeface="Arial Rounded MT Bold" panose="020F0704030504030204" pitchFamily="34" charset="0"/>
              </a:rPr>
              <a:t>Building Predictive Model Using Python:</a:t>
            </a:r>
            <a:endParaRPr lang="en-AE" sz="3200"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564B78A-E0FF-37A1-512B-FB15B4A26746}"/>
              </a:ext>
            </a:extLst>
          </p:cNvPr>
          <p:cNvSpPr>
            <a:spLocks noGrp="1"/>
          </p:cNvSpPr>
          <p:nvPr>
            <p:ph idx="1"/>
          </p:nvPr>
        </p:nvSpPr>
        <p:spPr>
          <a:xfrm>
            <a:off x="1540490" y="3023263"/>
            <a:ext cx="9929884" cy="1603375"/>
          </a:xfrm>
        </p:spPr>
        <p:txBody>
          <a:bodyPr>
            <a:normAutofit lnSpcReduction="10000"/>
          </a:bodyPr>
          <a:lstStyle/>
          <a:p>
            <a:pPr>
              <a:buFont typeface="Wingdings" panose="05000000000000000000" pitchFamily="2" charset="2"/>
              <a:buChar char="Ø"/>
            </a:pPr>
            <a:r>
              <a:rPr lang="en-US" sz="2400" dirty="0">
                <a:latin typeface="Arial Rounded MT Bold" panose="020F0704030504030204" pitchFamily="34" charset="0"/>
              </a:rPr>
              <a:t>To develop a predictive model for customer churn using Python, preprocess the customer churn dataset, train a Decision Tree Classifier, evaluate its performance, and potentially deploy it for real-world applications with ongoing monitoring and maintenance.</a:t>
            </a:r>
            <a:endParaRPr lang="en-AE" sz="2400" dirty="0">
              <a:latin typeface="Arial Rounded MT Bold" panose="020F0704030504030204" pitchFamily="34" charset="0"/>
            </a:endParaRPr>
          </a:p>
        </p:txBody>
      </p:sp>
    </p:spTree>
    <p:extLst>
      <p:ext uri="{BB962C8B-B14F-4D97-AF65-F5344CB8AC3E}">
        <p14:creationId xmlns:p14="http://schemas.microsoft.com/office/powerpoint/2010/main" val="48476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16CB56-3246-0D42-59AE-F5F1646E4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59" y="481083"/>
            <a:ext cx="11119082" cy="5895833"/>
          </a:xfrm>
          <a:prstGeom prst="rect">
            <a:avLst/>
          </a:prstGeom>
        </p:spPr>
      </p:pic>
    </p:spTree>
    <p:extLst>
      <p:ext uri="{BB962C8B-B14F-4D97-AF65-F5344CB8AC3E}">
        <p14:creationId xmlns:p14="http://schemas.microsoft.com/office/powerpoint/2010/main" val="39416875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112</TotalTime>
  <Words>734</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Calibri</vt:lpstr>
      <vt:lpstr>Calibri Light</vt:lpstr>
      <vt:lpstr>Söhne</vt:lpstr>
      <vt:lpstr>Wingdings</vt:lpstr>
      <vt:lpstr>Office Theme</vt:lpstr>
      <vt:lpstr>Documentation</vt:lpstr>
      <vt:lpstr>Design Thinking Process:</vt:lpstr>
      <vt:lpstr>DEVELOPMENT PHASES:</vt:lpstr>
      <vt:lpstr>Analysis Objectives:</vt:lpstr>
      <vt:lpstr>Business Impact:</vt:lpstr>
      <vt:lpstr>REPLICATING THE ANALYSIS</vt:lpstr>
      <vt:lpstr>PowerPoint Presentation</vt:lpstr>
      <vt:lpstr>Building Predictive Model Using Python:</vt:lpstr>
      <vt:lpstr>PowerPoint Presentation</vt:lpstr>
      <vt:lpstr>Visualizations Using IBM Cognos:</vt:lpstr>
      <vt:lpstr>OUTPUTS:</vt:lpstr>
      <vt:lpstr>IBM COGNOS ANALYTICS VISUALIZATIONS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dc:title>
  <dc:creator>Mohamed Sadiq</dc:creator>
  <cp:lastModifiedBy>Mohamed Sadiq</cp:lastModifiedBy>
  <cp:revision>1</cp:revision>
  <dcterms:created xsi:type="dcterms:W3CDTF">2023-11-01T14:07:15Z</dcterms:created>
  <dcterms:modified xsi:type="dcterms:W3CDTF">2023-11-01T15:59:51Z</dcterms:modified>
</cp:coreProperties>
</file>