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74" r:id="rId2"/>
    <p:sldId id="257" r:id="rId3"/>
    <p:sldId id="265" r:id="rId4"/>
    <p:sldId id="266" r:id="rId5"/>
    <p:sldId id="267" r:id="rId6"/>
    <p:sldId id="268" r:id="rId7"/>
    <p:sldId id="269" r:id="rId8"/>
    <p:sldId id="270" r:id="rId9"/>
    <p:sldId id="271" r:id="rId10"/>
    <p:sldId id="258" r:id="rId11"/>
    <p:sldId id="259" r:id="rId12"/>
    <p:sldId id="260" r:id="rId13"/>
    <p:sldId id="261" r:id="rId14"/>
    <p:sldId id="263" r:id="rId15"/>
    <p:sldId id="26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59ACF5-809C-42DA-9F3D-C844BDD96A6C}" type="datetimeFigureOut">
              <a:rPr lang="en-AE" smtClean="0"/>
              <a:t>28/10/2023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7B5B00C8-A725-4A45-A3FE-A3F721939D90}" type="slidenum">
              <a:rPr lang="en-AE" smtClean="0"/>
              <a:t>‹#›</a:t>
            </a:fld>
            <a:endParaRPr lang="en-AE"/>
          </a:p>
        </p:txBody>
      </p:sp>
    </p:spTree>
    <p:extLst>
      <p:ext uri="{BB962C8B-B14F-4D97-AF65-F5344CB8AC3E}">
        <p14:creationId xmlns:p14="http://schemas.microsoft.com/office/powerpoint/2010/main" val="1157554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9ACF5-809C-42DA-9F3D-C844BDD96A6C}" type="datetimeFigureOut">
              <a:rPr lang="en-AE" smtClean="0"/>
              <a:t>28/10/2023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7B5B00C8-A725-4A45-A3FE-A3F721939D90}" type="slidenum">
              <a:rPr lang="en-AE" smtClean="0"/>
              <a:t>‹#›</a:t>
            </a:fld>
            <a:endParaRPr lang="en-AE"/>
          </a:p>
        </p:txBody>
      </p:sp>
    </p:spTree>
    <p:extLst>
      <p:ext uri="{BB962C8B-B14F-4D97-AF65-F5344CB8AC3E}">
        <p14:creationId xmlns:p14="http://schemas.microsoft.com/office/powerpoint/2010/main" val="351896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9ACF5-809C-42DA-9F3D-C844BDD96A6C}" type="datetimeFigureOut">
              <a:rPr lang="en-AE" smtClean="0"/>
              <a:t>28/10/2023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7B5B00C8-A725-4A45-A3FE-A3F721939D90}" type="slidenum">
              <a:rPr lang="en-AE" smtClean="0"/>
              <a:t>‹#›</a:t>
            </a:fld>
            <a:endParaRPr lang="en-AE"/>
          </a:p>
        </p:txBody>
      </p:sp>
    </p:spTree>
    <p:extLst>
      <p:ext uri="{BB962C8B-B14F-4D97-AF65-F5344CB8AC3E}">
        <p14:creationId xmlns:p14="http://schemas.microsoft.com/office/powerpoint/2010/main" val="72348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9ACF5-809C-42DA-9F3D-C844BDD96A6C}" type="datetimeFigureOut">
              <a:rPr lang="en-AE" smtClean="0"/>
              <a:t>28/10/2023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7B5B00C8-A725-4A45-A3FE-A3F721939D90}" type="slidenum">
              <a:rPr lang="en-AE" smtClean="0"/>
              <a:t>‹#›</a:t>
            </a:fld>
            <a:endParaRPr lang="en-AE"/>
          </a:p>
        </p:txBody>
      </p:sp>
    </p:spTree>
    <p:extLst>
      <p:ext uri="{BB962C8B-B14F-4D97-AF65-F5344CB8AC3E}">
        <p14:creationId xmlns:p14="http://schemas.microsoft.com/office/powerpoint/2010/main" val="2370195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9ACF5-809C-42DA-9F3D-C844BDD96A6C}" type="datetimeFigureOut">
              <a:rPr lang="en-AE" smtClean="0"/>
              <a:t>28/10/2023</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7B5B00C8-A725-4A45-A3FE-A3F721939D90}" type="slidenum">
              <a:rPr lang="en-AE" smtClean="0"/>
              <a:t>‹#›</a:t>
            </a:fld>
            <a:endParaRPr lang="en-AE"/>
          </a:p>
        </p:txBody>
      </p:sp>
    </p:spTree>
    <p:extLst>
      <p:ext uri="{BB962C8B-B14F-4D97-AF65-F5344CB8AC3E}">
        <p14:creationId xmlns:p14="http://schemas.microsoft.com/office/powerpoint/2010/main" val="492417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9ACF5-809C-42DA-9F3D-C844BDD96A6C}" type="datetimeFigureOut">
              <a:rPr lang="en-AE" smtClean="0"/>
              <a:t>28/10/2023</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7B5B00C8-A725-4A45-A3FE-A3F721939D90}" type="slidenum">
              <a:rPr lang="en-AE" smtClean="0"/>
              <a:t>‹#›</a:t>
            </a:fld>
            <a:endParaRPr lang="en-AE"/>
          </a:p>
        </p:txBody>
      </p:sp>
    </p:spTree>
    <p:extLst>
      <p:ext uri="{BB962C8B-B14F-4D97-AF65-F5344CB8AC3E}">
        <p14:creationId xmlns:p14="http://schemas.microsoft.com/office/powerpoint/2010/main" val="387593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9ACF5-809C-42DA-9F3D-C844BDD96A6C}" type="datetimeFigureOut">
              <a:rPr lang="en-AE" smtClean="0"/>
              <a:t>28/10/2023</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7B5B00C8-A725-4A45-A3FE-A3F721939D90}" type="slidenum">
              <a:rPr lang="en-AE" smtClean="0"/>
              <a:t>‹#›</a:t>
            </a:fld>
            <a:endParaRPr lang="en-AE"/>
          </a:p>
        </p:txBody>
      </p:sp>
    </p:spTree>
    <p:extLst>
      <p:ext uri="{BB962C8B-B14F-4D97-AF65-F5344CB8AC3E}">
        <p14:creationId xmlns:p14="http://schemas.microsoft.com/office/powerpoint/2010/main" val="349468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9ACF5-809C-42DA-9F3D-C844BDD96A6C}" type="datetimeFigureOut">
              <a:rPr lang="en-AE" smtClean="0"/>
              <a:t>28/10/2023</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7B5B00C8-A725-4A45-A3FE-A3F721939D90}" type="slidenum">
              <a:rPr lang="en-AE" smtClean="0"/>
              <a:t>‹#›</a:t>
            </a:fld>
            <a:endParaRPr lang="en-AE"/>
          </a:p>
        </p:txBody>
      </p:sp>
    </p:spTree>
    <p:extLst>
      <p:ext uri="{BB962C8B-B14F-4D97-AF65-F5344CB8AC3E}">
        <p14:creationId xmlns:p14="http://schemas.microsoft.com/office/powerpoint/2010/main" val="2780095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9ACF5-809C-42DA-9F3D-C844BDD96A6C}" type="datetimeFigureOut">
              <a:rPr lang="en-AE" smtClean="0"/>
              <a:t>28/10/2023</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7B5B00C8-A725-4A45-A3FE-A3F721939D90}" type="slidenum">
              <a:rPr lang="en-AE" smtClean="0"/>
              <a:t>‹#›</a:t>
            </a:fld>
            <a:endParaRPr lang="en-AE"/>
          </a:p>
        </p:txBody>
      </p:sp>
    </p:spTree>
    <p:extLst>
      <p:ext uri="{BB962C8B-B14F-4D97-AF65-F5344CB8AC3E}">
        <p14:creationId xmlns:p14="http://schemas.microsoft.com/office/powerpoint/2010/main" val="380267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59ACF5-809C-42DA-9F3D-C844BDD96A6C}" type="datetimeFigureOut">
              <a:rPr lang="en-AE" smtClean="0"/>
              <a:t>28/10/2023</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7B5B00C8-A725-4A45-A3FE-A3F721939D90}" type="slidenum">
              <a:rPr lang="en-AE" smtClean="0"/>
              <a:t>‹#›</a:t>
            </a:fld>
            <a:endParaRPr lang="en-AE"/>
          </a:p>
        </p:txBody>
      </p:sp>
    </p:spTree>
    <p:extLst>
      <p:ext uri="{BB962C8B-B14F-4D97-AF65-F5344CB8AC3E}">
        <p14:creationId xmlns:p14="http://schemas.microsoft.com/office/powerpoint/2010/main" val="1446599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59ACF5-809C-42DA-9F3D-C844BDD96A6C}" type="datetimeFigureOut">
              <a:rPr lang="en-AE" smtClean="0"/>
              <a:t>28/10/2023</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7B5B00C8-A725-4A45-A3FE-A3F721939D90}" type="slidenum">
              <a:rPr lang="en-AE" smtClean="0"/>
              <a:t>‹#›</a:t>
            </a:fld>
            <a:endParaRPr lang="en-AE"/>
          </a:p>
        </p:txBody>
      </p:sp>
    </p:spTree>
    <p:extLst>
      <p:ext uri="{BB962C8B-B14F-4D97-AF65-F5344CB8AC3E}">
        <p14:creationId xmlns:p14="http://schemas.microsoft.com/office/powerpoint/2010/main" val="115231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9ACF5-809C-42DA-9F3D-C844BDD96A6C}" type="datetimeFigureOut">
              <a:rPr lang="en-AE" smtClean="0"/>
              <a:t>28/10/2023</a:t>
            </a:fld>
            <a:endParaRPr lang="en-A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B00C8-A725-4A45-A3FE-A3F721939D90}" type="slidenum">
              <a:rPr lang="en-AE" smtClean="0"/>
              <a:t>‹#›</a:t>
            </a:fld>
            <a:endParaRPr lang="en-AE"/>
          </a:p>
        </p:txBody>
      </p:sp>
    </p:spTree>
    <p:extLst>
      <p:ext uri="{BB962C8B-B14F-4D97-AF65-F5344CB8AC3E}">
        <p14:creationId xmlns:p14="http://schemas.microsoft.com/office/powerpoint/2010/main" val="934946073"/>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75130A-8DF7-9584-0BB3-3CCDEB58C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53" y="117512"/>
            <a:ext cx="11932694" cy="6622976"/>
          </a:xfrm>
          <a:prstGeom prst="rect">
            <a:avLst/>
          </a:prstGeom>
        </p:spPr>
      </p:pic>
      <p:sp>
        <p:nvSpPr>
          <p:cNvPr id="9" name="TextBox 8">
            <a:extLst>
              <a:ext uri="{FF2B5EF4-FFF2-40B4-BE49-F238E27FC236}">
                <a16:creationId xmlns:a16="http://schemas.microsoft.com/office/drawing/2014/main" id="{1E32D9A8-A11E-B404-D6E7-09BA109FA363}"/>
              </a:ext>
            </a:extLst>
          </p:cNvPr>
          <p:cNvSpPr txBox="1"/>
          <p:nvPr/>
        </p:nvSpPr>
        <p:spPr>
          <a:xfrm>
            <a:off x="4503761" y="450376"/>
            <a:ext cx="2402006" cy="523220"/>
          </a:xfrm>
          <a:prstGeom prst="rect">
            <a:avLst/>
          </a:prstGeom>
          <a:solidFill>
            <a:schemeClr val="tx1"/>
          </a:solidFill>
        </p:spPr>
        <p:txBody>
          <a:bodyPr wrap="square" rtlCol="0">
            <a:spAutoFit/>
          </a:bodyPr>
          <a:lstStyle/>
          <a:p>
            <a:r>
              <a:rPr lang="en-US" sz="2800" b="1" dirty="0">
                <a:solidFill>
                  <a:schemeClr val="bg1"/>
                </a:solidFill>
              </a:rPr>
              <a:t>PHASE -  4</a:t>
            </a:r>
            <a:endParaRPr lang="en-AE" sz="2800" b="1" dirty="0">
              <a:solidFill>
                <a:schemeClr val="bg1"/>
              </a:solidFill>
            </a:endParaRPr>
          </a:p>
        </p:txBody>
      </p:sp>
      <p:sp>
        <p:nvSpPr>
          <p:cNvPr id="10" name="TextBox 9">
            <a:extLst>
              <a:ext uri="{FF2B5EF4-FFF2-40B4-BE49-F238E27FC236}">
                <a16:creationId xmlns:a16="http://schemas.microsoft.com/office/drawing/2014/main" id="{07CA19ED-D18D-BBE7-E35C-BE931F2AE84E}"/>
              </a:ext>
            </a:extLst>
          </p:cNvPr>
          <p:cNvSpPr txBox="1"/>
          <p:nvPr/>
        </p:nvSpPr>
        <p:spPr>
          <a:xfrm>
            <a:off x="1665027" y="1211806"/>
            <a:ext cx="9266829" cy="584775"/>
          </a:xfrm>
          <a:prstGeom prst="rect">
            <a:avLst/>
          </a:prstGeom>
          <a:solidFill>
            <a:schemeClr val="tx1"/>
          </a:solidFill>
        </p:spPr>
        <p:txBody>
          <a:bodyPr wrap="square" rtlCol="0">
            <a:spAutoFit/>
          </a:bodyPr>
          <a:lstStyle/>
          <a:p>
            <a:r>
              <a:rPr lang="en-US" sz="3200" b="1" dirty="0">
                <a:solidFill>
                  <a:schemeClr val="bg1"/>
                </a:solidFill>
              </a:rPr>
              <a:t>                         Development Part 2 </a:t>
            </a:r>
          </a:p>
        </p:txBody>
      </p:sp>
      <p:sp>
        <p:nvSpPr>
          <p:cNvPr id="11" name="TextBox 10">
            <a:extLst>
              <a:ext uri="{FF2B5EF4-FFF2-40B4-BE49-F238E27FC236}">
                <a16:creationId xmlns:a16="http://schemas.microsoft.com/office/drawing/2014/main" id="{AB55EA56-C9C1-0B4F-456B-F0ACD6462639}"/>
              </a:ext>
            </a:extLst>
          </p:cNvPr>
          <p:cNvSpPr txBox="1"/>
          <p:nvPr/>
        </p:nvSpPr>
        <p:spPr>
          <a:xfrm>
            <a:off x="5438633" y="2660042"/>
            <a:ext cx="3289110" cy="461665"/>
          </a:xfrm>
          <a:prstGeom prst="rect">
            <a:avLst/>
          </a:prstGeom>
          <a:solidFill>
            <a:schemeClr val="tx1"/>
          </a:solidFill>
        </p:spPr>
        <p:txBody>
          <a:bodyPr wrap="square" rtlCol="0">
            <a:spAutoFit/>
          </a:bodyPr>
          <a:lstStyle/>
          <a:p>
            <a:r>
              <a:rPr lang="en-US" sz="2400" b="1" dirty="0">
                <a:solidFill>
                  <a:schemeClr val="bg1"/>
                </a:solidFill>
              </a:rPr>
              <a:t>29 - 10 - 2023</a:t>
            </a:r>
            <a:endParaRPr lang="en-AE" sz="2400" b="1" dirty="0">
              <a:solidFill>
                <a:schemeClr val="bg1"/>
              </a:solidFill>
            </a:endParaRPr>
          </a:p>
        </p:txBody>
      </p:sp>
    </p:spTree>
    <p:extLst>
      <p:ext uri="{BB962C8B-B14F-4D97-AF65-F5344CB8AC3E}">
        <p14:creationId xmlns:p14="http://schemas.microsoft.com/office/powerpoint/2010/main" val="1259937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76D0-4CC2-4838-9836-3D35BA3F088C}"/>
              </a:ext>
            </a:extLst>
          </p:cNvPr>
          <p:cNvSpPr>
            <a:spLocks noGrp="1"/>
          </p:cNvSpPr>
          <p:nvPr>
            <p:ph type="title"/>
          </p:nvPr>
        </p:nvSpPr>
        <p:spPr>
          <a:xfrm>
            <a:off x="838200" y="395786"/>
            <a:ext cx="10515600" cy="3033214"/>
          </a:xfrm>
          <a:ln>
            <a:solidFill>
              <a:schemeClr val="bg1"/>
            </a:solidFill>
          </a:ln>
        </p:spPr>
        <p:txBody>
          <a:bodyPr>
            <a:noAutofit/>
          </a:bodyPr>
          <a:lstStyle/>
          <a:p>
            <a:r>
              <a:rPr lang="en-US" sz="2800" b="1" i="0" u="sng" dirty="0">
                <a:effectLst/>
                <a:latin typeface="Times New Roman" panose="02020603050405020304" pitchFamily="18" charset="0"/>
                <a:cs typeface="Times New Roman" panose="02020603050405020304" pitchFamily="18" charset="0"/>
              </a:rPr>
              <a:t>Step 1: Import Libraries</a:t>
            </a:r>
            <a:r>
              <a:rPr lang="en-US" sz="2800" b="0" i="0" u="sng" dirty="0">
                <a:solidFill>
                  <a:srgbClr val="D1D5DB"/>
                </a:solidFill>
                <a:effectLst/>
                <a:latin typeface="Times New Roman" panose="02020603050405020304" pitchFamily="18" charset="0"/>
                <a:cs typeface="Times New Roman" panose="02020603050405020304" pitchFamily="18" charset="0"/>
              </a:rPr>
              <a:t> </a:t>
            </a:r>
            <a:br>
              <a:rPr lang="en-US" sz="2800" b="0" i="0" dirty="0">
                <a:solidFill>
                  <a:srgbClr val="D1D5DB"/>
                </a:solidFill>
                <a:effectLst/>
                <a:latin typeface="Times New Roman" panose="02020603050405020304" pitchFamily="18" charset="0"/>
                <a:cs typeface="Times New Roman" panose="02020603050405020304" pitchFamily="18" charset="0"/>
              </a:rPr>
            </a:br>
            <a:br>
              <a:rPr lang="en-US" sz="2800" b="0" i="0" dirty="0">
                <a:solidFill>
                  <a:srgbClr val="D1D5DB"/>
                </a:solidFill>
                <a:effectLst/>
                <a:latin typeface="Times New Roman" panose="02020603050405020304" pitchFamily="18" charset="0"/>
                <a:cs typeface="Times New Roman" panose="02020603050405020304" pitchFamily="18" charset="0"/>
              </a:rPr>
            </a:br>
            <a:r>
              <a:rPr lang="en-US" sz="2800" b="0" i="0" dirty="0">
                <a:solidFill>
                  <a:srgbClr val="D1D5DB"/>
                </a:solidFill>
                <a:effectLst/>
                <a:latin typeface="Times New Roman" panose="02020603050405020304" pitchFamily="18" charset="0"/>
                <a:cs typeface="Times New Roman" panose="02020603050405020304" pitchFamily="18" charset="0"/>
              </a:rPr>
              <a:t>Start by importing the necessary Python libraries for data manipulation, visualization, and machine learning. Common libraries include pandas, numpy, scikit-learn, and matplotlib.</a:t>
            </a:r>
            <a:endParaRPr lang="en-AE" sz="28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12E06B47-B6F3-38C4-36CB-894145769A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8170" y="4025985"/>
            <a:ext cx="10549093" cy="1491087"/>
          </a:xfrm>
        </p:spPr>
      </p:pic>
    </p:spTree>
    <p:extLst>
      <p:ext uri="{BB962C8B-B14F-4D97-AF65-F5344CB8AC3E}">
        <p14:creationId xmlns:p14="http://schemas.microsoft.com/office/powerpoint/2010/main" val="3649257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BFB9-4D38-BE89-97D1-E2F7F35DF313}"/>
              </a:ext>
            </a:extLst>
          </p:cNvPr>
          <p:cNvSpPr>
            <a:spLocks noGrp="1"/>
          </p:cNvSpPr>
          <p:nvPr>
            <p:ph type="title"/>
          </p:nvPr>
        </p:nvSpPr>
        <p:spPr>
          <a:xfrm>
            <a:off x="769392" y="396234"/>
            <a:ext cx="10653215" cy="2161229"/>
          </a:xfrm>
        </p:spPr>
        <p:txBody>
          <a:bodyPr>
            <a:normAutofit/>
          </a:bodyPr>
          <a:lstStyle/>
          <a:p>
            <a:r>
              <a:rPr lang="en-US" sz="2800" b="1" i="0" u="sng" dirty="0">
                <a:effectLst/>
                <a:latin typeface="Times New Roman" panose="02020603050405020304" pitchFamily="18" charset="0"/>
                <a:cs typeface="Times New Roman" panose="02020603050405020304" pitchFamily="18" charset="0"/>
              </a:rPr>
              <a:t>Step 2: Load and Prepare Data</a:t>
            </a:r>
            <a:br>
              <a:rPr lang="en-US" sz="2800" b="1" i="0" dirty="0">
                <a:effectLst/>
                <a:latin typeface="Times New Roman" panose="02020603050405020304" pitchFamily="18" charset="0"/>
                <a:cs typeface="Times New Roman" panose="02020603050405020304" pitchFamily="18" charset="0"/>
              </a:rPr>
            </a:br>
            <a:br>
              <a:rPr lang="en-US" sz="2800" b="1" i="0" dirty="0">
                <a:effectLst/>
                <a:latin typeface="Times New Roman" panose="02020603050405020304" pitchFamily="18" charset="0"/>
                <a:cs typeface="Times New Roman" panose="02020603050405020304" pitchFamily="18" charset="0"/>
              </a:rPr>
            </a:br>
            <a:r>
              <a:rPr lang="en-US" sz="2800" b="0" i="0" dirty="0">
                <a:solidFill>
                  <a:srgbClr val="D1D5DB"/>
                </a:solidFill>
                <a:effectLst/>
                <a:latin typeface="Times New Roman" panose="02020603050405020304" pitchFamily="18" charset="0"/>
                <a:cs typeface="Times New Roman" panose="02020603050405020304" pitchFamily="18" charset="0"/>
              </a:rPr>
              <a:t> Load your customer churn dataset and perform data preprocessing, which may include handling missing values, encoding categorical variables, and splitting the data into training and testing sets.</a:t>
            </a:r>
            <a:endParaRPr lang="en-AE" sz="60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834D7BA0-B5CB-7822-00F3-F89E6F7EEF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010" y="2854007"/>
            <a:ext cx="9545980" cy="3446785"/>
          </a:xfrm>
          <a:ln>
            <a:solidFill>
              <a:schemeClr val="tx1"/>
            </a:solidFill>
          </a:ln>
        </p:spPr>
      </p:pic>
    </p:spTree>
    <p:extLst>
      <p:ext uri="{BB962C8B-B14F-4D97-AF65-F5344CB8AC3E}">
        <p14:creationId xmlns:p14="http://schemas.microsoft.com/office/powerpoint/2010/main" val="1029001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F4624-608D-6E15-9C79-8C4198ABFBEA}"/>
              </a:ext>
            </a:extLst>
          </p:cNvPr>
          <p:cNvSpPr>
            <a:spLocks noGrp="1"/>
          </p:cNvSpPr>
          <p:nvPr>
            <p:ph type="title"/>
          </p:nvPr>
        </p:nvSpPr>
        <p:spPr>
          <a:xfrm>
            <a:off x="838200" y="964764"/>
            <a:ext cx="10515600" cy="1325563"/>
          </a:xfrm>
        </p:spPr>
        <p:txBody>
          <a:bodyPr>
            <a:normAutofit/>
          </a:bodyPr>
          <a:lstStyle/>
          <a:p>
            <a:r>
              <a:rPr lang="en-US" sz="2800" b="1" i="0" u="sng" dirty="0">
                <a:effectLst/>
                <a:latin typeface="Times New Roman" panose="02020603050405020304" pitchFamily="18" charset="0"/>
                <a:cs typeface="Times New Roman" panose="02020603050405020304" pitchFamily="18" charset="0"/>
              </a:rPr>
              <a:t>Step 3: Build and Train the Decision Tree Model</a:t>
            </a:r>
            <a:br>
              <a:rPr lang="en-US" sz="2800" b="1" i="0" u="sng" dirty="0">
                <a:effectLst/>
                <a:latin typeface="Times New Roman" panose="02020603050405020304" pitchFamily="18" charset="0"/>
                <a:cs typeface="Times New Roman" panose="02020603050405020304" pitchFamily="18" charset="0"/>
              </a:rPr>
            </a:br>
            <a:br>
              <a:rPr lang="en-US" sz="2800" b="1" i="0" dirty="0">
                <a:effectLst/>
                <a:latin typeface="Times New Roman" panose="02020603050405020304" pitchFamily="18" charset="0"/>
                <a:cs typeface="Times New Roman" panose="02020603050405020304" pitchFamily="18" charset="0"/>
              </a:rPr>
            </a:br>
            <a:r>
              <a:rPr lang="en-US" sz="2800" b="0" i="0" dirty="0">
                <a:solidFill>
                  <a:srgbClr val="D1D5DB"/>
                </a:solidFill>
                <a:effectLst/>
                <a:latin typeface="Times New Roman" panose="02020603050405020304" pitchFamily="18" charset="0"/>
                <a:cs typeface="Times New Roman" panose="02020603050405020304" pitchFamily="18" charset="0"/>
              </a:rPr>
              <a:t> Create a </a:t>
            </a:r>
            <a:r>
              <a:rPr lang="en-US" sz="2800" b="1" i="0" dirty="0">
                <a:solidFill>
                  <a:srgbClr val="00B0F0"/>
                </a:solidFill>
                <a:effectLst/>
                <a:latin typeface="Times New Roman" panose="02020603050405020304" pitchFamily="18" charset="0"/>
                <a:cs typeface="Times New Roman" panose="02020603050405020304" pitchFamily="18" charset="0"/>
              </a:rPr>
              <a:t>DecisionTreeClassifier</a:t>
            </a:r>
            <a:r>
              <a:rPr lang="en-US" sz="2800" b="0" i="0" dirty="0">
                <a:solidFill>
                  <a:srgbClr val="D1D5DB"/>
                </a:solidFill>
                <a:effectLst/>
                <a:latin typeface="Times New Roman" panose="02020603050405020304" pitchFamily="18" charset="0"/>
                <a:cs typeface="Times New Roman" panose="02020603050405020304" pitchFamily="18" charset="0"/>
              </a:rPr>
              <a:t> and train it on your training data.</a:t>
            </a:r>
            <a:endParaRPr lang="en-AE" sz="28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CA1D6561-C2B6-44C3-6C57-9834DE736B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8171" y="3098365"/>
            <a:ext cx="8435657" cy="2623421"/>
          </a:xfrm>
        </p:spPr>
      </p:pic>
    </p:spTree>
    <p:extLst>
      <p:ext uri="{BB962C8B-B14F-4D97-AF65-F5344CB8AC3E}">
        <p14:creationId xmlns:p14="http://schemas.microsoft.com/office/powerpoint/2010/main" val="1036061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88F1-1A28-ECED-4511-F7F77F043DDA}"/>
              </a:ext>
            </a:extLst>
          </p:cNvPr>
          <p:cNvSpPr>
            <a:spLocks noGrp="1"/>
          </p:cNvSpPr>
          <p:nvPr>
            <p:ph type="title"/>
          </p:nvPr>
        </p:nvSpPr>
        <p:spPr>
          <a:xfrm>
            <a:off x="838200" y="938331"/>
            <a:ext cx="10515600" cy="1325563"/>
          </a:xfrm>
        </p:spPr>
        <p:txBody>
          <a:bodyPr>
            <a:normAutofit/>
          </a:bodyPr>
          <a:lstStyle/>
          <a:p>
            <a:r>
              <a:rPr lang="en-US" sz="2800" b="1" i="0" u="sng" dirty="0">
                <a:effectLst/>
                <a:latin typeface="Times New Roman" panose="02020603050405020304" pitchFamily="18" charset="0"/>
                <a:cs typeface="Times New Roman" panose="02020603050405020304" pitchFamily="18" charset="0"/>
              </a:rPr>
              <a:t>Step 4: Make Predictions</a:t>
            </a:r>
            <a:r>
              <a:rPr lang="en-US" sz="2800" b="0" i="0" u="sng" dirty="0">
                <a:solidFill>
                  <a:srgbClr val="D1D5DB"/>
                </a:solidFill>
                <a:effectLst/>
                <a:latin typeface="Times New Roman" panose="02020603050405020304" pitchFamily="18" charset="0"/>
                <a:cs typeface="Times New Roman" panose="02020603050405020304" pitchFamily="18" charset="0"/>
              </a:rPr>
              <a:t> </a:t>
            </a:r>
            <a:br>
              <a:rPr lang="en-US" sz="2800" b="0" i="0" dirty="0">
                <a:solidFill>
                  <a:srgbClr val="D1D5DB"/>
                </a:solidFill>
                <a:effectLst/>
                <a:latin typeface="Times New Roman" panose="02020603050405020304" pitchFamily="18" charset="0"/>
                <a:cs typeface="Times New Roman" panose="02020603050405020304" pitchFamily="18" charset="0"/>
              </a:rPr>
            </a:br>
            <a:br>
              <a:rPr lang="en-US" sz="2800" b="0" i="0" dirty="0">
                <a:solidFill>
                  <a:srgbClr val="D1D5DB"/>
                </a:solidFill>
                <a:effectLst/>
                <a:latin typeface="Times New Roman" panose="02020603050405020304" pitchFamily="18" charset="0"/>
                <a:cs typeface="Times New Roman" panose="02020603050405020304" pitchFamily="18" charset="0"/>
              </a:rPr>
            </a:br>
            <a:r>
              <a:rPr lang="en-US" sz="2800" b="0" i="0" dirty="0">
                <a:solidFill>
                  <a:srgbClr val="D1D5DB"/>
                </a:solidFill>
                <a:effectLst/>
                <a:latin typeface="Times New Roman" panose="02020603050405020304" pitchFamily="18" charset="0"/>
                <a:cs typeface="Times New Roman" panose="02020603050405020304" pitchFamily="18" charset="0"/>
              </a:rPr>
              <a:t>Use the trained model to make predictions on the test data.</a:t>
            </a:r>
            <a:endParaRPr lang="en-AE" sz="2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3B4F659F-287B-35E5-209C-0636A1B502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693" y="3313950"/>
            <a:ext cx="7644329" cy="1864470"/>
          </a:xfrm>
        </p:spPr>
      </p:pic>
    </p:spTree>
    <p:extLst>
      <p:ext uri="{BB962C8B-B14F-4D97-AF65-F5344CB8AC3E}">
        <p14:creationId xmlns:p14="http://schemas.microsoft.com/office/powerpoint/2010/main" val="1019456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62B19-AD6F-7464-496E-D7F28F7DEADE}"/>
              </a:ext>
            </a:extLst>
          </p:cNvPr>
          <p:cNvSpPr>
            <a:spLocks noGrp="1"/>
          </p:cNvSpPr>
          <p:nvPr>
            <p:ph type="title"/>
          </p:nvPr>
        </p:nvSpPr>
        <p:spPr>
          <a:xfrm>
            <a:off x="838200" y="150125"/>
            <a:ext cx="10515600" cy="1540563"/>
          </a:xfrm>
        </p:spPr>
        <p:txBody>
          <a:bodyPr>
            <a:noAutofit/>
          </a:bodyPr>
          <a:lstStyle/>
          <a:p>
            <a:r>
              <a:rPr lang="en-US" sz="2800" b="1" i="0" u="sng" dirty="0">
                <a:effectLst/>
                <a:latin typeface="Times New Roman" panose="02020603050405020304" pitchFamily="18" charset="0"/>
                <a:cs typeface="Times New Roman" panose="02020603050405020304" pitchFamily="18" charset="0"/>
              </a:rPr>
              <a:t>Step 5: Evaluate the Model</a:t>
            </a:r>
            <a:r>
              <a:rPr lang="en-US" sz="2800" b="0" i="0" u="sng" dirty="0">
                <a:solidFill>
                  <a:srgbClr val="D1D5DB"/>
                </a:solidFill>
                <a:effectLst/>
                <a:latin typeface="Times New Roman" panose="02020603050405020304" pitchFamily="18" charset="0"/>
                <a:cs typeface="Times New Roman" panose="02020603050405020304" pitchFamily="18" charset="0"/>
              </a:rPr>
              <a:t> </a:t>
            </a:r>
            <a:br>
              <a:rPr lang="en-US" sz="2800" b="0" i="0" dirty="0">
                <a:solidFill>
                  <a:srgbClr val="D1D5DB"/>
                </a:solidFill>
                <a:effectLst/>
                <a:latin typeface="Times New Roman" panose="02020603050405020304" pitchFamily="18" charset="0"/>
                <a:cs typeface="Times New Roman" panose="02020603050405020304" pitchFamily="18" charset="0"/>
              </a:rPr>
            </a:br>
            <a:br>
              <a:rPr lang="en-US" sz="2800" b="0" i="0" dirty="0">
                <a:solidFill>
                  <a:srgbClr val="D1D5DB"/>
                </a:solidFill>
                <a:effectLst/>
                <a:latin typeface="Times New Roman" panose="02020603050405020304" pitchFamily="18" charset="0"/>
                <a:cs typeface="Times New Roman" panose="02020603050405020304" pitchFamily="18" charset="0"/>
              </a:rPr>
            </a:br>
            <a:r>
              <a:rPr lang="en-US" sz="2800" b="0" i="0" dirty="0">
                <a:solidFill>
                  <a:srgbClr val="D1D5DB"/>
                </a:solidFill>
                <a:effectLst/>
                <a:latin typeface="Times New Roman" panose="02020603050405020304" pitchFamily="18" charset="0"/>
                <a:cs typeface="Times New Roman" panose="02020603050405020304" pitchFamily="18" charset="0"/>
              </a:rPr>
              <a:t>Evaluate the model's performance using various metrics, including accuracy, confusion matrix, and classification report.</a:t>
            </a:r>
            <a:endParaRPr lang="en-AE"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2D03C7D-F802-86D8-1DEF-532EAB0D50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529" y="2820091"/>
            <a:ext cx="5268993" cy="3002508"/>
          </a:xfrm>
        </p:spPr>
      </p:pic>
      <p:pic>
        <p:nvPicPr>
          <p:cNvPr id="7" name="Picture 6">
            <a:extLst>
              <a:ext uri="{FF2B5EF4-FFF2-40B4-BE49-F238E27FC236}">
                <a16:creationId xmlns:a16="http://schemas.microsoft.com/office/drawing/2014/main" id="{A4443D0F-49B9-38C5-5E34-8721D50E2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2124" y="2820091"/>
            <a:ext cx="5435574" cy="3002507"/>
          </a:xfrm>
          <a:prstGeom prst="rect">
            <a:avLst/>
          </a:prstGeom>
        </p:spPr>
      </p:pic>
    </p:spTree>
    <p:extLst>
      <p:ext uri="{BB962C8B-B14F-4D97-AF65-F5344CB8AC3E}">
        <p14:creationId xmlns:p14="http://schemas.microsoft.com/office/powerpoint/2010/main" val="3182520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94BDB-F26F-4324-D590-8CA84AEA2EE6}"/>
              </a:ext>
            </a:extLst>
          </p:cNvPr>
          <p:cNvSpPr>
            <a:spLocks noGrp="1"/>
          </p:cNvSpPr>
          <p:nvPr>
            <p:ph type="title"/>
          </p:nvPr>
        </p:nvSpPr>
        <p:spPr>
          <a:xfrm>
            <a:off x="1233985" y="515250"/>
            <a:ext cx="10515600" cy="1325563"/>
          </a:xfrm>
        </p:spPr>
        <p:txBody>
          <a:bodyPr>
            <a:noAutofit/>
          </a:bodyPr>
          <a:lstStyle/>
          <a:p>
            <a:r>
              <a:rPr lang="en-US" sz="2400" b="1" i="0" u="sng" dirty="0">
                <a:effectLst/>
                <a:latin typeface="Times New Roman" panose="02020603050405020304" pitchFamily="18" charset="0"/>
                <a:cs typeface="Times New Roman" panose="02020603050405020304" pitchFamily="18" charset="0"/>
              </a:rPr>
              <a:t>Step 6: Visualize the Decision Tree </a:t>
            </a:r>
            <a:br>
              <a:rPr lang="en-US" sz="2400" b="0" i="0" dirty="0">
                <a:solidFill>
                  <a:srgbClr val="D1D5DB"/>
                </a:solidFill>
                <a:effectLst/>
                <a:latin typeface="Times New Roman" panose="02020603050405020304" pitchFamily="18" charset="0"/>
                <a:cs typeface="Times New Roman" panose="02020603050405020304" pitchFamily="18" charset="0"/>
              </a:rPr>
            </a:br>
            <a:br>
              <a:rPr lang="en-US" sz="2400" b="0" i="0" dirty="0">
                <a:solidFill>
                  <a:srgbClr val="D1D5DB"/>
                </a:solidFill>
                <a:effectLst/>
                <a:latin typeface="Times New Roman" panose="02020603050405020304" pitchFamily="18" charset="0"/>
                <a:cs typeface="Times New Roman" panose="02020603050405020304" pitchFamily="18" charset="0"/>
              </a:rPr>
            </a:br>
            <a:r>
              <a:rPr lang="en-US" sz="2400" b="0" i="0" dirty="0">
                <a:solidFill>
                  <a:srgbClr val="D1D5DB"/>
                </a:solidFill>
                <a:effectLst/>
                <a:latin typeface="Times New Roman" panose="02020603050405020304" pitchFamily="18" charset="0"/>
                <a:cs typeface="Times New Roman" panose="02020603050405020304" pitchFamily="18" charset="0"/>
              </a:rPr>
              <a:t>You can visualize the decision tree to understand the splits and decisions made by the model.</a:t>
            </a:r>
            <a:endParaRPr lang="en-AE"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07DB754-CCAC-A64D-026A-F45376D0E2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0527" y="2027788"/>
            <a:ext cx="7106921" cy="4577727"/>
          </a:xfrm>
        </p:spPr>
      </p:pic>
    </p:spTree>
    <p:extLst>
      <p:ext uri="{BB962C8B-B14F-4D97-AF65-F5344CB8AC3E}">
        <p14:creationId xmlns:p14="http://schemas.microsoft.com/office/powerpoint/2010/main" val="965418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9898A5F-9C9D-3A90-9406-E217340D9B79}"/>
              </a:ext>
            </a:extLst>
          </p:cNvPr>
          <p:cNvSpPr>
            <a:spLocks noGrp="1"/>
          </p:cNvSpPr>
          <p:nvPr>
            <p:ph type="body" idx="1"/>
          </p:nvPr>
        </p:nvSpPr>
        <p:spPr>
          <a:xfrm>
            <a:off x="838200" y="1090316"/>
            <a:ext cx="10515600" cy="4677367"/>
          </a:xfrm>
          <a:ln>
            <a:solidFill>
              <a:schemeClr val="tx1"/>
            </a:solidFill>
          </a:ln>
        </p:spPr>
        <p:txBody>
          <a:bodyPr>
            <a:normAutofit/>
          </a:bodyPr>
          <a:lstStyle/>
          <a:p>
            <a:r>
              <a:rPr lang="en-US" sz="7300" b="1" i="0" dirty="0">
                <a:effectLst/>
                <a:latin typeface="Times New Roman" panose="02020603050405020304" pitchFamily="18" charset="0"/>
                <a:ea typeface="Microsoft YaHei" panose="020B0503020204020204" pitchFamily="34" charset="-122"/>
                <a:cs typeface="Times New Roman" panose="02020603050405020304" pitchFamily="18" charset="0"/>
              </a:rPr>
              <a:t>Conclusion</a:t>
            </a:r>
            <a:r>
              <a:rPr lang="en-US" sz="7300" b="0" i="0" dirty="0">
                <a:solidFill>
                  <a:srgbClr val="D1D5DB"/>
                </a:solidFill>
                <a:effectLst/>
                <a:latin typeface="Times New Roman" panose="02020603050405020304" pitchFamily="18" charset="0"/>
                <a:ea typeface="Microsoft YaHei" panose="020B0503020204020204" pitchFamily="34" charset="-122"/>
                <a:cs typeface="Times New Roman" panose="02020603050405020304" pitchFamily="18" charset="0"/>
              </a:rPr>
              <a:t>:</a:t>
            </a:r>
          </a:p>
          <a:p>
            <a:endParaRPr lang="en-US" b="0" i="0" dirty="0">
              <a:solidFill>
                <a:srgbClr val="D1D5DB"/>
              </a:solidFill>
              <a:effectLst/>
              <a:latin typeface="Söhne"/>
            </a:endParaRPr>
          </a:p>
          <a:p>
            <a:r>
              <a:rPr lang="en-US" b="0" i="0" dirty="0">
                <a:solidFill>
                  <a:srgbClr val="D1D5DB"/>
                </a:solidFill>
                <a:effectLst/>
                <a:latin typeface="Söhne"/>
              </a:rPr>
              <a:t>                                             </a:t>
            </a:r>
            <a:r>
              <a:rPr lang="en-US" sz="2500" b="0" i="0" dirty="0">
                <a:solidFill>
                  <a:srgbClr val="D1D5DB"/>
                </a:solidFill>
                <a:effectLst/>
                <a:latin typeface="Times New Roman" panose="02020603050405020304" pitchFamily="18" charset="0"/>
                <a:cs typeface="Times New Roman" panose="02020603050405020304" pitchFamily="18" charset="0"/>
              </a:rPr>
              <a:t>The code successfully builds and evaluates a Decision Tree classifier for customer churn prediction. It provides an accuracy score, a confusion matrix, and a classification report to assess the model's performance. These metrics offer valuable insights into how well the model is performing and help in understanding its strengths and weaknesses in predicting customer churn. Depending on the specific requirements and dataset, further model tuning, feature engineering, or the use of different algorithms may be considered to improve predictive accuracy</a:t>
            </a:r>
            <a:r>
              <a:rPr lang="en-US" b="0" i="0" dirty="0">
                <a:solidFill>
                  <a:srgbClr val="D1D5DB"/>
                </a:solidFill>
                <a:effectLst/>
                <a:latin typeface="Söhne"/>
              </a:rPr>
              <a:t>.</a:t>
            </a:r>
            <a:endParaRPr lang="en-AE" dirty="0"/>
          </a:p>
        </p:txBody>
      </p:sp>
    </p:spTree>
    <p:extLst>
      <p:ext uri="{BB962C8B-B14F-4D97-AF65-F5344CB8AC3E}">
        <p14:creationId xmlns:p14="http://schemas.microsoft.com/office/powerpoint/2010/main" val="3065693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D6DA-05DB-87C1-ED30-19D5C428B005}"/>
              </a:ext>
            </a:extLst>
          </p:cNvPr>
          <p:cNvSpPr>
            <a:spLocks noGrp="1"/>
          </p:cNvSpPr>
          <p:nvPr>
            <p:ph type="title"/>
          </p:nvPr>
        </p:nvSpPr>
        <p:spPr>
          <a:xfrm>
            <a:off x="1817498" y="450166"/>
            <a:ext cx="8825657" cy="886971"/>
          </a:xfrm>
          <a:ln>
            <a:solidFill>
              <a:schemeClr val="tx1"/>
            </a:solidFill>
          </a:ln>
        </p:spPr>
        <p:txBody>
          <a:bodyPr>
            <a:normAutofit/>
          </a:bodyPr>
          <a:lstStyle/>
          <a:p>
            <a:r>
              <a:rPr lang="en-US" sz="4800" dirty="0"/>
              <a:t>DEVELOPING A PREDICTIVE MODEL</a:t>
            </a:r>
            <a:endParaRPr lang="en-AE" sz="4800" dirty="0"/>
          </a:p>
        </p:txBody>
      </p:sp>
      <p:sp>
        <p:nvSpPr>
          <p:cNvPr id="3" name="Text Placeholder 2">
            <a:extLst>
              <a:ext uri="{FF2B5EF4-FFF2-40B4-BE49-F238E27FC236}">
                <a16:creationId xmlns:a16="http://schemas.microsoft.com/office/drawing/2014/main" id="{37C6ABE4-46C6-8755-A587-DCAE55EFA5DD}"/>
              </a:ext>
            </a:extLst>
          </p:cNvPr>
          <p:cNvSpPr>
            <a:spLocks noGrp="1"/>
          </p:cNvSpPr>
          <p:nvPr>
            <p:ph type="body" idx="1"/>
          </p:nvPr>
        </p:nvSpPr>
        <p:spPr>
          <a:xfrm>
            <a:off x="663037" y="2124222"/>
            <a:ext cx="11266366" cy="4283611"/>
          </a:xfrm>
        </p:spPr>
        <p:txBody>
          <a:bodyPr>
            <a:normAutofit/>
          </a:bodyPr>
          <a:lstStyle/>
          <a:p>
            <a:pPr marL="457200" indent="-457200">
              <a:buFont typeface="Arial" panose="020B0604020202020204" pitchFamily="34" charset="0"/>
              <a:buChar char="•"/>
            </a:pPr>
            <a:r>
              <a:rPr lang="en-US" sz="3200" dirty="0"/>
              <a:t>Create interactive dashboards and reports in IBM Cognos to visualize churn patterns, retention rates, and key factors influencing churn.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Use machine learning algorithms to build a predictive model that identifies potential churners based on historical data and relevant features. </a:t>
            </a:r>
            <a:endParaRPr lang="en-AE" sz="3200" dirty="0"/>
          </a:p>
        </p:txBody>
      </p:sp>
    </p:spTree>
    <p:extLst>
      <p:ext uri="{BB962C8B-B14F-4D97-AF65-F5344CB8AC3E}">
        <p14:creationId xmlns:p14="http://schemas.microsoft.com/office/powerpoint/2010/main" val="105486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18D4A-5DEF-4594-F699-02583C87E830}"/>
              </a:ext>
            </a:extLst>
          </p:cNvPr>
          <p:cNvSpPr>
            <a:spLocks noGrp="1"/>
          </p:cNvSpPr>
          <p:nvPr>
            <p:ph type="title"/>
          </p:nvPr>
        </p:nvSpPr>
        <p:spPr>
          <a:xfrm>
            <a:off x="2325805" y="298675"/>
            <a:ext cx="7159388" cy="724907"/>
          </a:xfrm>
          <a:ln>
            <a:solidFill>
              <a:schemeClr val="tx1"/>
            </a:solidFill>
          </a:ln>
        </p:spPr>
        <p:txBody>
          <a:bodyPr/>
          <a:lstStyle/>
          <a:p>
            <a:r>
              <a:rPr lang="en-US" dirty="0"/>
              <a:t>CREATING  THE   DASHBOARD</a:t>
            </a:r>
            <a:endParaRPr lang="en-AE" dirty="0"/>
          </a:p>
        </p:txBody>
      </p:sp>
      <p:pic>
        <p:nvPicPr>
          <p:cNvPr id="5" name="Content Placeholder 4">
            <a:extLst>
              <a:ext uri="{FF2B5EF4-FFF2-40B4-BE49-F238E27FC236}">
                <a16:creationId xmlns:a16="http://schemas.microsoft.com/office/drawing/2014/main" id="{982BECA5-2796-18B7-3C75-2F0BD97504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3381" y="1433015"/>
            <a:ext cx="8725237" cy="4907946"/>
          </a:xfrm>
        </p:spPr>
      </p:pic>
    </p:spTree>
    <p:extLst>
      <p:ext uri="{BB962C8B-B14F-4D97-AF65-F5344CB8AC3E}">
        <p14:creationId xmlns:p14="http://schemas.microsoft.com/office/powerpoint/2010/main" val="1284454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D56DF-D44D-EA25-BB50-8F3084A70AD2}"/>
              </a:ext>
            </a:extLst>
          </p:cNvPr>
          <p:cNvSpPr>
            <a:spLocks noGrp="1"/>
          </p:cNvSpPr>
          <p:nvPr>
            <p:ph type="title"/>
          </p:nvPr>
        </p:nvSpPr>
        <p:spPr>
          <a:xfrm>
            <a:off x="2953034" y="269591"/>
            <a:ext cx="6285932" cy="631160"/>
          </a:xfrm>
          <a:ln>
            <a:solidFill>
              <a:schemeClr val="tx1"/>
            </a:solidFill>
          </a:ln>
        </p:spPr>
        <p:txBody>
          <a:bodyPr>
            <a:normAutofit fontScale="90000"/>
          </a:bodyPr>
          <a:lstStyle/>
          <a:p>
            <a:r>
              <a:rPr lang="en-US" dirty="0"/>
              <a:t>IBM COGNOS  VISUALIZATION</a:t>
            </a:r>
            <a:endParaRPr lang="en-AE" dirty="0"/>
          </a:p>
        </p:txBody>
      </p:sp>
      <p:pic>
        <p:nvPicPr>
          <p:cNvPr id="5" name="Content Placeholder 4">
            <a:extLst>
              <a:ext uri="{FF2B5EF4-FFF2-40B4-BE49-F238E27FC236}">
                <a16:creationId xmlns:a16="http://schemas.microsoft.com/office/drawing/2014/main" id="{47D05433-8FDD-CD56-031B-FE3E911A23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400" y="1378426"/>
            <a:ext cx="8943200" cy="5030550"/>
          </a:xfrm>
        </p:spPr>
      </p:pic>
    </p:spTree>
    <p:extLst>
      <p:ext uri="{BB962C8B-B14F-4D97-AF65-F5344CB8AC3E}">
        <p14:creationId xmlns:p14="http://schemas.microsoft.com/office/powerpoint/2010/main" val="169721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B71C8A-62C1-4FD1-197E-1EA6319335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5862" y="470172"/>
            <a:ext cx="10520276" cy="5917655"/>
          </a:xfrm>
        </p:spPr>
      </p:pic>
    </p:spTree>
    <p:extLst>
      <p:ext uri="{BB962C8B-B14F-4D97-AF65-F5344CB8AC3E}">
        <p14:creationId xmlns:p14="http://schemas.microsoft.com/office/powerpoint/2010/main" val="241612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A57737-74A7-B918-1EFB-61EDD31B3C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2563" y="586442"/>
            <a:ext cx="10106873" cy="5685116"/>
          </a:xfrm>
        </p:spPr>
      </p:pic>
    </p:spTree>
    <p:extLst>
      <p:ext uri="{BB962C8B-B14F-4D97-AF65-F5344CB8AC3E}">
        <p14:creationId xmlns:p14="http://schemas.microsoft.com/office/powerpoint/2010/main" val="3907472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5E7B42-44D3-EB6A-6AC6-647FE0348F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3408" y="654417"/>
            <a:ext cx="9865184" cy="5549166"/>
          </a:xfrm>
        </p:spPr>
      </p:pic>
    </p:spTree>
    <p:extLst>
      <p:ext uri="{BB962C8B-B14F-4D97-AF65-F5344CB8AC3E}">
        <p14:creationId xmlns:p14="http://schemas.microsoft.com/office/powerpoint/2010/main" val="173223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349F65-014E-67D6-622A-AEAAA9B7BE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784" y="492629"/>
            <a:ext cx="10440431" cy="5872742"/>
          </a:xfrm>
        </p:spPr>
      </p:pic>
    </p:spTree>
    <p:extLst>
      <p:ext uri="{BB962C8B-B14F-4D97-AF65-F5344CB8AC3E}">
        <p14:creationId xmlns:p14="http://schemas.microsoft.com/office/powerpoint/2010/main" val="311477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AB692A-3137-131A-F5A7-460B9BF238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698" y="483017"/>
            <a:ext cx="10474604" cy="5891965"/>
          </a:xfrm>
        </p:spPr>
      </p:pic>
    </p:spTree>
    <p:extLst>
      <p:ext uri="{BB962C8B-B14F-4D97-AF65-F5344CB8AC3E}">
        <p14:creationId xmlns:p14="http://schemas.microsoft.com/office/powerpoint/2010/main" val="14940841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94</TotalTime>
  <Words>329</Words>
  <Application>Microsoft Office PowerPoint</Application>
  <PresentationFormat>Widescreen</PresentationFormat>
  <Paragraphs>18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Söhne</vt:lpstr>
      <vt:lpstr>Times New Roman</vt:lpstr>
      <vt:lpstr>Office Theme</vt:lpstr>
      <vt:lpstr>PowerPoint Presentation</vt:lpstr>
      <vt:lpstr>DEVELOPING A PREDICTIVE MODEL</vt:lpstr>
      <vt:lpstr>CREATING  THE   DASHBOARD</vt:lpstr>
      <vt:lpstr>IBM COGNOS  VISUALIZATION</vt:lpstr>
      <vt:lpstr>PowerPoint Presentation</vt:lpstr>
      <vt:lpstr>PowerPoint Presentation</vt:lpstr>
      <vt:lpstr>PowerPoint Presentation</vt:lpstr>
      <vt:lpstr>PowerPoint Presentation</vt:lpstr>
      <vt:lpstr>PowerPoint Presentation</vt:lpstr>
      <vt:lpstr>Step 1: Import Libraries   Start by importing the necessary Python libraries for data manipulation, visualization, and machine learning. Common libraries include pandas, numpy, scikit-learn, and matplotlib.</vt:lpstr>
      <vt:lpstr>Step 2: Load and Prepare Data   Load your customer churn dataset and perform data preprocessing, which may include handling missing values, encoding categorical variables, and splitting the data into training and testing sets.</vt:lpstr>
      <vt:lpstr>Step 3: Build and Train the Decision Tree Model   Create a DecisionTreeClassifier and train it on your training data.</vt:lpstr>
      <vt:lpstr>Step 4: Make Predictions   Use the trained model to make predictions on the test data.</vt:lpstr>
      <vt:lpstr>Step 5: Evaluate the Model   Evaluate the model's performance using various metrics, including accuracy, confusion matrix, and classification report.</vt:lpstr>
      <vt:lpstr>Step 6: Visualize the Decision Tree   You can visualize the decision tree to understand the splits and decisions made by the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Sadiq</dc:creator>
  <cp:lastModifiedBy>Mohamed Sadiq</cp:lastModifiedBy>
  <cp:revision>1</cp:revision>
  <dcterms:created xsi:type="dcterms:W3CDTF">2023-10-28T06:01:25Z</dcterms:created>
  <dcterms:modified xsi:type="dcterms:W3CDTF">2023-10-28T07:36:21Z</dcterms:modified>
</cp:coreProperties>
</file>