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256" y="-36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a:t>
            </a:r>
            <a:r>
              <a:rPr lang="en-US" sz="2400" b="1" dirty="0" smtClean="0"/>
              <a:t>: </a:t>
            </a:r>
            <a:r>
              <a:rPr lang="en-US" sz="2400" dirty="0" err="1" smtClean="0"/>
              <a:t>Vasantha</a:t>
            </a:r>
            <a:r>
              <a:rPr lang="en-US" sz="2400" dirty="0" smtClean="0"/>
              <a:t>  P K</a:t>
            </a:r>
            <a:endParaRPr lang="en-US" sz="2400" dirty="0"/>
          </a:p>
          <a:p>
            <a:r>
              <a:rPr lang="en-US" sz="2400" b="1" dirty="0"/>
              <a:t>REGISTER NO</a:t>
            </a:r>
            <a:r>
              <a:rPr lang="en-US" sz="2400" b="1" dirty="0" smtClean="0"/>
              <a:t>:      </a:t>
            </a:r>
            <a:r>
              <a:rPr lang="en-US" sz="2400" dirty="0" smtClean="0"/>
              <a:t>322200035,</a:t>
            </a:r>
            <a:r>
              <a:rPr lang="en-US" sz="2400" dirty="0" smtClean="0"/>
              <a:t>  </a:t>
            </a:r>
            <a:r>
              <a:rPr lang="en-US" sz="2400" dirty="0" smtClean="0"/>
              <a:t>asunm1353322200035</a:t>
            </a:r>
            <a:endParaRPr lang="en-US" sz="2400" dirty="0"/>
          </a:p>
          <a:p>
            <a:r>
              <a:rPr lang="en-US" sz="2400" b="1" dirty="0"/>
              <a:t>DEPARTMENT</a:t>
            </a:r>
            <a:r>
              <a:rPr lang="en-US" sz="2400" b="1" dirty="0" smtClean="0"/>
              <a:t>:     </a:t>
            </a:r>
            <a:r>
              <a:rPr lang="en-US" sz="2400" dirty="0" smtClean="0"/>
              <a:t>B.com </a:t>
            </a:r>
            <a:r>
              <a:rPr lang="en-US" sz="2400" dirty="0" err="1" smtClean="0"/>
              <a:t>Honours</a:t>
            </a:r>
            <a:endParaRPr lang="en-US" sz="2400" dirty="0"/>
          </a:p>
          <a:p>
            <a:r>
              <a:rPr lang="en-US" sz="2400" b="1" dirty="0" smtClean="0"/>
              <a:t>COLLEGE</a:t>
            </a:r>
            <a:r>
              <a:rPr lang="en-US" sz="2400" dirty="0" smtClean="0"/>
              <a:t>:             Anna </a:t>
            </a:r>
            <a:r>
              <a:rPr lang="en-US" sz="2400" dirty="0" err="1" smtClean="0"/>
              <a:t>adarsh</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575054"/>
            <a:ext cx="68580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381000" y="2362200"/>
            <a:ext cx="7162800" cy="1200329"/>
          </a:xfrm>
          <a:prstGeom prst="rect">
            <a:avLst/>
          </a:prstGeom>
          <a:noFill/>
        </p:spPr>
        <p:txBody>
          <a:bodyPr wrap="square" rtlCol="0">
            <a:spAutoFit/>
          </a:bodyPr>
          <a:lstStyle/>
          <a:p>
            <a:pPr lvl="1">
              <a:buFont typeface="Wingdings" pitchFamily="2" charset="2"/>
              <a:buChar char="Ø"/>
            </a:pPr>
            <a:r>
              <a:rPr lang="en-US" dirty="0" smtClean="0"/>
              <a:t> By </a:t>
            </a:r>
            <a:r>
              <a:rPr lang="en-US" dirty="0" smtClean="0"/>
              <a:t>evaluating employee performance, organizations can identify which employees are contributing most effectively to their roles and which might need additional support. This helps in optimizing overall productivity and efficiency.</a:t>
            </a:r>
            <a:endParaRPr lang="en-US" dirty="0"/>
          </a:p>
        </p:txBody>
      </p:sp>
      <p:sp>
        <p:nvSpPr>
          <p:cNvPr id="19" name="TextBox 18"/>
          <p:cNvSpPr txBox="1"/>
          <p:nvPr/>
        </p:nvSpPr>
        <p:spPr>
          <a:xfrm>
            <a:off x="838200" y="3733800"/>
            <a:ext cx="8001000" cy="1200329"/>
          </a:xfrm>
          <a:prstGeom prst="rect">
            <a:avLst/>
          </a:prstGeom>
          <a:noFill/>
        </p:spPr>
        <p:txBody>
          <a:bodyPr wrap="square" rtlCol="0">
            <a:spAutoFit/>
          </a:bodyPr>
          <a:lstStyle/>
          <a:p>
            <a:pPr>
              <a:buFont typeface="Wingdings" pitchFamily="2" charset="2"/>
              <a:buChar char="Ø"/>
            </a:pPr>
            <a:r>
              <a:rPr lang="en-US" dirty="0" smtClean="0"/>
              <a:t> Performance </a:t>
            </a:r>
            <a:r>
              <a:rPr lang="en-US" dirty="0" smtClean="0"/>
              <a:t>analysis helps in identifying high-potential employees for future leadership roles and planning for succession. It also aids in making informed decisions about staffing and resource allocation.</a:t>
            </a:r>
          </a:p>
          <a:p>
            <a:endParaRPr lang="en-US" dirty="0"/>
          </a:p>
        </p:txBody>
      </p:sp>
      <p:sp>
        <p:nvSpPr>
          <p:cNvPr id="20" name="TextBox 19"/>
          <p:cNvSpPr txBox="1"/>
          <p:nvPr/>
        </p:nvSpPr>
        <p:spPr>
          <a:xfrm>
            <a:off x="838200" y="4876800"/>
            <a:ext cx="7315200" cy="923330"/>
          </a:xfrm>
          <a:prstGeom prst="rect">
            <a:avLst/>
          </a:prstGeom>
          <a:noFill/>
        </p:spPr>
        <p:txBody>
          <a:bodyPr wrap="square" rtlCol="0">
            <a:spAutoFit/>
          </a:bodyPr>
          <a:lstStyle/>
          <a:p>
            <a:pPr>
              <a:buFont typeface="Wingdings" pitchFamily="2" charset="2"/>
              <a:buChar char="Ø"/>
            </a:pPr>
            <a:r>
              <a:rPr lang="en-US" dirty="0" smtClean="0"/>
              <a:t> Constructive </a:t>
            </a:r>
            <a:r>
              <a:rPr lang="en-US" dirty="0" smtClean="0"/>
              <a:t>feedback and recognition of good performance can boost employee morale and motivation. This helps in retaining top talent and maintaining a positive work environment.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81000" y="2362200"/>
            <a:ext cx="8534400" cy="1477328"/>
          </a:xfrm>
          <a:prstGeom prst="rect">
            <a:avLst/>
          </a:prstGeom>
          <a:noFill/>
        </p:spPr>
        <p:txBody>
          <a:bodyPr wrap="square" rtlCol="0">
            <a:spAutoFit/>
          </a:bodyPr>
          <a:lstStyle/>
          <a:p>
            <a:pPr>
              <a:buFont typeface="Courier New" pitchFamily="49" charset="0"/>
              <a:buChar char="o"/>
            </a:pPr>
            <a:r>
              <a:rPr lang="en-US" dirty="0" smtClean="0"/>
              <a:t>  Employee </a:t>
            </a:r>
            <a:r>
              <a:rPr lang="en-US" dirty="0" smtClean="0"/>
              <a:t>data analysis involves the systematic examination of various data related to employees to gain insights that inform organizational decisions and strategies. This process leverages data collected from multiple sources to understand trends, patterns, and correlations that impact employee performance, engagement, and overall organizational effectiveness.</a:t>
            </a:r>
            <a:endParaRPr lang="en-US" dirty="0"/>
          </a:p>
        </p:txBody>
      </p:sp>
      <p:sp>
        <p:nvSpPr>
          <p:cNvPr id="13" name="TextBox 12"/>
          <p:cNvSpPr txBox="1"/>
          <p:nvPr/>
        </p:nvSpPr>
        <p:spPr>
          <a:xfrm>
            <a:off x="381000" y="4038600"/>
            <a:ext cx="8610600" cy="1477328"/>
          </a:xfrm>
          <a:prstGeom prst="rect">
            <a:avLst/>
          </a:prstGeom>
          <a:noFill/>
        </p:spPr>
        <p:txBody>
          <a:bodyPr wrap="square" rtlCol="0">
            <a:spAutoFit/>
          </a:bodyPr>
          <a:lstStyle/>
          <a:p>
            <a:pPr>
              <a:buFont typeface="Courier New" pitchFamily="49" charset="0"/>
              <a:buChar char="o"/>
            </a:pPr>
            <a:r>
              <a:rPr lang="en-US" dirty="0" smtClean="0"/>
              <a:t>  Employee </a:t>
            </a:r>
            <a:r>
              <a:rPr lang="en-US" dirty="0" smtClean="0"/>
              <a:t>performance analysis is a systematic process used by organizations to evaluate and understand how well employees are performing their job duties. This analysis involves assessing various aspects of employee performance, such as productivity, quality of work, skills, and behaviors, to ensure that individual contributions align with the organization’s goals and objectives.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143000" y="2743200"/>
            <a:ext cx="4038600" cy="830997"/>
          </a:xfrm>
          <a:prstGeom prst="rect">
            <a:avLst/>
          </a:prstGeom>
          <a:noFill/>
        </p:spPr>
        <p:txBody>
          <a:bodyPr wrap="square" rtlCol="0">
            <a:spAutoFit/>
          </a:bodyPr>
          <a:lstStyle/>
          <a:p>
            <a:pPr>
              <a:buFont typeface="Wingdings" pitchFamily="2" charset="2"/>
              <a:buChar char="ü"/>
            </a:pPr>
            <a:r>
              <a:rPr lang="en-US" b="1" dirty="0" smtClean="0"/>
              <a:t>  </a:t>
            </a:r>
            <a:r>
              <a:rPr lang="en-US" sz="2400" b="1" i="1" dirty="0" smtClean="0"/>
              <a:t>Managers and Team Leaders</a:t>
            </a:r>
            <a:endParaRPr lang="en-US" sz="2400" b="1" i="1" dirty="0"/>
          </a:p>
        </p:txBody>
      </p:sp>
      <p:sp>
        <p:nvSpPr>
          <p:cNvPr id="10" name="TextBox 9"/>
          <p:cNvSpPr txBox="1"/>
          <p:nvPr/>
        </p:nvSpPr>
        <p:spPr>
          <a:xfrm>
            <a:off x="1143000" y="3810000"/>
            <a:ext cx="4648200" cy="830997"/>
          </a:xfrm>
          <a:prstGeom prst="rect">
            <a:avLst/>
          </a:prstGeom>
          <a:noFill/>
        </p:spPr>
        <p:txBody>
          <a:bodyPr wrap="square" rtlCol="0">
            <a:spAutoFit/>
          </a:bodyPr>
          <a:lstStyle/>
          <a:p>
            <a:pPr>
              <a:buFont typeface="Wingdings" pitchFamily="2" charset="2"/>
              <a:buChar char="ü"/>
            </a:pPr>
            <a:r>
              <a:rPr lang="en-US" sz="2400" b="1" i="1" dirty="0" smtClean="0"/>
              <a:t>  Human </a:t>
            </a:r>
            <a:r>
              <a:rPr lang="en-US" sz="2400" b="1" i="1" dirty="0" smtClean="0"/>
              <a:t>Resources (HR) </a:t>
            </a:r>
            <a:r>
              <a:rPr lang="en-US" sz="2400" b="1" i="1" dirty="0" smtClean="0"/>
              <a:t>Professionals</a:t>
            </a:r>
            <a:endParaRPr lang="en-US" dirty="0"/>
          </a:p>
        </p:txBody>
      </p:sp>
      <p:sp>
        <p:nvSpPr>
          <p:cNvPr id="11" name="TextBox 10"/>
          <p:cNvSpPr txBox="1"/>
          <p:nvPr/>
        </p:nvSpPr>
        <p:spPr>
          <a:xfrm>
            <a:off x="1143000" y="4876800"/>
            <a:ext cx="4835779" cy="461665"/>
          </a:xfrm>
          <a:prstGeom prst="rect">
            <a:avLst/>
          </a:prstGeom>
          <a:noFill/>
        </p:spPr>
        <p:txBody>
          <a:bodyPr wrap="square" rtlCol="0">
            <a:spAutoFit/>
          </a:bodyPr>
          <a:lstStyle/>
          <a:p>
            <a:pPr>
              <a:buFont typeface="Wingdings" pitchFamily="2" charset="2"/>
              <a:buChar char="ü"/>
            </a:pPr>
            <a:r>
              <a:rPr lang="en-US" sz="2400" b="1" i="1" dirty="0" smtClean="0"/>
              <a:t>  Senior </a:t>
            </a:r>
            <a:r>
              <a:rPr lang="en-US" sz="2400" b="1" i="1" dirty="0" smtClean="0"/>
              <a:t>Leadership and Executive</a:t>
            </a:r>
            <a:endParaRPr lang="en-US" sz="2400" b="1" i="1" dirty="0"/>
          </a:p>
        </p:txBody>
      </p:sp>
      <p:sp>
        <p:nvSpPr>
          <p:cNvPr id="12" name="TextBox 11"/>
          <p:cNvSpPr txBox="1"/>
          <p:nvPr/>
        </p:nvSpPr>
        <p:spPr>
          <a:xfrm>
            <a:off x="1066800" y="1981200"/>
            <a:ext cx="4805875" cy="461665"/>
          </a:xfrm>
          <a:prstGeom prst="rect">
            <a:avLst/>
          </a:prstGeom>
          <a:noFill/>
        </p:spPr>
        <p:txBody>
          <a:bodyPr wrap="square" rtlCol="0">
            <a:spAutoFit/>
          </a:bodyPr>
          <a:lstStyle/>
          <a:p>
            <a:pPr>
              <a:buFont typeface="Wingdings" pitchFamily="2" charset="2"/>
              <a:buChar char="ü"/>
            </a:pPr>
            <a:r>
              <a:rPr lang="en-US" sz="2400" b="1" i="1" dirty="0" smtClean="0"/>
              <a:t> </a:t>
            </a:r>
            <a:r>
              <a:rPr lang="en-US" sz="2400" b="1" i="1" dirty="0" smtClean="0"/>
              <a:t>  Employer and employees</a:t>
            </a:r>
            <a:endParaRPr lang="en-US" sz="2400" b="1" i="1" dirty="0"/>
          </a:p>
        </p:txBody>
      </p:sp>
      <p:sp>
        <p:nvSpPr>
          <p:cNvPr id="13" name="TextBox 12"/>
          <p:cNvSpPr txBox="1"/>
          <p:nvPr/>
        </p:nvSpPr>
        <p:spPr>
          <a:xfrm>
            <a:off x="228600" y="5562600"/>
            <a:ext cx="6096000" cy="830997"/>
          </a:xfrm>
          <a:prstGeom prst="rect">
            <a:avLst/>
          </a:prstGeom>
          <a:noFill/>
        </p:spPr>
        <p:txBody>
          <a:bodyPr wrap="square" rtlCol="0">
            <a:spAutoFit/>
          </a:bodyPr>
          <a:lstStyle/>
          <a:p>
            <a:pPr lvl="2">
              <a:buFont typeface="Wingdings" pitchFamily="2" charset="2"/>
              <a:buChar char="ü"/>
            </a:pPr>
            <a:r>
              <a:rPr lang="en-US" sz="2400" b="1" i="1" dirty="0" smtClean="0"/>
              <a:t>  Organizational </a:t>
            </a:r>
            <a:r>
              <a:rPr lang="en-US" sz="2400" b="1" i="1" dirty="0" smtClean="0"/>
              <a:t>Development (OD) Consultants</a:t>
            </a:r>
            <a:endParaRPr lang="en-US" sz="2400"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895600" y="2438400"/>
            <a:ext cx="6934462" cy="400110"/>
          </a:xfrm>
          <a:prstGeom prst="rect">
            <a:avLst/>
          </a:prstGeom>
          <a:noFill/>
        </p:spPr>
        <p:txBody>
          <a:bodyPr wrap="none" rtlCol="0">
            <a:spAutoFit/>
          </a:bodyPr>
          <a:lstStyle/>
          <a:p>
            <a:pPr marL="400050" indent="-400050">
              <a:buFont typeface="Wingdings" pitchFamily="2" charset="2"/>
              <a:buChar char="q"/>
            </a:pPr>
            <a:r>
              <a:rPr lang="en-US" sz="2000" b="1" i="1" dirty="0" smtClean="0"/>
              <a:t>C</a:t>
            </a:r>
            <a:r>
              <a:rPr lang="en-US" sz="2000" b="1" i="1" dirty="0" smtClean="0"/>
              <a:t>onditional formatting </a:t>
            </a:r>
            <a:r>
              <a:rPr lang="en-US" b="1" i="1" dirty="0" smtClean="0"/>
              <a:t>–</a:t>
            </a:r>
            <a:r>
              <a:rPr lang="en-US" dirty="0" smtClean="0"/>
              <a:t>  it is used for missing values highlighting</a:t>
            </a:r>
            <a:endParaRPr lang="en-US" dirty="0"/>
          </a:p>
        </p:txBody>
      </p:sp>
      <p:sp>
        <p:nvSpPr>
          <p:cNvPr id="11" name="TextBox 10"/>
          <p:cNvSpPr txBox="1"/>
          <p:nvPr/>
        </p:nvSpPr>
        <p:spPr>
          <a:xfrm>
            <a:off x="2895600" y="3124200"/>
            <a:ext cx="4798928" cy="677108"/>
          </a:xfrm>
          <a:prstGeom prst="rect">
            <a:avLst/>
          </a:prstGeom>
          <a:noFill/>
        </p:spPr>
        <p:txBody>
          <a:bodyPr wrap="square" rtlCol="0">
            <a:spAutoFit/>
          </a:bodyPr>
          <a:lstStyle/>
          <a:p>
            <a:pPr marL="400050" indent="-400050">
              <a:buFont typeface="Wingdings" pitchFamily="2" charset="2"/>
              <a:buChar char="q"/>
            </a:pPr>
            <a:r>
              <a:rPr lang="en-US" sz="2000" b="1" i="1" dirty="0" smtClean="0"/>
              <a:t>F</a:t>
            </a:r>
            <a:r>
              <a:rPr lang="en-US" sz="2000" b="1" i="1" dirty="0" smtClean="0"/>
              <a:t>ilter-</a:t>
            </a:r>
            <a:r>
              <a:rPr lang="en-US" dirty="0" smtClean="0"/>
              <a:t> to remove or filter out the missing values</a:t>
            </a:r>
            <a:endParaRPr lang="en-US" dirty="0"/>
          </a:p>
        </p:txBody>
      </p:sp>
      <p:sp>
        <p:nvSpPr>
          <p:cNvPr id="12" name="TextBox 11"/>
          <p:cNvSpPr txBox="1"/>
          <p:nvPr/>
        </p:nvSpPr>
        <p:spPr>
          <a:xfrm>
            <a:off x="2895600" y="3886200"/>
            <a:ext cx="6548765" cy="400110"/>
          </a:xfrm>
          <a:prstGeom prst="rect">
            <a:avLst/>
          </a:prstGeom>
          <a:noFill/>
        </p:spPr>
        <p:txBody>
          <a:bodyPr wrap="square" rtlCol="0">
            <a:spAutoFit/>
          </a:bodyPr>
          <a:lstStyle/>
          <a:p>
            <a:pPr>
              <a:buFont typeface="Wingdings" pitchFamily="2" charset="2"/>
              <a:buChar char="q"/>
            </a:pPr>
            <a:r>
              <a:rPr lang="en-US" sz="2000" b="1" i="1" dirty="0" smtClean="0"/>
              <a:t>   Formula – </a:t>
            </a:r>
            <a:r>
              <a:rPr lang="en-US" dirty="0" smtClean="0"/>
              <a:t>to identify the performance level of the employee</a:t>
            </a:r>
            <a:endParaRPr lang="en-US" dirty="0"/>
          </a:p>
        </p:txBody>
      </p:sp>
      <p:sp>
        <p:nvSpPr>
          <p:cNvPr id="13" name="TextBox 12"/>
          <p:cNvSpPr txBox="1"/>
          <p:nvPr/>
        </p:nvSpPr>
        <p:spPr>
          <a:xfrm>
            <a:off x="2895600" y="5334000"/>
            <a:ext cx="6096000" cy="677108"/>
          </a:xfrm>
          <a:prstGeom prst="rect">
            <a:avLst/>
          </a:prstGeom>
          <a:noFill/>
        </p:spPr>
        <p:txBody>
          <a:bodyPr wrap="square" rtlCol="0">
            <a:spAutoFit/>
          </a:bodyPr>
          <a:lstStyle/>
          <a:p>
            <a:pPr>
              <a:buFont typeface="Wingdings" pitchFamily="2" charset="2"/>
              <a:buChar char="q"/>
            </a:pPr>
            <a:r>
              <a:rPr lang="en-US" sz="2000" b="1" i="1" dirty="0" smtClean="0"/>
              <a:t>   Graph –</a:t>
            </a:r>
            <a:r>
              <a:rPr lang="en-US" dirty="0" smtClean="0"/>
              <a:t>to view the performance of the employee in  data visualization</a:t>
            </a:r>
            <a:endParaRPr lang="en-US" dirty="0"/>
          </a:p>
        </p:txBody>
      </p:sp>
      <p:sp>
        <p:nvSpPr>
          <p:cNvPr id="14" name="TextBox 13"/>
          <p:cNvSpPr txBox="1"/>
          <p:nvPr/>
        </p:nvSpPr>
        <p:spPr>
          <a:xfrm>
            <a:off x="2438400" y="4572000"/>
            <a:ext cx="4876800" cy="677108"/>
          </a:xfrm>
          <a:prstGeom prst="rect">
            <a:avLst/>
          </a:prstGeom>
          <a:noFill/>
        </p:spPr>
        <p:txBody>
          <a:bodyPr wrap="square" rtlCol="0">
            <a:spAutoFit/>
          </a:bodyPr>
          <a:lstStyle/>
          <a:p>
            <a:pPr lvl="1">
              <a:buFont typeface="Wingdings" pitchFamily="2" charset="2"/>
              <a:buChar char="q"/>
            </a:pPr>
            <a:r>
              <a:rPr lang="en-US" sz="2000" b="1" i="1" dirty="0" smtClean="0"/>
              <a:t>   Pivot table – </a:t>
            </a:r>
            <a:r>
              <a:rPr lang="en-US" dirty="0" smtClean="0"/>
              <a:t>to summary of the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524000" y="1371600"/>
            <a:ext cx="3523978" cy="369332"/>
          </a:xfrm>
          <a:prstGeom prst="rect">
            <a:avLst/>
          </a:prstGeom>
          <a:noFill/>
        </p:spPr>
        <p:txBody>
          <a:bodyPr wrap="none" rtlCol="0">
            <a:spAutoFit/>
          </a:bodyPr>
          <a:lstStyle/>
          <a:p>
            <a:pPr>
              <a:buFont typeface="Wingdings" pitchFamily="2" charset="2"/>
              <a:buChar char="§"/>
            </a:pPr>
            <a:r>
              <a:rPr lang="en-US" dirty="0" smtClean="0"/>
              <a:t> Employee data set through </a:t>
            </a:r>
            <a:r>
              <a:rPr lang="en-US" dirty="0" err="1" smtClean="0"/>
              <a:t>kaggle</a:t>
            </a:r>
            <a:endParaRPr lang="en-US" dirty="0"/>
          </a:p>
        </p:txBody>
      </p:sp>
      <p:sp>
        <p:nvSpPr>
          <p:cNvPr id="4" name="TextBox 3"/>
          <p:cNvSpPr txBox="1"/>
          <p:nvPr/>
        </p:nvSpPr>
        <p:spPr>
          <a:xfrm>
            <a:off x="1447800" y="1981200"/>
            <a:ext cx="5956887" cy="369332"/>
          </a:xfrm>
          <a:prstGeom prst="rect">
            <a:avLst/>
          </a:prstGeom>
          <a:noFill/>
        </p:spPr>
        <p:txBody>
          <a:bodyPr wrap="none" rtlCol="0">
            <a:spAutoFit/>
          </a:bodyPr>
          <a:lstStyle/>
          <a:p>
            <a:pPr>
              <a:buFont typeface="Wingdings" pitchFamily="2" charset="2"/>
              <a:buChar char="§"/>
            </a:pPr>
            <a:r>
              <a:rPr lang="en-US" dirty="0" smtClean="0"/>
              <a:t> There are 26 features in that I take 9 features for my analysis</a:t>
            </a:r>
            <a:endParaRPr lang="en-US" dirty="0"/>
          </a:p>
        </p:txBody>
      </p:sp>
      <p:sp>
        <p:nvSpPr>
          <p:cNvPr id="5" name="TextBox 4"/>
          <p:cNvSpPr txBox="1"/>
          <p:nvPr/>
        </p:nvSpPr>
        <p:spPr>
          <a:xfrm>
            <a:off x="1600200" y="2667000"/>
            <a:ext cx="3381310" cy="369332"/>
          </a:xfrm>
          <a:prstGeom prst="rect">
            <a:avLst/>
          </a:prstGeom>
          <a:noFill/>
        </p:spPr>
        <p:txBody>
          <a:bodyPr wrap="none" rtlCol="0">
            <a:spAutoFit/>
          </a:bodyPr>
          <a:lstStyle/>
          <a:p>
            <a:pPr>
              <a:buFont typeface="Wingdings" pitchFamily="2" charset="2"/>
              <a:buChar char="§"/>
            </a:pPr>
            <a:r>
              <a:rPr lang="en-US" dirty="0" smtClean="0"/>
              <a:t> Employee ID in numerical values</a:t>
            </a:r>
            <a:endParaRPr lang="en-US" dirty="0"/>
          </a:p>
        </p:txBody>
      </p:sp>
      <p:sp>
        <p:nvSpPr>
          <p:cNvPr id="6" name="TextBox 5"/>
          <p:cNvSpPr txBox="1"/>
          <p:nvPr/>
        </p:nvSpPr>
        <p:spPr>
          <a:xfrm>
            <a:off x="1524000" y="3276600"/>
            <a:ext cx="4827412" cy="369332"/>
          </a:xfrm>
          <a:prstGeom prst="rect">
            <a:avLst/>
          </a:prstGeom>
          <a:noFill/>
        </p:spPr>
        <p:txBody>
          <a:bodyPr wrap="none" rtlCol="0">
            <a:spAutoFit/>
          </a:bodyPr>
          <a:lstStyle/>
          <a:p>
            <a:pPr>
              <a:buFont typeface="Arial" pitchFamily="34" charset="0"/>
              <a:buChar char="•"/>
            </a:pPr>
            <a:r>
              <a:rPr lang="en-US" smtClean="0"/>
              <a:t>  Employee </a:t>
            </a:r>
            <a:r>
              <a:rPr lang="en-US" dirty="0" smtClean="0"/>
              <a:t>name first and last  are in text format</a:t>
            </a:r>
            <a:endParaRPr lang="en-US" dirty="0"/>
          </a:p>
        </p:txBody>
      </p:sp>
      <p:sp>
        <p:nvSpPr>
          <p:cNvPr id="8" name="TextBox 7"/>
          <p:cNvSpPr txBox="1"/>
          <p:nvPr/>
        </p:nvSpPr>
        <p:spPr>
          <a:xfrm>
            <a:off x="1524000" y="3962400"/>
            <a:ext cx="3474734" cy="369332"/>
          </a:xfrm>
          <a:prstGeom prst="rect">
            <a:avLst/>
          </a:prstGeom>
          <a:noFill/>
        </p:spPr>
        <p:txBody>
          <a:bodyPr wrap="none" rtlCol="0">
            <a:spAutoFit/>
          </a:bodyPr>
          <a:lstStyle/>
          <a:p>
            <a:r>
              <a:rPr lang="en-US" dirty="0" smtClean="0"/>
              <a:t>Performance level of the employee</a:t>
            </a:r>
            <a:endParaRPr lang="en-US" dirty="0"/>
          </a:p>
        </p:txBody>
      </p:sp>
      <p:sp>
        <p:nvSpPr>
          <p:cNvPr id="9" name="TextBox 8"/>
          <p:cNvSpPr txBox="1"/>
          <p:nvPr/>
        </p:nvSpPr>
        <p:spPr>
          <a:xfrm>
            <a:off x="1600200" y="4724400"/>
            <a:ext cx="3276600" cy="646331"/>
          </a:xfrm>
          <a:prstGeom prst="rect">
            <a:avLst/>
          </a:prstGeom>
          <a:noFill/>
        </p:spPr>
        <p:txBody>
          <a:bodyPr wrap="square" rtlCol="0">
            <a:spAutoFit/>
          </a:bodyPr>
          <a:lstStyle/>
          <a:p>
            <a:r>
              <a:rPr lang="en-US" dirty="0" smtClean="0"/>
              <a:t>Gender – male or female employee</a:t>
            </a:r>
            <a:endParaRPr lang="en-US" dirty="0"/>
          </a:p>
        </p:txBody>
      </p:sp>
      <p:sp>
        <p:nvSpPr>
          <p:cNvPr id="10" name="TextBox 9"/>
          <p:cNvSpPr txBox="1"/>
          <p:nvPr/>
        </p:nvSpPr>
        <p:spPr>
          <a:xfrm>
            <a:off x="1447800" y="5638800"/>
            <a:ext cx="3566810" cy="369332"/>
          </a:xfrm>
          <a:prstGeom prst="rect">
            <a:avLst/>
          </a:prstGeom>
          <a:noFill/>
        </p:spPr>
        <p:txBody>
          <a:bodyPr wrap="none" rtlCol="0">
            <a:spAutoFit/>
          </a:bodyPr>
          <a:lstStyle/>
          <a:p>
            <a:r>
              <a:rPr lang="en-US" dirty="0" smtClean="0"/>
              <a:t>Employee rating in numerical values</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356</TotalTime>
  <Words>423</Words>
  <Application>Microsoft Office PowerPoint</Application>
  <PresentationFormat>Custom</PresentationFormat>
  <Paragraphs>64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Home</cp:lastModifiedBy>
  <cp:revision>30</cp:revision>
  <dcterms:created xsi:type="dcterms:W3CDTF">2024-03-29T15:07:22Z</dcterms:created>
  <dcterms:modified xsi:type="dcterms:W3CDTF">2024-08-28T05:46:59Z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