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6" y="-3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ome\Documents\Copy%20of%20Copy_of_employee_data(1)_vasantha_PK_NM_(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cuments\Copy%20of%20Copy_of_employee_data(1)_vasantha_PK_NM_(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[Copy of Copy_of_employee_data(1)_vasantha_PK_NM_(1)(2).xlsx]Sheet2!PivotTable1</c:name>
    <c:fmtId val="3"/>
  </c:pivotSource>
  <c:chart>
    <c:title>
      <c:tx>
        <c:rich>
          <a:bodyPr/>
          <a:lstStyle/>
          <a:p>
            <a:pPr>
              <a:defRPr/>
            </a:pPr>
            <a:r>
              <a:rPr lang="en-US" sz="2400" dirty="0" smtClean="0"/>
              <a:t>Employee</a:t>
            </a:r>
            <a:r>
              <a:rPr lang="en-US" sz="2400" baseline="0" dirty="0" smtClean="0"/>
              <a:t> </a:t>
            </a:r>
            <a:r>
              <a:rPr lang="en-US" sz="2400" dirty="0" smtClean="0"/>
              <a:t> </a:t>
            </a:r>
            <a:r>
              <a:rPr lang="en-US" sz="2400" dirty="0"/>
              <a:t>performance </a:t>
            </a:r>
            <a:r>
              <a:rPr lang="en-US" sz="2400" dirty="0" smtClean="0"/>
              <a:t> analysis</a:t>
            </a:r>
            <a:endParaRPr lang="en-US" sz="2400" dirty="0"/>
          </a:p>
        </c:rich>
      </c:tx>
      <c:layout>
        <c:manualLayout>
          <c:xMode val="edge"/>
          <c:yMode val="edge"/>
          <c:x val="0.204248248496497"/>
          <c:y val="9.1780470800524941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8819179860581942E-2"/>
          <c:y val="0.21903215970441062"/>
          <c:w val="0.89967544379533204"/>
          <c:h val="0.58445500690545771"/>
        </c:manualLayout>
      </c:layout>
      <c:barChart>
        <c:barDir val="col"/>
        <c:grouping val="clustered"/>
        <c:ser>
          <c:idx val="0"/>
          <c:order val="0"/>
          <c:tx>
            <c:strRef>
              <c:f>Sheet2!$B$3:$B$4</c:f>
              <c:strCache>
                <c:ptCount val="1"/>
                <c:pt idx="0">
                  <c:v>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gapWidth val="75"/>
        <c:overlap val="-25"/>
        <c:axId val="78851456"/>
        <c:axId val="78894592"/>
      </c:barChart>
      <c:catAx>
        <c:axId val="78851456"/>
        <c:scaling>
          <c:orientation val="minMax"/>
        </c:scaling>
        <c:axPos val="b"/>
        <c:majorTickMark val="none"/>
        <c:tickLblPos val="nextTo"/>
        <c:crossAx val="78894592"/>
        <c:crosses val="autoZero"/>
        <c:auto val="1"/>
        <c:lblAlgn val="ctr"/>
        <c:lblOffset val="100"/>
      </c:catAx>
      <c:valAx>
        <c:axId val="78894592"/>
        <c:scaling>
          <c:orientation val="minMax"/>
        </c:scaling>
        <c:axPos val="l"/>
        <c:majorGridlines/>
        <c:numFmt formatCode="General" sourceLinked="1"/>
        <c:majorTickMark val="none"/>
        <c:tickLblPos val="nextTo"/>
        <c:spPr>
          <a:ln w="9525">
            <a:noFill/>
          </a:ln>
        </c:spPr>
        <c:crossAx val="78851456"/>
        <c:crosses val="autoZero"/>
        <c:crossBetween val="between"/>
      </c:valAx>
    </c:plotArea>
    <c:legend>
      <c:legendPos val="b"/>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[Copy of Copy_of_employee_data(1)_vasantha_PK_NM_(1)(2).xlsx]Sheet2!PivotTable1</c:name>
    <c:fmtId val="10"/>
  </c:pivotSource>
  <c:chart>
    <c:title>
      <c:layout/>
    </c:title>
    <c:pivotFmts>
      <c:pivotFmt>
        <c:idx val="0"/>
        <c:dLbl>
          <c:idx val="0"/>
          <c:dLblPos val="bestFit"/>
          <c:showCatName val="1"/>
          <c:showPercent val="1"/>
        </c:dLbl>
      </c:pivotFmt>
      <c:pivotFmt>
        <c:idx val="1"/>
        <c:dLbl>
          <c:idx val="0"/>
          <c:dLblPos val="bestFit"/>
          <c:showCatName val="1"/>
          <c:showPercent val="1"/>
        </c:dLbl>
      </c:pivotFmt>
      <c:pivotFmt>
        <c:idx val="2"/>
        <c:dLbl>
          <c:idx val="0"/>
          <c:dLblPos val="bestFit"/>
          <c:showCatName val="1"/>
          <c:showPercent val="1"/>
        </c:dLbl>
      </c:pivotFmt>
      <c:pivotFmt>
        <c:idx val="3"/>
        <c:dLbl>
          <c:idx val="0"/>
          <c:dLblPos val="bestFit"/>
          <c:showCatName val="1"/>
          <c:showPercent val="1"/>
        </c:dLbl>
      </c:pivotFmt>
      <c:pivotFmt>
        <c:idx val="4"/>
        <c:marker>
          <c:symbol val="none"/>
        </c:marker>
        <c:dLbl>
          <c:idx val="0"/>
          <c:spPr/>
          <c:txPr>
            <a:bodyPr/>
            <a:lstStyle/>
            <a:p>
              <a:pPr>
                <a:defRPr/>
              </a:pPr>
              <a:endParaRPr lang="en-US"/>
            </a:p>
          </c:txPr>
          <c:dLblPos val="bestFit"/>
          <c:showCatName val="1"/>
          <c:showPercent val="1"/>
        </c:dLbl>
      </c:pivotFmt>
      <c:pivotFmt>
        <c:idx val="5"/>
        <c:marker>
          <c:symbol val="none"/>
        </c:marker>
        <c:dLbl>
          <c:idx val="0"/>
          <c:spPr/>
          <c:txPr>
            <a:bodyPr/>
            <a:lstStyle/>
            <a:p>
              <a:pPr>
                <a:defRPr/>
              </a:pPr>
              <a:endParaRPr lang="en-US"/>
            </a:p>
          </c:txPr>
          <c:dLblPos val="bestFit"/>
          <c:showCatName val="1"/>
          <c:showPercent val="1"/>
        </c:dLbl>
      </c:pivotFmt>
      <c:pivotFmt>
        <c:idx val="6"/>
        <c:marker>
          <c:symbol val="none"/>
        </c:marker>
        <c:dLbl>
          <c:idx val="0"/>
          <c:spPr/>
          <c:txPr>
            <a:bodyPr/>
            <a:lstStyle/>
            <a:p>
              <a:pPr>
                <a:defRPr/>
              </a:pPr>
              <a:endParaRPr lang="en-US"/>
            </a:p>
          </c:txPr>
          <c:dLblPos val="bestFit"/>
          <c:showCatName val="1"/>
          <c:showPercent val="1"/>
        </c:dLbl>
      </c:pivotFmt>
      <c:pivotFmt>
        <c:idx val="7"/>
        <c:marker>
          <c:symbol val="none"/>
        </c:marker>
        <c:dLbl>
          <c:idx val="0"/>
          <c:spPr/>
          <c:txPr>
            <a:bodyPr/>
            <a:lstStyle/>
            <a:p>
              <a:pPr>
                <a:defRPr/>
              </a:pPr>
              <a:endParaRPr lang="en-US"/>
            </a:p>
          </c:txPr>
          <c:dLblPos val="bestFit"/>
          <c:showCatName val="1"/>
          <c:showPercent val="1"/>
        </c:dLbl>
      </c:pivotFmt>
    </c:pivotFmts>
    <c:view3D>
      <c:rotX val="75"/>
      <c:perspective val="30"/>
    </c:view3D>
    <c:plotArea>
      <c:layout/>
      <c:pie3DChart>
        <c:varyColors val="1"/>
        <c:ser>
          <c:idx val="0"/>
          <c:order val="0"/>
          <c:tx>
            <c:strRef>
              <c:f>Sheet2!$B$3:$B$4</c:f>
              <c:strCache>
                <c:ptCount val="1"/>
                <c:pt idx="0">
                  <c:v>HIGH</c:v>
                </c:pt>
              </c:strCache>
            </c:strRef>
          </c:tx>
          <c:dLbls>
            <c:txPr>
              <a:bodyPr/>
              <a:lstStyle/>
              <a:p>
                <a:pPr>
                  <a:defRPr/>
                </a:pPr>
                <a:endParaRPr lang="en-US"/>
              </a:p>
            </c:txPr>
            <c:dLblPos val="bestFit"/>
            <c:showCatName val="1"/>
            <c:showPercent val="1"/>
            <c:showLeaderLines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dLbls>
            <c:txPr>
              <a:bodyPr/>
              <a:lstStyle/>
              <a:p>
                <a:pPr>
                  <a:defRPr/>
                </a:pPr>
                <a:endParaRPr lang="en-US"/>
              </a:p>
            </c:txPr>
            <c:dLblPos val="bestFit"/>
            <c:showCatName val="1"/>
            <c:showPercent val="1"/>
            <c:showLeaderLines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dLbls>
            <c:txPr>
              <a:bodyPr/>
              <a:lstStyle/>
              <a:p>
                <a:pPr>
                  <a:defRPr/>
                </a:pPr>
                <a:endParaRPr lang="en-US"/>
              </a:p>
            </c:txPr>
            <c:dLblPos val="bestFit"/>
            <c:showCatName val="1"/>
            <c:showPercent val="1"/>
            <c:showLeaderLines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dLbls>
            <c:txPr>
              <a:bodyPr/>
              <a:lstStyle/>
              <a:p>
                <a:pPr>
                  <a:defRPr/>
                </a:pPr>
                <a:endParaRPr lang="en-US"/>
              </a:p>
            </c:txPr>
            <c:dLblPos val="bestFit"/>
            <c:showCatName val="1"/>
            <c:showPercent val="1"/>
            <c:showLeaderLines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CatName val="1"/>
          <c:showPercent val="1"/>
        </c:dLbls>
      </c:pie3DChart>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US" sz="2400" b="1" dirty="0" smtClean="0"/>
              <a:t>: </a:t>
            </a:r>
            <a:r>
              <a:rPr lang="en-US" sz="2400" dirty="0" err="1" smtClean="0"/>
              <a:t>Vasantha</a:t>
            </a:r>
            <a:r>
              <a:rPr lang="en-US" sz="2400" dirty="0" smtClean="0"/>
              <a:t>  P K</a:t>
            </a:r>
            <a:endParaRPr lang="en-US" sz="2400" dirty="0"/>
          </a:p>
          <a:p>
            <a:r>
              <a:rPr lang="en-US" sz="2400" b="1" dirty="0"/>
              <a:t>REGISTER NO</a:t>
            </a:r>
            <a:r>
              <a:rPr lang="en-US" sz="2400" b="1" dirty="0" smtClean="0"/>
              <a:t>:      </a:t>
            </a:r>
            <a:r>
              <a:rPr lang="en-US" sz="2400" dirty="0" smtClean="0"/>
              <a:t>322200035,  asunm1353322200035</a:t>
            </a:r>
            <a:endParaRPr lang="en-US" sz="2400" dirty="0"/>
          </a:p>
          <a:p>
            <a:r>
              <a:rPr lang="en-US" sz="2400" b="1" dirty="0"/>
              <a:t>DEPARTMENT</a:t>
            </a:r>
            <a:r>
              <a:rPr lang="en-US" sz="2400" b="1" dirty="0" smtClean="0"/>
              <a:t>:     </a:t>
            </a:r>
            <a:r>
              <a:rPr lang="en-US" sz="2400" dirty="0" smtClean="0"/>
              <a:t>B.com </a:t>
            </a:r>
            <a:r>
              <a:rPr lang="en-US" sz="2400" dirty="0" err="1" smtClean="0"/>
              <a:t>Honours</a:t>
            </a:r>
            <a:endParaRPr lang="en-US" sz="2400" dirty="0"/>
          </a:p>
          <a:p>
            <a:r>
              <a:rPr lang="en-US" sz="2400" b="1" dirty="0" smtClean="0"/>
              <a:t>COLLEGE</a:t>
            </a:r>
            <a:r>
              <a:rPr lang="en-US" sz="2400" dirty="0" smtClean="0"/>
              <a:t>: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133356"/>
            <a:ext cx="9220200" cy="5724644"/>
          </a:xfrm>
          <a:prstGeom prst="rect">
            <a:avLst/>
          </a:prstGeom>
          <a:noFill/>
        </p:spPr>
        <p:txBody>
          <a:bodyPr wrap="square" rtlCol="0">
            <a:spAutoFit/>
          </a:bodyPr>
          <a:lstStyle/>
          <a:p>
            <a:r>
              <a:rPr lang="en-US" sz="2000" b="1" i="1" dirty="0" smtClean="0"/>
              <a:t>Data collection:</a:t>
            </a:r>
          </a:p>
          <a:p>
            <a:pPr marL="342900" indent="-342900">
              <a:buAutoNum type="arabicParenR"/>
            </a:pPr>
            <a:r>
              <a:rPr lang="en-US" dirty="0" smtClean="0"/>
              <a:t>The data was collected from </a:t>
            </a:r>
            <a:r>
              <a:rPr lang="en-US" dirty="0" err="1" smtClean="0"/>
              <a:t>kaggle</a:t>
            </a:r>
            <a:endParaRPr lang="en-US" dirty="0" smtClean="0"/>
          </a:p>
          <a:p>
            <a:pPr marL="342900" indent="-342900">
              <a:buAutoNum type="arabicParenR"/>
            </a:pPr>
            <a:r>
              <a:rPr lang="en-US" dirty="0" smtClean="0"/>
              <a:t> the data was employee performance analysis </a:t>
            </a:r>
          </a:p>
          <a:p>
            <a:pPr marL="342900" indent="-342900">
              <a:buAutoNum type="arabicParenR"/>
            </a:pPr>
            <a:r>
              <a:rPr lang="en-US" dirty="0" smtClean="0"/>
              <a:t> save the data for the analysis</a:t>
            </a:r>
          </a:p>
          <a:p>
            <a:pPr marL="342900" indent="-342900"/>
            <a:endParaRPr lang="en-US" dirty="0" smtClean="0"/>
          </a:p>
          <a:p>
            <a:pPr marL="342900" indent="-342900"/>
            <a:r>
              <a:rPr lang="en-US" sz="2000" b="1" i="1" dirty="0" smtClean="0"/>
              <a:t>Features collection:</a:t>
            </a:r>
          </a:p>
          <a:p>
            <a:pPr marL="342900" indent="-342900">
              <a:buAutoNum type="arabicParenR"/>
            </a:pPr>
            <a:r>
              <a:rPr lang="en-US" dirty="0" smtClean="0"/>
              <a:t>In that data collection we get 26 features in that I choose 9 features for my employee performance analysis </a:t>
            </a:r>
          </a:p>
          <a:p>
            <a:pPr marL="342900" indent="-342900">
              <a:buAutoNum type="arabicParenR"/>
            </a:pPr>
            <a:r>
              <a:rPr lang="en-US" dirty="0" smtClean="0"/>
              <a:t> the following features are taken:</a:t>
            </a:r>
          </a:p>
          <a:p>
            <a:pPr marL="342900" indent="-342900">
              <a:buFont typeface="Wingdings" pitchFamily="2" charset="2"/>
              <a:buChar char="§"/>
            </a:pPr>
            <a:r>
              <a:rPr lang="en-US" dirty="0" smtClean="0"/>
              <a:t>Employee ID, First and last name, Business unit, Employee status, Employee type, Employee classification ,Gender code, Performance score, Gender code, Current employee rate.</a:t>
            </a:r>
          </a:p>
          <a:p>
            <a:pPr marL="342900" indent="-342900">
              <a:buFont typeface="Wingdings" pitchFamily="2" charset="2"/>
              <a:buChar char="§"/>
            </a:pPr>
            <a:endParaRPr lang="en-US" dirty="0" smtClean="0"/>
          </a:p>
          <a:p>
            <a:pPr marL="342900" indent="-342900"/>
            <a:r>
              <a:rPr lang="en-US" sz="2000" b="1" i="1" dirty="0" smtClean="0"/>
              <a:t>Data cleaning:</a:t>
            </a:r>
          </a:p>
          <a:p>
            <a:pPr marL="342900" indent="-342900">
              <a:buAutoNum type="arabicParenR"/>
            </a:pPr>
            <a:r>
              <a:rPr lang="en-US" dirty="0" smtClean="0"/>
              <a:t>Identify the missing values in the data</a:t>
            </a:r>
          </a:p>
          <a:p>
            <a:pPr marL="342900" indent="-342900">
              <a:buAutoNum type="arabicParenR"/>
            </a:pPr>
            <a:r>
              <a:rPr lang="en-US" dirty="0" smtClean="0"/>
              <a:t> </a:t>
            </a:r>
            <a:r>
              <a:rPr lang="en-US" dirty="0" smtClean="0"/>
              <a:t>then filter the missing values by using conditional formatting</a:t>
            </a:r>
          </a:p>
          <a:p>
            <a:pPr marL="342900" indent="-342900"/>
            <a:r>
              <a:rPr lang="en-US" dirty="0" smtClean="0"/>
              <a:t> performance level:</a:t>
            </a:r>
          </a:p>
          <a:p>
            <a:pPr marL="342900" indent="-342900"/>
            <a:r>
              <a:rPr lang="en-US" dirty="0" smtClean="0"/>
              <a:t>By using the formula the performance level is taken whether it is very high, high, medium, low</a:t>
            </a:r>
          </a:p>
          <a:p>
            <a:pPr marL="342900" indent="-342900"/>
            <a:endParaRPr lang="en-US" dirty="0" smtClean="0"/>
          </a:p>
          <a:p>
            <a:pPr marL="342900" indent="-342900"/>
            <a:endParaRPr lang="en-US" dirty="0" smtClean="0"/>
          </a:p>
          <a:p>
            <a:pPr marL="342900" indent="-342900"/>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693319"/>
          </a:xfrm>
        </p:spPr>
        <p:txBody>
          <a:bodyPr/>
          <a:lstStyle/>
          <a:p>
            <a:r>
              <a:rPr lang="en-US" dirty="0" smtClean="0"/>
              <a:t>MODELLING</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304800" y="1524000"/>
            <a:ext cx="11201400" cy="4555093"/>
          </a:xfrm>
        </p:spPr>
        <p:txBody>
          <a:bodyPr/>
          <a:lstStyle/>
          <a:p>
            <a:r>
              <a:rPr lang="en-US" sz="2000" b="1" i="1" dirty="0" smtClean="0"/>
              <a:t>Summary:</a:t>
            </a:r>
          </a:p>
          <a:p>
            <a:endParaRPr lang="en-US" sz="2000" b="1" i="1" dirty="0" smtClean="0"/>
          </a:p>
          <a:p>
            <a:pPr>
              <a:buFont typeface="Wingdings" pitchFamily="2" charset="2"/>
              <a:buChar char="Ø"/>
            </a:pPr>
            <a:r>
              <a:rPr lang="en-US" dirty="0" smtClean="0"/>
              <a:t>  the features taken for pivot table was </a:t>
            </a:r>
          </a:p>
          <a:p>
            <a:pPr>
              <a:buFont typeface="Arial" pitchFamily="34" charset="0"/>
              <a:buChar char="•"/>
            </a:pPr>
            <a:r>
              <a:rPr lang="en-US" dirty="0" smtClean="0"/>
              <a:t>    Business unit as rows</a:t>
            </a:r>
          </a:p>
          <a:p>
            <a:pPr>
              <a:buFont typeface="Arial" pitchFamily="34" charset="0"/>
              <a:buChar char="•"/>
            </a:pPr>
            <a:r>
              <a:rPr lang="en-US" dirty="0" smtClean="0"/>
              <a:t>    Performance level for column and then the blank values are need to be removed using filter option</a:t>
            </a:r>
          </a:p>
          <a:p>
            <a:pPr>
              <a:buFont typeface="Arial" pitchFamily="34" charset="0"/>
              <a:buChar char="•"/>
            </a:pPr>
            <a:r>
              <a:rPr lang="en-US" dirty="0" smtClean="0"/>
              <a:t>   Gender are to be filtered – female or male or both</a:t>
            </a:r>
          </a:p>
          <a:p>
            <a:pPr>
              <a:buFont typeface="Arial" pitchFamily="34" charset="0"/>
              <a:buChar char="•"/>
            </a:pPr>
            <a:r>
              <a:rPr lang="en-US" dirty="0" smtClean="0"/>
              <a:t>   First name are taken has count</a:t>
            </a:r>
          </a:p>
          <a:p>
            <a:endParaRPr lang="en-US" dirty="0" smtClean="0"/>
          </a:p>
          <a:p>
            <a:r>
              <a:rPr lang="en-US" sz="2000" b="1" i="1" dirty="0" smtClean="0"/>
              <a:t>Visualization:</a:t>
            </a:r>
          </a:p>
          <a:p>
            <a:endParaRPr lang="en-US" sz="2000" b="1" i="1" dirty="0" smtClean="0"/>
          </a:p>
          <a:p>
            <a:pPr>
              <a:buFont typeface="Wingdings" pitchFamily="2" charset="2"/>
              <a:buChar char="Ø"/>
            </a:pPr>
            <a:r>
              <a:rPr lang="en-US" dirty="0" smtClean="0"/>
              <a:t>  the visualization was considered for the analysis is using graphical representation</a:t>
            </a:r>
          </a:p>
          <a:p>
            <a:pPr>
              <a:buFont typeface="Arial" pitchFamily="34" charset="0"/>
              <a:buChar char="•"/>
            </a:pPr>
            <a:r>
              <a:rPr lang="en-US" dirty="0" smtClean="0"/>
              <a:t>    Select the data in the pivot table</a:t>
            </a:r>
          </a:p>
          <a:p>
            <a:r>
              <a:rPr lang="en-US" dirty="0" smtClean="0"/>
              <a:t>And then insert the chart , customize the chart by adding element ,modify axes and refine and review the chart</a:t>
            </a:r>
          </a:p>
          <a:p>
            <a:r>
              <a:rPr lang="en-US" dirty="0" smtClean="0"/>
              <a:t>By following steps ,</a:t>
            </a:r>
            <a:r>
              <a:rPr lang="en-US" dirty="0" smtClean="0"/>
              <a:t>created effective and visually appealing charts in Excel to represent </a:t>
            </a:r>
            <a:r>
              <a:rPr lang="en-US" dirty="0" smtClean="0"/>
              <a:t>the  </a:t>
            </a:r>
            <a:r>
              <a:rPr lang="en-US" dirty="0" smtClean="0"/>
              <a:t>data clearly.</a:t>
            </a:r>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6" name="Chart 15"/>
          <p:cNvGraphicFramePr/>
          <p:nvPr/>
        </p:nvGraphicFramePr>
        <p:xfrm>
          <a:off x="228600" y="1066800"/>
          <a:ext cx="9677400" cy="487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6" name="Chart 5"/>
          <p:cNvGraphicFramePr/>
          <p:nvPr/>
        </p:nvGraphicFramePr>
        <p:xfrm>
          <a:off x="533400" y="1143000"/>
          <a:ext cx="9144000" cy="4953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2133600"/>
            <a:ext cx="7924800" cy="2308324"/>
          </a:xfrm>
          <a:prstGeom prst="rect">
            <a:avLst/>
          </a:prstGeom>
          <a:noFill/>
        </p:spPr>
        <p:txBody>
          <a:bodyPr wrap="square" rtlCol="0">
            <a:spAutoFit/>
          </a:bodyPr>
          <a:lstStyle/>
          <a:p>
            <a:r>
              <a:rPr lang="en-US" b="1" i="1" dirty="0" smtClean="0"/>
              <a:t>The conclusion of the analysis is that, while comparing the performance of the employees the number of the employees are higher in number of medium employee where very high and high are less in number and the pie chart </a:t>
            </a:r>
            <a:r>
              <a:rPr lang="en-US" b="1" i="1" smtClean="0"/>
              <a:t>shows that PL  sector are high in number  </a:t>
            </a:r>
            <a:r>
              <a:rPr lang="en-US" b="1" i="1" dirty="0" smtClean="0"/>
              <a:t>so,  we should motivate the employee by giving different task based on their performance. The person who work hard should give bonus and performance appraisal based on this the person do work sincerely. And then organization should focus on the performance of the employee</a:t>
            </a:r>
            <a:r>
              <a:rPr lang="en-US" dirty="0" smtClean="0"/>
              <a:t>.</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575054"/>
            <a:ext cx="6858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381000" y="2362200"/>
            <a:ext cx="7162800" cy="1200329"/>
          </a:xfrm>
          <a:prstGeom prst="rect">
            <a:avLst/>
          </a:prstGeom>
          <a:noFill/>
        </p:spPr>
        <p:txBody>
          <a:bodyPr wrap="square" rtlCol="0">
            <a:spAutoFit/>
          </a:bodyPr>
          <a:lstStyle/>
          <a:p>
            <a:pPr lvl="1">
              <a:buFont typeface="Wingdings" pitchFamily="2" charset="2"/>
              <a:buChar char="Ø"/>
            </a:pPr>
            <a:r>
              <a:rPr lang="en-US" dirty="0" smtClean="0"/>
              <a:t> By evaluating employee performance, organizations can identify which employees are contributing most effectively to their roles and which might need additional support. This helps in optimizing overall productivity and efficiency.</a:t>
            </a:r>
            <a:endParaRPr lang="en-US" dirty="0"/>
          </a:p>
        </p:txBody>
      </p:sp>
      <p:sp>
        <p:nvSpPr>
          <p:cNvPr id="19" name="TextBox 18"/>
          <p:cNvSpPr txBox="1"/>
          <p:nvPr/>
        </p:nvSpPr>
        <p:spPr>
          <a:xfrm>
            <a:off x="838200" y="3733800"/>
            <a:ext cx="8001000" cy="1200329"/>
          </a:xfrm>
          <a:prstGeom prst="rect">
            <a:avLst/>
          </a:prstGeom>
          <a:noFill/>
        </p:spPr>
        <p:txBody>
          <a:bodyPr wrap="square" rtlCol="0">
            <a:spAutoFit/>
          </a:bodyPr>
          <a:lstStyle/>
          <a:p>
            <a:pPr>
              <a:buFont typeface="Wingdings" pitchFamily="2" charset="2"/>
              <a:buChar char="Ø"/>
            </a:pPr>
            <a:r>
              <a:rPr lang="en-US" dirty="0" smtClean="0"/>
              <a:t> Performance analysis helps in identifying high-potential employees for future leadership roles and planning for succession. It also aids in making informed decisions about staffing and resource allocation.</a:t>
            </a:r>
          </a:p>
          <a:p>
            <a:endParaRPr lang="en-US" dirty="0"/>
          </a:p>
        </p:txBody>
      </p:sp>
      <p:sp>
        <p:nvSpPr>
          <p:cNvPr id="20" name="TextBox 19"/>
          <p:cNvSpPr txBox="1"/>
          <p:nvPr/>
        </p:nvSpPr>
        <p:spPr>
          <a:xfrm>
            <a:off x="838200" y="4876800"/>
            <a:ext cx="7315200" cy="923330"/>
          </a:xfrm>
          <a:prstGeom prst="rect">
            <a:avLst/>
          </a:prstGeom>
          <a:noFill/>
        </p:spPr>
        <p:txBody>
          <a:bodyPr wrap="square" rtlCol="0">
            <a:spAutoFit/>
          </a:bodyPr>
          <a:lstStyle/>
          <a:p>
            <a:pPr>
              <a:buFont typeface="Wingdings" pitchFamily="2" charset="2"/>
              <a:buChar char="Ø"/>
            </a:pPr>
            <a:r>
              <a:rPr lang="en-US" dirty="0" smtClean="0"/>
              <a:t> Constructive feedback and recognition of good performance can boost employee morale and motivation. This helps in retaining top talent and maintaining a positive work environment.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81000" y="2362200"/>
            <a:ext cx="8534400" cy="1477328"/>
          </a:xfrm>
          <a:prstGeom prst="rect">
            <a:avLst/>
          </a:prstGeom>
          <a:noFill/>
        </p:spPr>
        <p:txBody>
          <a:bodyPr wrap="square" rtlCol="0">
            <a:spAutoFit/>
          </a:bodyPr>
          <a:lstStyle/>
          <a:p>
            <a:pPr>
              <a:buFont typeface="Courier New" pitchFamily="49" charset="0"/>
              <a:buChar char="o"/>
            </a:pPr>
            <a:r>
              <a:rPr lang="en-US" dirty="0" smtClean="0"/>
              <a:t>  Employee data analysis involves the systematic examination of various data related to employees to gain insights that inform organizational decisions and strategies. This process leverages data collected from multiple sources to understand trends, patterns, and correlations that impact employee performance, engagement, and overall organizational effectiveness.</a:t>
            </a:r>
            <a:endParaRPr lang="en-US" dirty="0"/>
          </a:p>
        </p:txBody>
      </p:sp>
      <p:sp>
        <p:nvSpPr>
          <p:cNvPr id="13" name="TextBox 12"/>
          <p:cNvSpPr txBox="1"/>
          <p:nvPr/>
        </p:nvSpPr>
        <p:spPr>
          <a:xfrm>
            <a:off x="381000" y="4038600"/>
            <a:ext cx="8610600" cy="1477328"/>
          </a:xfrm>
          <a:prstGeom prst="rect">
            <a:avLst/>
          </a:prstGeom>
          <a:noFill/>
        </p:spPr>
        <p:txBody>
          <a:bodyPr wrap="square" rtlCol="0">
            <a:spAutoFit/>
          </a:bodyPr>
          <a:lstStyle/>
          <a:p>
            <a:pPr>
              <a:buFont typeface="Courier New" pitchFamily="49" charset="0"/>
              <a:buChar char="o"/>
            </a:pPr>
            <a:r>
              <a:rPr lang="en-US" dirty="0" smtClean="0"/>
              <a:t>  Employee performance analysis is a systematic process used by organizations to evaluate and understand how well employees are performing their job duties. This analysis involves assessing various aspects of employee performance, such as productivity, quality of work, skills, and behaviors, to ensure that individual contributions align with the organization’s goals and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143000" y="2743200"/>
            <a:ext cx="4038600" cy="830997"/>
          </a:xfrm>
          <a:prstGeom prst="rect">
            <a:avLst/>
          </a:prstGeom>
          <a:noFill/>
        </p:spPr>
        <p:txBody>
          <a:bodyPr wrap="square" rtlCol="0">
            <a:spAutoFit/>
          </a:bodyPr>
          <a:lstStyle/>
          <a:p>
            <a:pPr>
              <a:buFont typeface="Wingdings" pitchFamily="2" charset="2"/>
              <a:buChar char="ü"/>
            </a:pPr>
            <a:r>
              <a:rPr lang="en-US" b="1" dirty="0" smtClean="0"/>
              <a:t>  </a:t>
            </a:r>
            <a:r>
              <a:rPr lang="en-US" sz="2400" b="1" i="1" dirty="0" smtClean="0"/>
              <a:t>Managers and Team Leaders</a:t>
            </a:r>
            <a:endParaRPr lang="en-US" sz="2400" b="1" i="1" dirty="0"/>
          </a:p>
        </p:txBody>
      </p:sp>
      <p:sp>
        <p:nvSpPr>
          <p:cNvPr id="10" name="TextBox 9"/>
          <p:cNvSpPr txBox="1"/>
          <p:nvPr/>
        </p:nvSpPr>
        <p:spPr>
          <a:xfrm>
            <a:off x="1143000" y="3810000"/>
            <a:ext cx="4648200" cy="830997"/>
          </a:xfrm>
          <a:prstGeom prst="rect">
            <a:avLst/>
          </a:prstGeom>
          <a:noFill/>
        </p:spPr>
        <p:txBody>
          <a:bodyPr wrap="square" rtlCol="0">
            <a:spAutoFit/>
          </a:bodyPr>
          <a:lstStyle/>
          <a:p>
            <a:pPr>
              <a:buFont typeface="Wingdings" pitchFamily="2" charset="2"/>
              <a:buChar char="ü"/>
            </a:pPr>
            <a:r>
              <a:rPr lang="en-US" sz="2400" b="1" i="1" dirty="0" smtClean="0"/>
              <a:t>  Human Resources (HR) Professionals</a:t>
            </a:r>
            <a:endParaRPr lang="en-US" dirty="0"/>
          </a:p>
        </p:txBody>
      </p:sp>
      <p:sp>
        <p:nvSpPr>
          <p:cNvPr id="11" name="TextBox 10"/>
          <p:cNvSpPr txBox="1"/>
          <p:nvPr/>
        </p:nvSpPr>
        <p:spPr>
          <a:xfrm>
            <a:off x="1143000" y="4876800"/>
            <a:ext cx="4835779" cy="461665"/>
          </a:xfrm>
          <a:prstGeom prst="rect">
            <a:avLst/>
          </a:prstGeom>
          <a:noFill/>
        </p:spPr>
        <p:txBody>
          <a:bodyPr wrap="square" rtlCol="0">
            <a:spAutoFit/>
          </a:bodyPr>
          <a:lstStyle/>
          <a:p>
            <a:pPr>
              <a:buFont typeface="Wingdings" pitchFamily="2" charset="2"/>
              <a:buChar char="ü"/>
            </a:pPr>
            <a:r>
              <a:rPr lang="en-US" sz="2400" b="1" i="1" dirty="0" smtClean="0"/>
              <a:t>  Senior Leadership and Executive</a:t>
            </a:r>
            <a:endParaRPr lang="en-US" sz="2400" b="1" i="1" dirty="0"/>
          </a:p>
        </p:txBody>
      </p:sp>
      <p:sp>
        <p:nvSpPr>
          <p:cNvPr id="12" name="TextBox 11"/>
          <p:cNvSpPr txBox="1"/>
          <p:nvPr/>
        </p:nvSpPr>
        <p:spPr>
          <a:xfrm>
            <a:off x="1066800" y="1981200"/>
            <a:ext cx="4805875" cy="461665"/>
          </a:xfrm>
          <a:prstGeom prst="rect">
            <a:avLst/>
          </a:prstGeom>
          <a:noFill/>
        </p:spPr>
        <p:txBody>
          <a:bodyPr wrap="square" rtlCol="0">
            <a:spAutoFit/>
          </a:bodyPr>
          <a:lstStyle/>
          <a:p>
            <a:pPr>
              <a:buFont typeface="Wingdings" pitchFamily="2" charset="2"/>
              <a:buChar char="ü"/>
            </a:pPr>
            <a:r>
              <a:rPr lang="en-US" sz="2400" b="1" i="1" dirty="0" smtClean="0"/>
              <a:t>   Employer and employees</a:t>
            </a:r>
            <a:endParaRPr lang="en-US" sz="2400" b="1" i="1" dirty="0"/>
          </a:p>
        </p:txBody>
      </p:sp>
      <p:sp>
        <p:nvSpPr>
          <p:cNvPr id="13" name="TextBox 12"/>
          <p:cNvSpPr txBox="1"/>
          <p:nvPr/>
        </p:nvSpPr>
        <p:spPr>
          <a:xfrm>
            <a:off x="228600" y="5562600"/>
            <a:ext cx="6096000" cy="830997"/>
          </a:xfrm>
          <a:prstGeom prst="rect">
            <a:avLst/>
          </a:prstGeom>
          <a:noFill/>
        </p:spPr>
        <p:txBody>
          <a:bodyPr wrap="square" rtlCol="0">
            <a:spAutoFit/>
          </a:bodyPr>
          <a:lstStyle/>
          <a:p>
            <a:pPr lvl="2">
              <a:buFont typeface="Wingdings" pitchFamily="2" charset="2"/>
              <a:buChar char="ü"/>
            </a:pPr>
            <a:r>
              <a:rPr lang="en-US" sz="2400" b="1" i="1" dirty="0" smtClean="0"/>
              <a:t>  Organizational Development (OD) Consultants</a:t>
            </a:r>
            <a:endParaRPr lang="en-US" sz="24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95600" y="2438400"/>
            <a:ext cx="6934462" cy="400110"/>
          </a:xfrm>
          <a:prstGeom prst="rect">
            <a:avLst/>
          </a:prstGeom>
          <a:noFill/>
        </p:spPr>
        <p:txBody>
          <a:bodyPr wrap="none" rtlCol="0">
            <a:spAutoFit/>
          </a:bodyPr>
          <a:lstStyle/>
          <a:p>
            <a:pPr marL="400050" indent="-400050">
              <a:buFont typeface="Wingdings" pitchFamily="2" charset="2"/>
              <a:buChar char="q"/>
            </a:pPr>
            <a:r>
              <a:rPr lang="en-US" sz="2000" b="1" i="1" dirty="0" smtClean="0"/>
              <a:t>Conditional formatting </a:t>
            </a:r>
            <a:r>
              <a:rPr lang="en-US" b="1" i="1" dirty="0" smtClean="0"/>
              <a:t>–</a:t>
            </a:r>
            <a:r>
              <a:rPr lang="en-US" dirty="0" smtClean="0"/>
              <a:t>  it is used for missing values highlighting</a:t>
            </a:r>
            <a:endParaRPr lang="en-US" dirty="0"/>
          </a:p>
        </p:txBody>
      </p:sp>
      <p:sp>
        <p:nvSpPr>
          <p:cNvPr id="11" name="TextBox 10"/>
          <p:cNvSpPr txBox="1"/>
          <p:nvPr/>
        </p:nvSpPr>
        <p:spPr>
          <a:xfrm>
            <a:off x="2895600" y="3124200"/>
            <a:ext cx="4798928" cy="677108"/>
          </a:xfrm>
          <a:prstGeom prst="rect">
            <a:avLst/>
          </a:prstGeom>
          <a:noFill/>
        </p:spPr>
        <p:txBody>
          <a:bodyPr wrap="square" rtlCol="0">
            <a:spAutoFit/>
          </a:bodyPr>
          <a:lstStyle/>
          <a:p>
            <a:pPr marL="400050" indent="-400050">
              <a:buFont typeface="Wingdings" pitchFamily="2" charset="2"/>
              <a:buChar char="q"/>
            </a:pPr>
            <a:r>
              <a:rPr lang="en-US" sz="2000" b="1" i="1" dirty="0" smtClean="0"/>
              <a:t>Filter-</a:t>
            </a:r>
            <a:r>
              <a:rPr lang="en-US" dirty="0" smtClean="0"/>
              <a:t> to remove or filter out the missing values</a:t>
            </a:r>
            <a:endParaRPr lang="en-US" dirty="0"/>
          </a:p>
        </p:txBody>
      </p:sp>
      <p:sp>
        <p:nvSpPr>
          <p:cNvPr id="12" name="TextBox 11"/>
          <p:cNvSpPr txBox="1"/>
          <p:nvPr/>
        </p:nvSpPr>
        <p:spPr>
          <a:xfrm>
            <a:off x="2895600" y="3886200"/>
            <a:ext cx="6548765" cy="400110"/>
          </a:xfrm>
          <a:prstGeom prst="rect">
            <a:avLst/>
          </a:prstGeom>
          <a:noFill/>
        </p:spPr>
        <p:txBody>
          <a:bodyPr wrap="square" rtlCol="0">
            <a:spAutoFit/>
          </a:bodyPr>
          <a:lstStyle/>
          <a:p>
            <a:pPr>
              <a:buFont typeface="Wingdings" pitchFamily="2" charset="2"/>
              <a:buChar char="q"/>
            </a:pPr>
            <a:r>
              <a:rPr lang="en-US" sz="2000" b="1" i="1" dirty="0" smtClean="0"/>
              <a:t>   Formula – </a:t>
            </a:r>
            <a:r>
              <a:rPr lang="en-US" dirty="0" smtClean="0"/>
              <a:t>to identify the performance level of the employee</a:t>
            </a:r>
            <a:endParaRPr lang="en-US" dirty="0"/>
          </a:p>
        </p:txBody>
      </p:sp>
      <p:sp>
        <p:nvSpPr>
          <p:cNvPr id="13" name="TextBox 12"/>
          <p:cNvSpPr txBox="1"/>
          <p:nvPr/>
        </p:nvSpPr>
        <p:spPr>
          <a:xfrm>
            <a:off x="2895600" y="5334000"/>
            <a:ext cx="6096000" cy="677108"/>
          </a:xfrm>
          <a:prstGeom prst="rect">
            <a:avLst/>
          </a:prstGeom>
          <a:noFill/>
        </p:spPr>
        <p:txBody>
          <a:bodyPr wrap="square" rtlCol="0">
            <a:spAutoFit/>
          </a:bodyPr>
          <a:lstStyle/>
          <a:p>
            <a:pPr>
              <a:buFont typeface="Wingdings" pitchFamily="2" charset="2"/>
              <a:buChar char="q"/>
            </a:pPr>
            <a:r>
              <a:rPr lang="en-US" sz="2000" b="1" i="1" dirty="0" smtClean="0"/>
              <a:t>   Graph –</a:t>
            </a:r>
            <a:r>
              <a:rPr lang="en-US" dirty="0" smtClean="0"/>
              <a:t>to view the performance of the employee in  data visualization</a:t>
            </a:r>
            <a:endParaRPr lang="en-US" dirty="0"/>
          </a:p>
        </p:txBody>
      </p:sp>
      <p:sp>
        <p:nvSpPr>
          <p:cNvPr id="14" name="TextBox 13"/>
          <p:cNvSpPr txBox="1"/>
          <p:nvPr/>
        </p:nvSpPr>
        <p:spPr>
          <a:xfrm>
            <a:off x="2438400" y="4572000"/>
            <a:ext cx="4876800" cy="677108"/>
          </a:xfrm>
          <a:prstGeom prst="rect">
            <a:avLst/>
          </a:prstGeom>
          <a:noFill/>
        </p:spPr>
        <p:txBody>
          <a:bodyPr wrap="square" rtlCol="0">
            <a:spAutoFit/>
          </a:bodyPr>
          <a:lstStyle/>
          <a:p>
            <a:pPr lvl="1">
              <a:buFont typeface="Wingdings" pitchFamily="2" charset="2"/>
              <a:buChar char="q"/>
            </a:pPr>
            <a:r>
              <a:rPr lang="en-US" sz="2000" b="1" i="1" dirty="0" smtClean="0"/>
              <a:t>   Pivot table – </a:t>
            </a:r>
            <a:r>
              <a:rPr lang="en-US" dirty="0" smtClean="0"/>
              <a:t>to summary of the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47800" y="1371600"/>
            <a:ext cx="3576877" cy="369332"/>
          </a:xfrm>
          <a:prstGeom prst="rect">
            <a:avLst/>
          </a:prstGeom>
          <a:noFill/>
        </p:spPr>
        <p:txBody>
          <a:bodyPr wrap="none" rtlCol="0">
            <a:spAutoFit/>
          </a:bodyPr>
          <a:lstStyle/>
          <a:p>
            <a:pPr>
              <a:buFont typeface="Wingdings" pitchFamily="2" charset="2"/>
              <a:buChar char="§"/>
            </a:pPr>
            <a:r>
              <a:rPr lang="en-US" dirty="0" smtClean="0"/>
              <a:t>  </a:t>
            </a:r>
            <a:r>
              <a:rPr lang="en-US" dirty="0" smtClean="0"/>
              <a:t>Employee data set through </a:t>
            </a:r>
            <a:r>
              <a:rPr lang="en-US" dirty="0" err="1" smtClean="0"/>
              <a:t>kaggle</a:t>
            </a:r>
            <a:endParaRPr lang="en-US" dirty="0"/>
          </a:p>
        </p:txBody>
      </p:sp>
      <p:sp>
        <p:nvSpPr>
          <p:cNvPr id="4" name="TextBox 3"/>
          <p:cNvSpPr txBox="1"/>
          <p:nvPr/>
        </p:nvSpPr>
        <p:spPr>
          <a:xfrm>
            <a:off x="1447800" y="1981200"/>
            <a:ext cx="5956887" cy="369332"/>
          </a:xfrm>
          <a:prstGeom prst="rect">
            <a:avLst/>
          </a:prstGeom>
          <a:noFill/>
        </p:spPr>
        <p:txBody>
          <a:bodyPr wrap="none" rtlCol="0">
            <a:spAutoFit/>
          </a:bodyPr>
          <a:lstStyle/>
          <a:p>
            <a:pPr>
              <a:buFont typeface="Wingdings" pitchFamily="2" charset="2"/>
              <a:buChar char="§"/>
            </a:pPr>
            <a:r>
              <a:rPr lang="en-US" dirty="0" smtClean="0"/>
              <a:t> There are 26 features in that I take 9 features for my analysis</a:t>
            </a:r>
            <a:endParaRPr lang="en-US" dirty="0"/>
          </a:p>
        </p:txBody>
      </p:sp>
      <p:sp>
        <p:nvSpPr>
          <p:cNvPr id="5" name="TextBox 4"/>
          <p:cNvSpPr txBox="1"/>
          <p:nvPr/>
        </p:nvSpPr>
        <p:spPr>
          <a:xfrm>
            <a:off x="1600200" y="2667000"/>
            <a:ext cx="3381310" cy="369332"/>
          </a:xfrm>
          <a:prstGeom prst="rect">
            <a:avLst/>
          </a:prstGeom>
          <a:noFill/>
        </p:spPr>
        <p:txBody>
          <a:bodyPr wrap="none" rtlCol="0">
            <a:spAutoFit/>
          </a:bodyPr>
          <a:lstStyle/>
          <a:p>
            <a:pPr>
              <a:buFont typeface="Arial" pitchFamily="34" charset="0"/>
              <a:buChar char="•"/>
            </a:pPr>
            <a:r>
              <a:rPr lang="en-US" dirty="0" smtClean="0"/>
              <a:t>  </a:t>
            </a:r>
            <a:r>
              <a:rPr lang="en-US" dirty="0" smtClean="0"/>
              <a:t>Employee ID in numerical values</a:t>
            </a:r>
            <a:endParaRPr lang="en-US" dirty="0"/>
          </a:p>
        </p:txBody>
      </p:sp>
      <p:sp>
        <p:nvSpPr>
          <p:cNvPr id="6" name="TextBox 5"/>
          <p:cNvSpPr txBox="1"/>
          <p:nvPr/>
        </p:nvSpPr>
        <p:spPr>
          <a:xfrm>
            <a:off x="1600200" y="3200400"/>
            <a:ext cx="4522612" cy="646331"/>
          </a:xfrm>
          <a:prstGeom prst="rect">
            <a:avLst/>
          </a:prstGeom>
          <a:noFill/>
        </p:spPr>
        <p:txBody>
          <a:bodyPr wrap="square" rtlCol="0">
            <a:spAutoFit/>
          </a:bodyPr>
          <a:lstStyle/>
          <a:p>
            <a:pPr>
              <a:buFont typeface="Arial" pitchFamily="34" charset="0"/>
              <a:buChar char="•"/>
            </a:pPr>
            <a:r>
              <a:rPr lang="en-US" dirty="0" smtClean="0"/>
              <a:t>  Employee name first and last  are in text format</a:t>
            </a:r>
            <a:endParaRPr lang="en-US" dirty="0"/>
          </a:p>
        </p:txBody>
      </p:sp>
      <p:sp>
        <p:nvSpPr>
          <p:cNvPr id="8" name="TextBox 7"/>
          <p:cNvSpPr txBox="1"/>
          <p:nvPr/>
        </p:nvSpPr>
        <p:spPr>
          <a:xfrm>
            <a:off x="1600200" y="3962400"/>
            <a:ext cx="3657600" cy="369332"/>
          </a:xfrm>
          <a:prstGeom prst="rect">
            <a:avLst/>
          </a:prstGeom>
          <a:noFill/>
        </p:spPr>
        <p:txBody>
          <a:bodyPr wrap="square" rtlCol="0">
            <a:spAutoFit/>
          </a:bodyPr>
          <a:lstStyle/>
          <a:p>
            <a:pPr>
              <a:buFont typeface="Arial" pitchFamily="34" charset="0"/>
              <a:buChar char="•"/>
            </a:pPr>
            <a:r>
              <a:rPr lang="en-US" dirty="0" smtClean="0"/>
              <a:t> Performance </a:t>
            </a:r>
            <a:r>
              <a:rPr lang="en-US" dirty="0" smtClean="0"/>
              <a:t>level of the employee</a:t>
            </a:r>
            <a:endParaRPr lang="en-US" dirty="0"/>
          </a:p>
        </p:txBody>
      </p:sp>
      <p:sp>
        <p:nvSpPr>
          <p:cNvPr id="9" name="TextBox 8"/>
          <p:cNvSpPr txBox="1"/>
          <p:nvPr/>
        </p:nvSpPr>
        <p:spPr>
          <a:xfrm>
            <a:off x="1600200" y="4495800"/>
            <a:ext cx="3276600" cy="646331"/>
          </a:xfrm>
          <a:prstGeom prst="rect">
            <a:avLst/>
          </a:prstGeom>
          <a:noFill/>
        </p:spPr>
        <p:txBody>
          <a:bodyPr wrap="square" rtlCol="0">
            <a:spAutoFit/>
          </a:bodyPr>
          <a:lstStyle/>
          <a:p>
            <a:pPr>
              <a:buFont typeface="Arial" pitchFamily="34" charset="0"/>
              <a:buChar char="•"/>
            </a:pPr>
            <a:r>
              <a:rPr lang="en-US" dirty="0" smtClean="0"/>
              <a:t> Gender </a:t>
            </a:r>
            <a:r>
              <a:rPr lang="en-US" dirty="0" smtClean="0"/>
              <a:t>– male or female employee</a:t>
            </a:r>
            <a:endParaRPr lang="en-US" dirty="0"/>
          </a:p>
        </p:txBody>
      </p:sp>
      <p:sp>
        <p:nvSpPr>
          <p:cNvPr id="10" name="TextBox 9"/>
          <p:cNvSpPr txBox="1"/>
          <p:nvPr/>
        </p:nvSpPr>
        <p:spPr>
          <a:xfrm>
            <a:off x="1600200" y="5257800"/>
            <a:ext cx="3699859" cy="369332"/>
          </a:xfrm>
          <a:prstGeom prst="rect">
            <a:avLst/>
          </a:prstGeom>
          <a:noFill/>
        </p:spPr>
        <p:txBody>
          <a:bodyPr wrap="none" rtlCol="0">
            <a:spAutoFit/>
          </a:bodyPr>
          <a:lstStyle/>
          <a:p>
            <a:pPr>
              <a:buFont typeface="Arial" pitchFamily="34" charset="0"/>
              <a:buChar char="•"/>
            </a:pPr>
            <a:r>
              <a:rPr lang="en-US" dirty="0" smtClean="0"/>
              <a:t> Employee </a:t>
            </a:r>
            <a:r>
              <a:rPr lang="en-US" dirty="0" smtClean="0"/>
              <a:t>rating in numerical values</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447800" y="2590800"/>
            <a:ext cx="8001000" cy="954107"/>
          </a:xfrm>
          <a:prstGeom prst="rect">
            <a:avLst/>
          </a:prstGeom>
          <a:noFill/>
        </p:spPr>
        <p:txBody>
          <a:bodyPr wrap="square" rtlCol="0">
            <a:spAutoFit/>
          </a:bodyPr>
          <a:lstStyle/>
          <a:p>
            <a:pPr lvl="1">
              <a:buFont typeface="Wingdings" pitchFamily="2" charset="2"/>
              <a:buChar char="v"/>
            </a:pPr>
            <a:r>
              <a:rPr lang="en-US" sz="2800" b="1" dirty="0" smtClean="0"/>
              <a:t>  Performance analysis =_</a:t>
            </a:r>
            <a:r>
              <a:rPr lang="en-US" sz="2800" b="1" dirty="0" smtClean="0"/>
              <a:t>xlfn.IFS(Z8&gt;=5,"VERY HIGH",Z8&gt;=4,"HIGH",Z8&gt;=3,"MED",TRUE,"LOW")</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798</Words>
  <Application>Microsoft Office PowerPoint</Application>
  <PresentationFormat>Custom</PresentationFormat>
  <Paragraphs>102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Slide 10</vt:lpstr>
      <vt:lpstr>MODELLING    </vt:lpstr>
      <vt:lpstr>RESULTS</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48</cp:revision>
  <dcterms:created xsi:type="dcterms:W3CDTF">2024-03-29T15:07:22Z</dcterms:created>
  <dcterms:modified xsi:type="dcterms:W3CDTF">2024-08-28T16:33:11Z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