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handoutMasterIdLst>
    <p:handoutMasterId r:id="rId36"/>
  </p:handoutMasterIdLst>
  <p:sldIdLst>
    <p:sldId id="256" r:id="rId3"/>
    <p:sldId id="257" r:id="rId4"/>
    <p:sldId id="288" r:id="rId5"/>
    <p:sldId id="276" r:id="rId6"/>
    <p:sldId id="286" r:id="rId7"/>
    <p:sldId id="280" r:id="rId8"/>
    <p:sldId id="340" r:id="rId9"/>
    <p:sldId id="341" r:id="rId10"/>
    <p:sldId id="274" r:id="rId11"/>
    <p:sldId id="275" r:id="rId12"/>
    <p:sldId id="282" r:id="rId13"/>
    <p:sldId id="289" r:id="rId14"/>
    <p:sldId id="292" r:id="rId15"/>
    <p:sldId id="293" r:id="rId16"/>
    <p:sldId id="296" r:id="rId17"/>
    <p:sldId id="299" r:id="rId18"/>
    <p:sldId id="297" r:id="rId19"/>
    <p:sldId id="295" r:id="rId20"/>
    <p:sldId id="298" r:id="rId21"/>
    <p:sldId id="322" r:id="rId22"/>
    <p:sldId id="323" r:id="rId23"/>
    <p:sldId id="329" r:id="rId24"/>
    <p:sldId id="326" r:id="rId25"/>
    <p:sldId id="325" r:id="rId26"/>
    <p:sldId id="331" r:id="rId27"/>
    <p:sldId id="332" r:id="rId28"/>
    <p:sldId id="330" r:id="rId29"/>
    <p:sldId id="333" r:id="rId30"/>
    <p:sldId id="324" r:id="rId31"/>
    <p:sldId id="327" r:id="rId32"/>
    <p:sldId id="277" r:id="rId33"/>
    <p:sldId id="272"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44" autoAdjust="0"/>
    <p:restoredTop sz="94660"/>
  </p:normalViewPr>
  <p:slideViewPr>
    <p:cSldViewPr snapToGrid="0">
      <p:cViewPr>
        <p:scale>
          <a:sx n="75" d="100"/>
          <a:sy n="75" d="100"/>
        </p:scale>
        <p:origin x="-576" y="390"/>
      </p:cViewPr>
      <p:guideLst>
        <p:guide orient="horz" pos="2160"/>
        <p:guide pos="3840"/>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handoutMaster" Target="handoutMasters/handoutMaster1.xml"/><Relationship Id="rId35" Type="http://schemas.openxmlformats.org/officeDocument/2006/relationships/notesMaster" Target="notesMasters/notesMaster1.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dirty="0"/>
              <a:t>Hi to all</a:t>
            </a:r>
            <a:endParaRPr lang="en-IN"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fld>
            <a:endParaRPr lang="en-IN"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fld>
            <a:endParaRPr lang="en-IN" dirty="0"/>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dirty="0"/>
              <a:t>Hi to all</a:t>
            </a:r>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fld>
            <a:endParaRPr lang="en-IN" dirty="0"/>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txBox="1"/>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p:cNvSpPr txBox="1"/>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IN" dirty="0"/>
          </a:p>
        </p:txBody>
      </p:sp>
      <p:sp>
        <p:nvSpPr>
          <p:cNvPr id="5" name="Date Placeholder 3"/>
          <p:cNvSpPr txBox="1"/>
          <p:nvPr userDrawn="1"/>
        </p:nvSpPr>
        <p:spPr>
          <a:xfrm>
            <a:off x="777239" y="6642828"/>
            <a:ext cx="5654039" cy="215172"/>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6431278" y="6641866"/>
            <a:ext cx="5322917" cy="216133"/>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smtClean="0">
                <a:solidFill>
                  <a:schemeClr val="bg1"/>
                </a:solidFill>
                <a:effectLst/>
                <a:latin typeface="Times New Roman" panose="02020603050405020304" pitchFamily="18" charset="0"/>
                <a:cs typeface="Times New Roman" panose="02020603050405020304" pitchFamily="18" charset="0"/>
              </a:rPr>
              <a:t>Facial</a:t>
            </a:r>
            <a:r>
              <a:rPr lang="en-US" sz="1500" b="1" i="1" baseline="0" dirty="0" smtClean="0">
                <a:solidFill>
                  <a:schemeClr val="bg1"/>
                </a:solidFill>
                <a:effectLst/>
                <a:latin typeface="Times New Roman" panose="02020603050405020304" pitchFamily="18" charset="0"/>
                <a:cs typeface="Times New Roman" panose="02020603050405020304" pitchFamily="18" charset="0"/>
              </a:rPr>
              <a:t> Diagnosis using Deep Transfer Learning</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p:cNvSpPr txBox="1"/>
          <p:nvPr userDrawn="1"/>
        </p:nvSpPr>
        <p:spPr>
          <a:xfrm>
            <a:off x="0" y="6642828"/>
            <a:ext cx="777239" cy="21517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smtClean="0">
                <a:solidFill>
                  <a:schemeClr val="bg1"/>
                </a:solidFill>
                <a:latin typeface="Times New Roman" panose="02020603050405020304" pitchFamily="18" charset="0"/>
                <a:cs typeface="Times New Roman" panose="02020603050405020304" pitchFamily="18" charset="0"/>
              </a:rPr>
              <a:t>B </a:t>
            </a:r>
            <a:r>
              <a:rPr lang="en-US" sz="1600" b="0" cap="small" baseline="0" dirty="0">
                <a:solidFill>
                  <a:schemeClr val="bg1"/>
                </a:solidFill>
                <a:latin typeface="Times New Roman" panose="02020603050405020304" pitchFamily="18" charset="0"/>
                <a:cs typeface="Times New Roman" panose="02020603050405020304" pitchFamily="18" charset="0"/>
              </a:rPr>
              <a:t>- </a:t>
            </a:r>
            <a:r>
              <a:rPr lang="en-US" sz="1600" b="0" cap="small" baseline="0" dirty="0" smtClean="0">
                <a:solidFill>
                  <a:schemeClr val="bg1"/>
                </a:solidFill>
                <a:latin typeface="Times New Roman" panose="02020603050405020304" pitchFamily="18" charset="0"/>
                <a:cs typeface="Times New Roman" panose="02020603050405020304" pitchFamily="18" charset="0"/>
              </a:rPr>
              <a:t>02</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jpe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hyperlink" Target="detecting%20visually%20observable%20disease%20by%20faces.pdf" TargetMode="External"/><Relationship Id="rId4" Type="http://schemas.openxmlformats.org/officeDocument/2006/relationships/hyperlink" Target="image%20classification%20using%20transfer%20learning%20and%20deep%20learning.pdf" TargetMode="External"/><Relationship Id="rId3" Type="http://schemas.openxmlformats.org/officeDocument/2006/relationships/hyperlink" Target="Efficient_mobilenet_architecture_as_image_recognit.pdf" TargetMode="External"/><Relationship Id="rId2" Type="http://schemas.openxmlformats.org/officeDocument/2006/relationships/hyperlink" Target="-Image_Recognition%20by%20transferlearning%20,mobilenet.pdf" TargetMode="External"/><Relationship Id="rId1" Type="http://schemas.openxmlformats.org/officeDocument/2006/relationships/hyperlink" Target="IEEE_access_DeepFacialDiagnosis_bo_cruz_goncalves_202006.pdf"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image%20classification%20using%20transfer%20learning%20and%20deep%20learning.pdf" TargetMode="External"/><Relationship Id="rId1" Type="http://schemas.openxmlformats.org/officeDocument/2006/relationships/hyperlink" Target="IEEE_access_DeepFacialDiagnosis_bo_cruz_goncalves_202006.pdf" TargetMode="Externa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Image_Recognition%20by%20transferlearning%20,mobilenet.pdf"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p:nvPr/>
        </p:nvSpPr>
        <p:spPr>
          <a:xfrm>
            <a:off x="6095991"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smtClean="0">
                <a:effectLst>
                  <a:outerShdw blurRad="38100" dist="38100" dir="2700000" algn="tl">
                    <a:srgbClr val="000000">
                      <a:alpha val="43137"/>
                    </a:srgbClr>
                  </a:outerShdw>
                </a:effectLst>
              </a:rPr>
              <a:t>Tasneem S</a:t>
            </a:r>
            <a:endParaRPr lang="en-US" sz="2600" b="0" dirty="0">
              <a:effectLst>
                <a:outerShdw blurRad="38100" dist="38100" dir="2700000" algn="tl">
                  <a:srgbClr val="000000">
                    <a:alpha val="43137"/>
                  </a:srgbClr>
                </a:outerShdw>
              </a:effectLst>
            </a:endParaRPr>
          </a:p>
          <a:p>
            <a:pPr>
              <a:spcBef>
                <a:spcPts val="300"/>
              </a:spcBef>
            </a:pPr>
            <a:r>
              <a:rPr lang="en-US" sz="1300" b="0" dirty="0"/>
              <a:t>Roll No. </a:t>
            </a:r>
            <a:r>
              <a:rPr lang="en-US" sz="1300" b="0" dirty="0" smtClean="0"/>
              <a:t>184G1A05A4</a:t>
            </a:r>
            <a:endParaRPr lang="en-US" sz="1300" b="0" dirty="0"/>
          </a:p>
        </p:txBody>
      </p:sp>
      <p:sp>
        <p:nvSpPr>
          <p:cNvPr id="6" name="Subtitle 11"/>
          <p:cNvSpPr txBox="1"/>
          <p:nvPr/>
        </p:nvSpPr>
        <p:spPr>
          <a:xfrm>
            <a:off x="3759654" y="2475580"/>
            <a:ext cx="4672674" cy="89804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1400" b="0" i="1" dirty="0"/>
              <a:t>Under the guidance of</a:t>
            </a:r>
            <a:endParaRPr lang="en-US" sz="1400" b="0" i="1" dirty="0"/>
          </a:p>
          <a:p>
            <a:pPr>
              <a:spcBef>
                <a:spcPts val="200"/>
              </a:spcBef>
            </a:pPr>
            <a:r>
              <a:rPr lang="en-US" sz="2400" b="0" dirty="0">
                <a:effectLst>
                  <a:outerShdw blurRad="38100" dist="38100" dir="2700000" algn="tl">
                    <a:srgbClr val="000000">
                      <a:alpha val="43137"/>
                    </a:srgbClr>
                  </a:outerShdw>
                </a:effectLst>
              </a:rPr>
              <a:t>Mr. </a:t>
            </a:r>
            <a:r>
              <a:rPr lang="en-US" sz="2400" b="0" dirty="0" smtClean="0">
                <a:effectLst>
                  <a:outerShdw blurRad="38100" dist="38100" dir="2700000" algn="tl">
                    <a:srgbClr val="000000">
                      <a:alpha val="43137"/>
                    </a:srgbClr>
                  </a:outerShdw>
                </a:effectLst>
              </a:rPr>
              <a:t>C. Sudheer Kumar </a:t>
            </a:r>
            <a:r>
              <a:rPr lang="en-US" sz="1100" b="0" dirty="0" smtClean="0">
                <a:effectLst>
                  <a:outerShdw blurRad="38100" dist="38100" dir="2700000" algn="tl">
                    <a:srgbClr val="000000">
                      <a:alpha val="43137"/>
                    </a:srgbClr>
                  </a:outerShdw>
                </a:effectLst>
              </a:rPr>
              <a:t>M.Tech., (Ph.D)</a:t>
            </a:r>
            <a:endParaRPr lang="en-IN" sz="1100" b="0" dirty="0">
              <a:effectLst>
                <a:outerShdw blurRad="38100" dist="38100" dir="2700000" algn="tl">
                  <a:srgbClr val="000000">
                    <a:alpha val="43137"/>
                  </a:srgbClr>
                </a:outerShdw>
              </a:effectLst>
            </a:endParaRPr>
          </a:p>
          <a:p>
            <a:pPr>
              <a:spcBef>
                <a:spcPts val="200"/>
              </a:spcBef>
            </a:pPr>
            <a:r>
              <a:rPr lang="en-IN" sz="1400" b="0" dirty="0"/>
              <a:t>Assistant Professor</a:t>
            </a:r>
            <a:endParaRPr lang="en-IN" sz="1400" b="0" dirty="0"/>
          </a:p>
        </p:txBody>
      </p:sp>
      <p:sp>
        <p:nvSpPr>
          <p:cNvPr id="7" name="Subtitle 11"/>
          <p:cNvSpPr txBox="1"/>
          <p:nvPr/>
        </p:nvSpPr>
        <p:spPr>
          <a:xfrm>
            <a:off x="1514475" y="516253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a:t>
            </a:r>
            <a:endParaRPr lang="en-US" sz="4200" b="0" dirty="0">
              <a:effectLst>
                <a:outerShdw blurRad="38100" dist="38100" dir="2700000" algn="tl">
                  <a:srgbClr val="000000">
                    <a:alpha val="43137"/>
                  </a:srgbClr>
                </a:outerShdw>
              </a:effectLst>
            </a:endParaRP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endParaRPr lang="en-US" sz="6500" b="0" dirty="0">
              <a:solidFill>
                <a:srgbClr val="FF0000"/>
              </a:solidFill>
              <a:effectLst>
                <a:outerShdw blurRad="38100" dist="38100" dir="2700000" algn="tl">
                  <a:srgbClr val="000000">
                    <a:alpha val="43137"/>
                  </a:srgbClr>
                </a:outerShdw>
              </a:effectLst>
            </a:endParaRP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a:t>Rotarypuram Village, B K Samudram Mandal, Ananthapuramu – 515701.</a:t>
            </a:r>
            <a:endParaRPr lang="en-US" sz="2300" dirty="0"/>
          </a:p>
          <a:p>
            <a:pPr>
              <a:spcAft>
                <a:spcPts val="100"/>
              </a:spcAft>
            </a:pPr>
            <a:r>
              <a:rPr lang="en-US" sz="2500" dirty="0">
                <a:solidFill>
                  <a:schemeClr val="accent1">
                    <a:lumMod val="50000"/>
                  </a:schemeClr>
                </a:solidFill>
              </a:rPr>
              <a:t>2021 - 2022</a:t>
            </a:r>
            <a:endParaRPr lang="en-US" sz="2500" b="0" dirty="0"/>
          </a:p>
          <a:p>
            <a:endParaRPr lang="en-IN" b="0" dirty="0"/>
          </a:p>
        </p:txBody>
      </p:sp>
      <p:sp>
        <p:nvSpPr>
          <p:cNvPr id="12" name="Subtitle 11"/>
          <p:cNvSpPr txBox="1"/>
          <p:nvPr/>
        </p:nvSpPr>
        <p:spPr>
          <a:xfrm>
            <a:off x="3574384"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smtClean="0">
                <a:effectLst>
                  <a:outerShdw blurRad="38100" dist="38100" dir="2700000" algn="tl">
                    <a:srgbClr val="000000">
                      <a:alpha val="43137"/>
                    </a:srgbClr>
                  </a:outerShdw>
                </a:effectLst>
              </a:rPr>
              <a:t>Saif Sadiq S</a:t>
            </a:r>
            <a:endParaRPr lang="en-US" sz="2600" b="0" dirty="0">
              <a:effectLst>
                <a:outerShdw blurRad="38100" dist="38100" dir="2700000" algn="tl">
                  <a:srgbClr val="000000">
                    <a:alpha val="43137"/>
                  </a:srgbClr>
                </a:outerShdw>
              </a:effectLst>
            </a:endParaRPr>
          </a:p>
          <a:p>
            <a:pPr>
              <a:spcBef>
                <a:spcPts val="300"/>
              </a:spcBef>
            </a:pPr>
            <a:r>
              <a:rPr lang="en-US" sz="1300" b="0" dirty="0"/>
              <a:t>Roll No. </a:t>
            </a:r>
            <a:r>
              <a:rPr lang="en-US" sz="1300" b="0" dirty="0" smtClean="0"/>
              <a:t>184G1A082</a:t>
            </a:r>
            <a:endParaRPr lang="en-US" sz="1300" b="0" dirty="0"/>
          </a:p>
        </p:txBody>
      </p:sp>
      <p:sp>
        <p:nvSpPr>
          <p:cNvPr id="13" name="Subtitle 11"/>
          <p:cNvSpPr txBox="1"/>
          <p:nvPr/>
        </p:nvSpPr>
        <p:spPr>
          <a:xfrm>
            <a:off x="8617598"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smtClean="0">
                <a:effectLst>
                  <a:outerShdw blurRad="38100" dist="38100" dir="2700000" algn="tl">
                    <a:srgbClr val="000000">
                      <a:alpha val="43137"/>
                    </a:srgbClr>
                  </a:outerShdw>
                </a:effectLst>
              </a:rPr>
              <a:t>Udayasree K</a:t>
            </a:r>
            <a:endParaRPr lang="en-US" sz="2600" b="0" dirty="0">
              <a:effectLst>
                <a:outerShdw blurRad="38100" dist="38100" dir="2700000" algn="tl">
                  <a:srgbClr val="000000">
                    <a:alpha val="43137"/>
                  </a:srgbClr>
                </a:outerShdw>
              </a:effectLst>
            </a:endParaRPr>
          </a:p>
          <a:p>
            <a:pPr>
              <a:spcBef>
                <a:spcPts val="300"/>
              </a:spcBef>
            </a:pPr>
            <a:r>
              <a:rPr lang="en-US" sz="1300" b="0" dirty="0"/>
              <a:t>Roll No. </a:t>
            </a:r>
            <a:r>
              <a:rPr lang="en-US" sz="1300" b="0" dirty="0" smtClean="0"/>
              <a:t>184G1A05A6</a:t>
            </a:r>
            <a:endParaRPr lang="en-US" sz="1300" b="0" dirty="0"/>
          </a:p>
        </p:txBody>
      </p:sp>
      <p:sp>
        <p:nvSpPr>
          <p:cNvPr id="14" name="Subtitle 11"/>
          <p:cNvSpPr txBox="1"/>
          <p:nvPr/>
        </p:nvSpPr>
        <p:spPr>
          <a:xfrm>
            <a:off x="1191460" y="1783000"/>
            <a:ext cx="2382924" cy="584534"/>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20000"/>
              </a:lnSpc>
              <a:spcBef>
                <a:spcPts val="300"/>
              </a:spcBef>
            </a:pPr>
            <a:r>
              <a:rPr lang="en-US" sz="3600" b="0" dirty="0" smtClean="0">
                <a:effectLst>
                  <a:outerShdw blurRad="38100" dist="38100" dir="2700000" algn="tl">
                    <a:srgbClr val="000000">
                      <a:alpha val="43137"/>
                    </a:srgbClr>
                  </a:outerShdw>
                </a:effectLst>
              </a:rPr>
              <a:t>Vasantha Lakshmi P</a:t>
            </a:r>
            <a:endParaRPr lang="en-US" sz="3600" b="0" dirty="0">
              <a:effectLst>
                <a:outerShdw blurRad="38100" dist="38100" dir="2700000" algn="tl">
                  <a:srgbClr val="000000">
                    <a:alpha val="43137"/>
                  </a:srgbClr>
                </a:outerShdw>
              </a:effectLst>
            </a:endParaRPr>
          </a:p>
          <a:p>
            <a:pPr>
              <a:spcBef>
                <a:spcPts val="300"/>
              </a:spcBef>
            </a:pPr>
            <a:r>
              <a:rPr lang="en-US" sz="2200" b="0" dirty="0"/>
              <a:t>Roll No. </a:t>
            </a:r>
            <a:r>
              <a:rPr lang="en-US" sz="2200" b="0" dirty="0" smtClean="0"/>
              <a:t>174G1A05A8</a:t>
            </a:r>
            <a:endParaRPr lang="en-US" sz="2200" b="0" dirty="0"/>
          </a:p>
        </p:txBody>
      </p:sp>
      <p:sp>
        <p:nvSpPr>
          <p:cNvPr id="17" name="Rectangle: Rounded Corners 16"/>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Facial Diagnosis Using Deep Transfer Learning</a:t>
            </a:r>
            <a:endPar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endParaRPr lang="en-IN" sz="1600" i="1" dirty="0">
              <a:solidFill>
                <a:srgbClr val="000000"/>
              </a:solidFill>
              <a:latin typeface="Times New Roman" panose="02020603050405020304" pitchFamily="18" charset="0"/>
              <a:ea typeface="Calibri" panose="020F0502020204030204" pitchFamily="34" charset="0"/>
            </a:endParaRPr>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174154" y="3477046"/>
            <a:ext cx="1843673" cy="168548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endParaRPr lang="en-IN" dirty="0"/>
          </a:p>
        </p:txBody>
      </p:sp>
      <p:sp>
        <p:nvSpPr>
          <p:cNvPr id="7" name="Content Placeholder 2"/>
          <p:cNvSpPr>
            <a:spLocks noGrp="1"/>
          </p:cNvSpPr>
          <p:nvPr>
            <p:ph idx="1"/>
          </p:nvPr>
        </p:nvSpPr>
        <p:spPr>
          <a:xfrm>
            <a:off x="199505" y="1097279"/>
            <a:ext cx="11779135" cy="5394960"/>
          </a:xfrm>
        </p:spPr>
        <p:txBody>
          <a:bodyPr>
            <a:normAutofit lnSpcReduction="10000"/>
          </a:bodyPr>
          <a:lstStyle/>
          <a:p>
            <a:pPr marL="457200" indent="-457200">
              <a:buFont typeface="Wingdings" panose="05000000000000000000" pitchFamily="2" charset="2"/>
              <a:buChar char="Ø"/>
            </a:pPr>
            <a:r>
              <a:rPr lang="en-US" dirty="0" smtClean="0"/>
              <a:t>In Proposed System, we are Using Deep Transfer Learning, Neural networks and Face recognition to capture the faces of people and detect any possible disease associated to them.</a:t>
            </a:r>
            <a:endParaRPr lang="en-US" dirty="0" smtClean="0"/>
          </a:p>
          <a:p>
            <a:pPr marL="457200" indent="-457200">
              <a:buFont typeface="Wingdings" panose="05000000000000000000" pitchFamily="2" charset="2"/>
              <a:buChar char="Ø"/>
            </a:pPr>
            <a:endParaRPr lang="en-US" dirty="0" smtClean="0"/>
          </a:p>
          <a:p>
            <a:pPr marL="457200" indent="-457200">
              <a:buFont typeface="Wingdings" panose="05000000000000000000" pitchFamily="2" charset="2"/>
              <a:buChar char="Ø"/>
            </a:pPr>
            <a:r>
              <a:rPr lang="en-US" dirty="0" smtClean="0"/>
              <a:t>Deep Transfer Learning offers increased accuracy in detection of disease and it is highly scalable.</a:t>
            </a:r>
            <a:endParaRPr lang="en-US" dirty="0" smtClean="0"/>
          </a:p>
          <a:p>
            <a:pPr marL="457200" indent="-457200">
              <a:buFont typeface="Wingdings" panose="05000000000000000000" pitchFamily="2" charset="2"/>
              <a:buChar char="Ø"/>
            </a:pPr>
            <a:endParaRPr lang="en-US" dirty="0" smtClean="0"/>
          </a:p>
          <a:p>
            <a:pPr marL="457200" indent="-457200"/>
            <a:r>
              <a:rPr lang="en-US" dirty="0" smtClean="0"/>
              <a:t>Face recognition refers to the technology of verifying or identifying the identity of subjects from faces in images or videos.</a:t>
            </a:r>
            <a:endParaRPr lang="en-US" dirty="0" smtClean="0"/>
          </a:p>
          <a:p>
            <a:pPr marL="457200" indent="-457200"/>
            <a:endParaRPr lang="en-US" dirty="0" smtClean="0"/>
          </a:p>
          <a:p>
            <a:pPr marL="457200" indent="-457200">
              <a:buFont typeface="Wingdings" panose="05000000000000000000" pitchFamily="2" charset="2"/>
              <a:buChar char="Ø"/>
            </a:pPr>
            <a:r>
              <a:rPr lang="en-US" dirty="0" smtClean="0"/>
              <a:t>We are going to use convolutional Neural networks(CNN) such as MobileNet. It is the most commonly used deep learning method in Face recognition.</a:t>
            </a:r>
            <a:endParaRPr 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Definition</a:t>
            </a:r>
            <a:endParaRPr lang="en-US" dirty="0"/>
          </a:p>
        </p:txBody>
      </p:sp>
      <p:sp>
        <p:nvSpPr>
          <p:cNvPr id="3" name="Content Placeholder 2"/>
          <p:cNvSpPr>
            <a:spLocks noGrp="1"/>
          </p:cNvSpPr>
          <p:nvPr>
            <p:ph idx="1"/>
          </p:nvPr>
        </p:nvSpPr>
        <p:spPr/>
        <p:txBody>
          <a:bodyPr/>
          <a:lstStyle/>
          <a:p>
            <a:endParaRPr lang="en-US" dirty="0" smtClean="0"/>
          </a:p>
          <a:p>
            <a:r>
              <a:rPr lang="en-US" dirty="0" smtClean="0"/>
              <a:t>It is still difficult for people to take a medical examination in many rural and underdeveloped areas because of the limited medical resources, which leads to delays in treatment in many cases. Even in metropolises, limitations including the high cost, long queuing time in hospital and the doctor-patient contradiction which leads to medical disputes still exist. Computer-aided facial diagnosis enables us to carry out Non-invasive screening and detection of diseases quickly and easily with less error rate.</a:t>
            </a:r>
            <a:endParaRPr lang="en-US" dirty="0" smtClean="0"/>
          </a:p>
          <a:p>
            <a:r>
              <a:rPr lang="en-US" dirty="0" smtClean="0"/>
              <a:t>The Early prediction and treatment of Face based Diseases is to be done.</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idx="1"/>
          </p:nvPr>
        </p:nvSpPr>
        <p:spPr/>
        <p:txBody>
          <a:bodyPr/>
          <a:lstStyle/>
          <a:p>
            <a:r>
              <a:rPr lang="en-US" sz="2400" b="1" dirty="0" smtClean="0"/>
              <a:t>SYSTEM SPECIFICATIONS</a:t>
            </a:r>
            <a:r>
              <a:rPr lang="en-US" dirty="0" smtClean="0"/>
              <a:t>:</a:t>
            </a:r>
            <a:endParaRPr lang="en-US" dirty="0" smtClean="0"/>
          </a:p>
          <a:p>
            <a:pPr lvl="1"/>
            <a:r>
              <a:rPr lang="en-US" sz="2000" b="1" dirty="0" smtClean="0"/>
              <a:t>H/W Specifications</a:t>
            </a:r>
            <a:r>
              <a:rPr lang="en-US" dirty="0" smtClean="0"/>
              <a:t>:</a:t>
            </a:r>
            <a:endParaRPr lang="en-US" dirty="0" smtClean="0"/>
          </a:p>
          <a:p>
            <a:pPr lvl="2"/>
            <a:r>
              <a:rPr lang="en-US" dirty="0" smtClean="0"/>
              <a:t>Processor                     :I3/Intel Processor</a:t>
            </a:r>
            <a:endParaRPr lang="en-US" dirty="0" smtClean="0"/>
          </a:p>
          <a:p>
            <a:pPr lvl="2"/>
            <a:r>
              <a:rPr lang="en-US" dirty="0" smtClean="0"/>
              <a:t>RAM                           : 8GB(min)</a:t>
            </a:r>
            <a:endParaRPr lang="en-US" dirty="0" smtClean="0"/>
          </a:p>
          <a:p>
            <a:pPr lvl="2"/>
            <a:r>
              <a:rPr lang="en-US" dirty="0" smtClean="0"/>
              <a:t>Hard Disk                    : 128 GB</a:t>
            </a:r>
            <a:endParaRPr lang="en-US" dirty="0" smtClean="0"/>
          </a:p>
          <a:p>
            <a:pPr lvl="1"/>
            <a:r>
              <a:rPr lang="en-US" sz="2000" b="1" dirty="0" smtClean="0"/>
              <a:t>S/W Specifications</a:t>
            </a:r>
            <a:r>
              <a:rPr lang="en-US" dirty="0" smtClean="0"/>
              <a:t>:</a:t>
            </a:r>
            <a:endParaRPr lang="en-US" dirty="0" smtClean="0"/>
          </a:p>
          <a:p>
            <a:pPr lvl="2"/>
            <a:r>
              <a:rPr lang="en-US" dirty="0" smtClean="0"/>
              <a:t>Operating System        :Windows 7+</a:t>
            </a:r>
            <a:endParaRPr lang="en-US" dirty="0" smtClean="0"/>
          </a:p>
          <a:p>
            <a:pPr lvl="2"/>
            <a:r>
              <a:rPr lang="en-US" dirty="0" smtClean="0"/>
              <a:t>Server side script         : python 3.6</a:t>
            </a:r>
            <a:endParaRPr lang="en-US" dirty="0" smtClean="0"/>
          </a:p>
          <a:p>
            <a:pPr lvl="2"/>
            <a:r>
              <a:rPr lang="en-US" dirty="0" smtClean="0"/>
              <a:t>IDE                              : PyCharm</a:t>
            </a:r>
            <a:endParaRPr lang="en-US" dirty="0" smtClean="0"/>
          </a:p>
          <a:p>
            <a:pPr lvl="2"/>
            <a:r>
              <a:rPr lang="en-US" dirty="0" smtClean="0"/>
              <a:t>Libraries Used             : Numpy, Tenserflow, pandas,keras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pic>
        <p:nvPicPr>
          <p:cNvPr id="4" name="Content Placeholder 3" descr="WhatsApp Image 2022-03-13 at 2.45.58 PM.jpeg"/>
          <p:cNvPicPr>
            <a:picLocks noGrp="1" noChangeAspect="1"/>
          </p:cNvPicPr>
          <p:nvPr>
            <p:ph idx="1"/>
          </p:nvPr>
        </p:nvPicPr>
        <p:blipFill>
          <a:blip r:embed="rId1" cstate="print"/>
          <a:stretch>
            <a:fillRect/>
          </a:stretch>
        </p:blipFill>
        <p:spPr>
          <a:xfrm>
            <a:off x="2695038" y="1096963"/>
            <a:ext cx="6789223" cy="5395912"/>
          </a:xfrm>
        </p:spPr>
      </p:pic>
      <p:sp>
        <p:nvSpPr>
          <p:cNvPr id="5" name="Rectangle 4"/>
          <p:cNvSpPr/>
          <p:nvPr/>
        </p:nvSpPr>
        <p:spPr>
          <a:xfrm>
            <a:off x="5080000" y="4305300"/>
            <a:ext cx="23495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H="1">
            <a:off x="6096000" y="4089400"/>
            <a:ext cx="12700" cy="990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Activity Diagram</a:t>
            </a:r>
            <a:endParaRPr lang="en-US" dirty="0"/>
          </a:p>
        </p:txBody>
      </p:sp>
      <p:pic>
        <p:nvPicPr>
          <p:cNvPr id="22" name="Content Placeholder 21"/>
          <p:cNvPicPr>
            <a:picLocks noGrp="1"/>
          </p:cNvPicPr>
          <p:nvPr>
            <p:ph idx="1"/>
          </p:nvPr>
        </p:nvPicPr>
        <p:blipFill>
          <a:blip r:embed="rId1" cstate="print"/>
          <a:stretch>
            <a:fillRect/>
          </a:stretch>
        </p:blipFill>
        <p:spPr>
          <a:xfrm>
            <a:off x="3128963" y="1243013"/>
            <a:ext cx="4751387" cy="4628356"/>
          </a:xfrm>
          <a:prstGeom prst="rect">
            <a:avLst/>
          </a:prstGeom>
        </p:spPr>
      </p:pic>
      <p:sp>
        <p:nvSpPr>
          <p:cNvPr id="23" name="Rounded Rectangle 22"/>
          <p:cNvSpPr/>
          <p:nvPr/>
        </p:nvSpPr>
        <p:spPr>
          <a:xfrm>
            <a:off x="3443288" y="1843087"/>
            <a:ext cx="1171575" cy="4000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System</a:t>
            </a:r>
            <a:endParaRPr lang="en-US" dirty="0">
              <a:solidFill>
                <a:schemeClr val="tx1"/>
              </a:solidFill>
            </a:endParaRPr>
          </a:p>
        </p:txBody>
      </p:sp>
      <p:sp>
        <p:nvSpPr>
          <p:cNvPr id="24" name="Rounded Rectangle 23"/>
          <p:cNvSpPr/>
          <p:nvPr/>
        </p:nvSpPr>
        <p:spPr>
          <a:xfrm>
            <a:off x="3343275" y="2657475"/>
            <a:ext cx="1171575" cy="47148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Creating a model</a:t>
            </a:r>
            <a:endParaRPr lang="en-US" dirty="0">
              <a:solidFill>
                <a:schemeClr val="tx1"/>
              </a:solidFill>
            </a:endParaRPr>
          </a:p>
        </p:txBody>
      </p:sp>
      <p:sp>
        <p:nvSpPr>
          <p:cNvPr id="25" name="Rounded Rectangle 24"/>
          <p:cNvSpPr/>
          <p:nvPr/>
        </p:nvSpPr>
        <p:spPr>
          <a:xfrm>
            <a:off x="2857501" y="3529012"/>
            <a:ext cx="1585912" cy="82867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Preprocessing, feature extraction</a:t>
            </a:r>
            <a:endParaRPr lang="en-US" dirty="0">
              <a:solidFill>
                <a:schemeClr val="tx1"/>
              </a:solidFill>
            </a:endParaRPr>
          </a:p>
        </p:txBody>
      </p:sp>
      <p:sp>
        <p:nvSpPr>
          <p:cNvPr id="26" name="Rounded Rectangle 25"/>
          <p:cNvSpPr/>
          <p:nvPr/>
        </p:nvSpPr>
        <p:spPr>
          <a:xfrm>
            <a:off x="2643188" y="4629151"/>
            <a:ext cx="2328863" cy="685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Training and testing model, classify</a:t>
            </a:r>
            <a:endParaRPr lang="en-US" dirty="0">
              <a:solidFill>
                <a:schemeClr val="tx1"/>
              </a:solidFill>
            </a:endParaRPr>
          </a:p>
        </p:txBody>
      </p:sp>
      <p:sp>
        <p:nvSpPr>
          <p:cNvPr id="27" name="Rounded Rectangle 26"/>
          <p:cNvSpPr/>
          <p:nvPr/>
        </p:nvSpPr>
        <p:spPr>
          <a:xfrm>
            <a:off x="6472238" y="1728789"/>
            <a:ext cx="1314450" cy="3857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user</a:t>
            </a:r>
            <a:endParaRPr lang="en-US" dirty="0">
              <a:solidFill>
                <a:schemeClr val="tx1"/>
              </a:solidFill>
            </a:endParaRPr>
          </a:p>
        </p:txBody>
      </p:sp>
      <p:sp>
        <p:nvSpPr>
          <p:cNvPr id="30" name="Rounded Rectangle 29"/>
          <p:cNvSpPr/>
          <p:nvPr/>
        </p:nvSpPr>
        <p:spPr>
          <a:xfrm>
            <a:off x="6500813" y="2228850"/>
            <a:ext cx="1328737" cy="37147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register</a:t>
            </a:r>
            <a:endParaRPr lang="en-US" dirty="0">
              <a:solidFill>
                <a:schemeClr val="tx1"/>
              </a:solidFill>
            </a:endParaRPr>
          </a:p>
        </p:txBody>
      </p:sp>
      <p:sp>
        <p:nvSpPr>
          <p:cNvPr id="31" name="Rounded Rectangle 30"/>
          <p:cNvSpPr/>
          <p:nvPr/>
        </p:nvSpPr>
        <p:spPr>
          <a:xfrm>
            <a:off x="6615113" y="2714625"/>
            <a:ext cx="1171575" cy="44291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About project</a:t>
            </a:r>
            <a:endParaRPr lang="en-US" dirty="0">
              <a:solidFill>
                <a:schemeClr val="tx1"/>
              </a:solidFill>
            </a:endParaRPr>
          </a:p>
        </p:txBody>
      </p:sp>
      <p:sp>
        <p:nvSpPr>
          <p:cNvPr id="32" name="Rounded Rectangle 31"/>
          <p:cNvSpPr/>
          <p:nvPr/>
        </p:nvSpPr>
        <p:spPr>
          <a:xfrm>
            <a:off x="6686550" y="3271838"/>
            <a:ext cx="1042987" cy="4286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login</a:t>
            </a:r>
            <a:endParaRPr lang="en-US" dirty="0">
              <a:solidFill>
                <a:schemeClr val="tx1"/>
              </a:solidFill>
            </a:endParaRPr>
          </a:p>
        </p:txBody>
      </p:sp>
      <p:sp>
        <p:nvSpPr>
          <p:cNvPr id="33" name="Rounded Rectangle 32"/>
          <p:cNvSpPr/>
          <p:nvPr/>
        </p:nvSpPr>
        <p:spPr>
          <a:xfrm>
            <a:off x="6615113" y="3800475"/>
            <a:ext cx="1500187" cy="47148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Upload image</a:t>
            </a:r>
            <a:endParaRPr lang="en-US" dirty="0">
              <a:solidFill>
                <a:schemeClr val="tx1"/>
              </a:solidFill>
            </a:endParaRPr>
          </a:p>
        </p:txBody>
      </p:sp>
      <p:sp>
        <p:nvSpPr>
          <p:cNvPr id="34" name="Rounded Rectangle 33"/>
          <p:cNvSpPr/>
          <p:nvPr/>
        </p:nvSpPr>
        <p:spPr>
          <a:xfrm>
            <a:off x="6500813" y="4429126"/>
            <a:ext cx="1343025" cy="35718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prediction</a:t>
            </a:r>
            <a:endParaRPr lang="en-US" dirty="0">
              <a:solidFill>
                <a:schemeClr val="tx1"/>
              </a:solidFill>
            </a:endParaRPr>
          </a:p>
        </p:txBody>
      </p:sp>
      <p:sp>
        <p:nvSpPr>
          <p:cNvPr id="35" name="Rounded Rectangle 34"/>
          <p:cNvSpPr/>
          <p:nvPr/>
        </p:nvSpPr>
        <p:spPr>
          <a:xfrm>
            <a:off x="6515100" y="4986336"/>
            <a:ext cx="1028700" cy="48577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logout</a:t>
            </a:r>
            <a:endParaRPr lang="en-US" dirty="0">
              <a:solidFill>
                <a:schemeClr val="tx1"/>
              </a:solidFill>
            </a:endParaRPr>
          </a:p>
        </p:txBody>
      </p:sp>
      <p:sp>
        <p:nvSpPr>
          <p:cNvPr id="15" name="Oval 14"/>
          <p:cNvSpPr/>
          <p:nvPr/>
        </p:nvSpPr>
        <p:spPr>
          <a:xfrm>
            <a:off x="5778500" y="1308100"/>
            <a:ext cx="241300" cy="2286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219700" y="5461000"/>
            <a:ext cx="304800" cy="3175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270500" y="5524500"/>
            <a:ext cx="2032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94" name="AutoShape 2" descr="Image result for activity diagram component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8196" name="AutoShape 4" descr="Image result for activity diagram component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pic>
        <p:nvPicPr>
          <p:cNvPr id="8198" name="Picture 6" descr="Activity Diagram in UML: Symbol, Components &amp; Example"/>
          <p:cNvPicPr>
            <a:picLocks noChangeAspect="1" noChangeArrowheads="1"/>
          </p:cNvPicPr>
          <p:nvPr/>
        </p:nvPicPr>
        <p:blipFill>
          <a:blip r:embed="rId2" cstate="print"/>
          <a:srcRect/>
          <a:stretch>
            <a:fillRect/>
          </a:stretch>
        </p:blipFill>
        <p:spPr bwMode="auto">
          <a:xfrm>
            <a:off x="8893175" y="1252537"/>
            <a:ext cx="2628900" cy="2747963"/>
          </a:xfrm>
          <a:prstGeom prst="rect">
            <a:avLst/>
          </a:prstGeom>
          <a:noFill/>
        </p:spPr>
      </p:pic>
      <p:sp>
        <p:nvSpPr>
          <p:cNvPr id="21" name="Rectangle 20"/>
          <p:cNvSpPr/>
          <p:nvPr/>
        </p:nvSpPr>
        <p:spPr>
          <a:xfrm>
            <a:off x="9131300" y="2743200"/>
            <a:ext cx="2222500" cy="5461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Data flow diagram</a:t>
            </a:r>
            <a:endParaRPr lang="en-US" dirty="0"/>
          </a:p>
        </p:txBody>
      </p:sp>
      <p:pic>
        <p:nvPicPr>
          <p:cNvPr id="6" name="Content Placeholder 5" descr="drawio.png"/>
          <p:cNvPicPr>
            <a:picLocks noGrp="1" noChangeAspect="1"/>
          </p:cNvPicPr>
          <p:nvPr>
            <p:ph idx="1"/>
          </p:nvPr>
        </p:nvPicPr>
        <p:blipFill>
          <a:blip r:embed="rId1" cstate="print"/>
          <a:stretch>
            <a:fillRect/>
          </a:stretch>
        </p:blipFill>
        <p:spPr>
          <a:xfrm>
            <a:off x="1714501" y="1666081"/>
            <a:ext cx="7796212" cy="3439319"/>
          </a:xfrm>
        </p:spPr>
      </p:pic>
      <p:sp>
        <p:nvSpPr>
          <p:cNvPr id="7" name="Rectangle 6"/>
          <p:cNvSpPr/>
          <p:nvPr/>
        </p:nvSpPr>
        <p:spPr>
          <a:xfrm>
            <a:off x="5283200" y="3733800"/>
            <a:ext cx="266700" cy="1143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8" name="Picture 7" descr="Untitled Diagram.drawio (2).png"/>
          <p:cNvPicPr>
            <a:picLocks noChangeAspect="1"/>
          </p:cNvPicPr>
          <p:nvPr/>
        </p:nvPicPr>
        <p:blipFill>
          <a:blip r:embed="rId2" cstate="print"/>
          <a:stretch>
            <a:fillRect/>
          </a:stretch>
        </p:blipFill>
        <p:spPr>
          <a:xfrm>
            <a:off x="9583737" y="1630362"/>
            <a:ext cx="1152525" cy="1057275"/>
          </a:xfrm>
          <a:prstGeom prst="rect">
            <a:avLst/>
          </a:prstGeom>
        </p:spPr>
      </p:pic>
      <p:sp>
        <p:nvSpPr>
          <p:cNvPr id="3" name="Flowchart: Alternate Process 2"/>
          <p:cNvSpPr/>
          <p:nvPr/>
        </p:nvSpPr>
        <p:spPr>
          <a:xfrm>
            <a:off x="1714500" y="2910840"/>
            <a:ext cx="1330960" cy="720725"/>
          </a:xfrm>
          <a:prstGeom prst="flowChartAlternate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chemeClr val="tx1">
                    <a:lumMod val="75000"/>
                    <a:lumOff val="25000"/>
                  </a:schemeClr>
                </a:solidFill>
              </a:rPr>
              <a:t>Import Dataset</a:t>
            </a:r>
            <a:endParaRPr lang="en-US">
              <a:solidFill>
                <a:schemeClr val="tx1">
                  <a:lumMod val="75000"/>
                  <a:lumOff val="25000"/>
                </a:schemeClr>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E-R diagram</a:t>
            </a:r>
            <a:endParaRPr lang="en-US" dirty="0"/>
          </a:p>
        </p:txBody>
      </p:sp>
      <p:pic>
        <p:nvPicPr>
          <p:cNvPr id="4" name="Content Placeholder 3"/>
          <p:cNvPicPr>
            <a:picLocks noGrp="1"/>
          </p:cNvPicPr>
          <p:nvPr>
            <p:ph idx="1"/>
          </p:nvPr>
        </p:nvPicPr>
        <p:blipFill>
          <a:blip r:embed="rId1" cstate="print"/>
          <a:stretch>
            <a:fillRect/>
          </a:stretch>
        </p:blipFill>
        <p:spPr>
          <a:xfrm>
            <a:off x="1361440" y="1635760"/>
            <a:ext cx="6614160" cy="3576320"/>
          </a:xfrm>
          <a:prstGeom prst="rect">
            <a:avLst/>
          </a:prstGeom>
        </p:spPr>
      </p:pic>
      <p:pic>
        <p:nvPicPr>
          <p:cNvPr id="5" name="Picture 4" descr="Screenshot (206).png"/>
          <p:cNvPicPr>
            <a:picLocks noChangeAspect="1"/>
          </p:cNvPicPr>
          <p:nvPr/>
        </p:nvPicPr>
        <p:blipFill>
          <a:blip r:embed="rId2" cstate="print"/>
          <a:stretch>
            <a:fillRect/>
          </a:stretch>
        </p:blipFill>
        <p:spPr>
          <a:xfrm>
            <a:off x="8356398" y="1251663"/>
            <a:ext cx="2896004" cy="263961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use case diagrams</a:t>
            </a:r>
            <a:endParaRPr lang="en-US" dirty="0"/>
          </a:p>
        </p:txBody>
      </p:sp>
      <p:pic>
        <p:nvPicPr>
          <p:cNvPr id="4" name="Content Placeholder 3" descr="Untitled Diagram.drawio.png"/>
          <p:cNvPicPr>
            <a:picLocks noGrp="1" noChangeAspect="1"/>
          </p:cNvPicPr>
          <p:nvPr>
            <p:ph idx="1"/>
          </p:nvPr>
        </p:nvPicPr>
        <p:blipFill>
          <a:blip r:embed="rId1" cstate="print"/>
          <a:stretch>
            <a:fillRect/>
          </a:stretch>
        </p:blipFill>
        <p:spPr>
          <a:xfrm>
            <a:off x="1089660" y="2338070"/>
            <a:ext cx="4409440" cy="3327400"/>
          </a:xfrm>
        </p:spPr>
      </p:pic>
      <p:pic>
        <p:nvPicPr>
          <p:cNvPr id="5" name="Picture 4" descr="Untitled Diagram.drawio (1).png"/>
          <p:cNvPicPr>
            <a:picLocks noChangeAspect="1"/>
          </p:cNvPicPr>
          <p:nvPr/>
        </p:nvPicPr>
        <p:blipFill>
          <a:blip r:embed="rId2" cstate="print"/>
          <a:stretch>
            <a:fillRect/>
          </a:stretch>
        </p:blipFill>
        <p:spPr>
          <a:xfrm>
            <a:off x="9317037" y="1490662"/>
            <a:ext cx="1152525" cy="1438275"/>
          </a:xfrm>
          <a:prstGeom prst="rect">
            <a:avLst/>
          </a:prstGeom>
        </p:spPr>
      </p:pic>
      <p:pic>
        <p:nvPicPr>
          <p:cNvPr id="16" name="Picture 15" descr="Fd report 2 - Microsoft Word 05-06-2022 20_52_52.png"/>
          <p:cNvPicPr>
            <a:picLocks noChangeAspect="1"/>
          </p:cNvPicPr>
          <p:nvPr/>
        </p:nvPicPr>
        <p:blipFill>
          <a:blip r:embed="rId3" cstate="print"/>
          <a:srcRect l="31617" t="43629" r="42037" b="20077"/>
          <a:stretch>
            <a:fillRect/>
          </a:stretch>
        </p:blipFill>
        <p:spPr>
          <a:xfrm>
            <a:off x="6017260" y="3667125"/>
            <a:ext cx="4947920" cy="267144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normAutofit fontScale="72500"/>
          </a:bodyPr>
          <a:lstStyle/>
          <a:p>
            <a:pPr>
              <a:buNone/>
            </a:pPr>
            <a:r>
              <a:rPr lang="en-US" dirty="0" smtClean="0"/>
              <a:t>1.Dataset:</a:t>
            </a:r>
            <a:endParaRPr lang="en-US" dirty="0" smtClean="0"/>
          </a:p>
          <a:p>
            <a:r>
              <a:rPr lang="en-US" dirty="0" smtClean="0"/>
              <a:t>By using Keras on the top of Tenserflow to accomplish transfer learning, and access images in PyCharm.</a:t>
            </a:r>
            <a:endParaRPr lang="en-US" dirty="0" smtClean="0"/>
          </a:p>
          <a:p>
            <a:pPr lvl="1">
              <a:buNone/>
            </a:pPr>
            <a:r>
              <a:rPr lang="en-US" dirty="0" smtClean="0"/>
              <a:t>from tensorflow.keras.preprocessing import image</a:t>
            </a:r>
            <a:endParaRPr lang="en-US" dirty="0" smtClean="0"/>
          </a:p>
          <a:p>
            <a:pPr>
              <a:buNone/>
            </a:pPr>
            <a:r>
              <a:rPr lang="en-US" dirty="0" smtClean="0"/>
              <a:t>2.Create a model:</a:t>
            </a:r>
            <a:endParaRPr lang="en-US" dirty="0" smtClean="0"/>
          </a:p>
          <a:p>
            <a:r>
              <a:rPr lang="en-US" dirty="0" smtClean="0"/>
              <a:t>We are going to create a model, MobileNet which takes dataset to predict output.</a:t>
            </a:r>
            <a:endParaRPr lang="en-US" dirty="0" smtClean="0"/>
          </a:p>
          <a:p>
            <a:pPr marL="0" indent="0">
              <a:buNone/>
            </a:pPr>
            <a:r>
              <a:rPr lang="en-US" dirty="0" smtClean="0"/>
              <a:t>       from tenserflow.keras.images import Model,MobileNet</a:t>
            </a:r>
            <a:endParaRPr lang="en-US" dirty="0" smtClean="0"/>
          </a:p>
          <a:p>
            <a:pPr lvl="1">
              <a:buNone/>
            </a:pPr>
            <a:r>
              <a:rPr lang="en-US" dirty="0" smtClean="0"/>
              <a:t>base_model=MobileNet(weights='imagenet')</a:t>
            </a:r>
            <a:endParaRPr lang="en-US" dirty="0" smtClean="0"/>
          </a:p>
          <a:p>
            <a:pPr>
              <a:buNone/>
            </a:pPr>
            <a:r>
              <a:rPr lang="en-US" dirty="0" smtClean="0"/>
              <a:t>3.Feeding data to model</a:t>
            </a:r>
            <a:endParaRPr lang="en-US" dirty="0" smtClean="0"/>
          </a:p>
          <a:p>
            <a:r>
              <a:rPr lang="en-US" dirty="0" smtClean="0"/>
              <a:t>we will use the ImageDataGenerator which will also help us augment our data</a:t>
            </a:r>
            <a:endParaRPr lang="en-US" dirty="0" smtClean="0"/>
          </a:p>
          <a:p>
            <a:pPr lvl="1">
              <a:buNone/>
            </a:pPr>
            <a:r>
              <a:rPr lang="en-US" dirty="0" err="1" smtClean="0"/>
              <a:t>data_gen</a:t>
            </a:r>
            <a:r>
              <a:rPr lang="en-US" dirty="0" smtClean="0"/>
              <a:t>=</a:t>
            </a:r>
            <a:r>
              <a:rPr lang="en-US" dirty="0" err="1" smtClean="0"/>
              <a:t>ImageDataGenerator</a:t>
            </a:r>
            <a:r>
              <a:rPr lang="en-US" dirty="0" smtClean="0"/>
              <a:t>(input) </a:t>
            </a:r>
            <a:r>
              <a:rPr lang="en-US" dirty="0" smtClean="0"/>
              <a:t> –</a:t>
            </a:r>
            <a:r>
              <a:rPr lang="en-US" dirty="0" smtClean="0"/>
              <a:t>function</a:t>
            </a:r>
            <a:endParaRPr lang="en-US" dirty="0" smtClean="0"/>
          </a:p>
          <a:p>
            <a:pPr>
              <a:buNone/>
            </a:pPr>
            <a:r>
              <a:rPr lang="en-US" dirty="0" smtClean="0"/>
              <a:t>4.Train and test the images from directory</a:t>
            </a:r>
            <a:endParaRPr lang="en-US" dirty="0" smtClean="0"/>
          </a:p>
          <a:p>
            <a:pPr>
              <a:buNone/>
            </a:pPr>
            <a:r>
              <a:rPr lang="en-US" dirty="0" smtClean="0"/>
              <a:t>5.Compile and Save the model </a:t>
            </a:r>
            <a:endParaRPr lang="en-US" dirty="0" smtClean="0"/>
          </a:p>
          <a:p>
            <a:pPr>
              <a:buNone/>
            </a:pPr>
            <a:r>
              <a:rPr lang="en-US" dirty="0" smtClean="0"/>
              <a:t>    model.save(‘/location/path’)</a:t>
            </a:r>
            <a:endParaRPr lang="en-US" dirty="0" smtClean="0"/>
          </a:p>
          <a:p>
            <a:pPr>
              <a:buNone/>
            </a:pPr>
            <a:r>
              <a:rPr lang="en-US" dirty="0" smtClean="0"/>
              <a:t>     </a:t>
            </a:r>
            <a:endParaRPr lang="en-US" dirty="0" smtClean="0"/>
          </a:p>
          <a:p>
            <a:pPr lvl="1">
              <a:buNone/>
            </a:pPr>
            <a:endParaRPr lang="en-US" dirty="0" smtClean="0"/>
          </a:p>
          <a:p>
            <a:pPr lvl="1"/>
            <a:endParaRPr lang="en-US" dirty="0" smtClean="0"/>
          </a:p>
          <a:p>
            <a:endParaRPr lang="en-US" dirty="0" smtClean="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code</a:t>
            </a:r>
            <a:endParaRPr lang="en-US" dirty="0"/>
          </a:p>
        </p:txBody>
      </p:sp>
      <p:sp>
        <p:nvSpPr>
          <p:cNvPr id="3" name="Content Placeholder 2"/>
          <p:cNvSpPr>
            <a:spLocks noGrp="1"/>
          </p:cNvSpPr>
          <p:nvPr>
            <p:ph idx="1"/>
          </p:nvPr>
        </p:nvSpPr>
        <p:spPr/>
        <p:txBody>
          <a:bodyPr>
            <a:normAutofit fontScale="80000"/>
          </a:bodyPr>
          <a:lstStyle/>
          <a:p>
            <a:r>
              <a:rPr lang="en-US" dirty="0" smtClean="0"/>
              <a:t>Sample code:</a:t>
            </a:r>
            <a:endParaRPr lang="en-US" dirty="0" smtClean="0"/>
          </a:p>
          <a:p>
            <a:pPr>
              <a:buNone/>
            </a:pPr>
            <a:r>
              <a:rPr lang="en-US" dirty="0" smtClean="0"/>
              <a:t>     from </a:t>
            </a:r>
            <a:r>
              <a:rPr lang="en-US" dirty="0" err="1" smtClean="0"/>
              <a:t>tensorflow.keras.preprocessing</a:t>
            </a:r>
            <a:r>
              <a:rPr lang="en-US" dirty="0" smtClean="0"/>
              <a:t> import image</a:t>
            </a:r>
            <a:endParaRPr lang="en-US" dirty="0" smtClean="0"/>
          </a:p>
          <a:p>
            <a:pPr>
              <a:buNone/>
            </a:pPr>
            <a:r>
              <a:rPr lang="en-US" dirty="0" smtClean="0"/>
              <a:t>     from </a:t>
            </a:r>
            <a:r>
              <a:rPr lang="en-US" dirty="0" err="1" smtClean="0"/>
              <a:t>tensorflow.keras.models</a:t>
            </a:r>
            <a:r>
              <a:rPr lang="en-US" dirty="0" smtClean="0"/>
              <a:t> import Model</a:t>
            </a:r>
            <a:endParaRPr lang="en-US" dirty="0" smtClean="0"/>
          </a:p>
          <a:p>
            <a:pPr>
              <a:buNone/>
            </a:pPr>
            <a:r>
              <a:rPr lang="en-US" dirty="0" smtClean="0"/>
              <a:t>     import numpy as np</a:t>
            </a:r>
            <a:endParaRPr lang="en-US" dirty="0" smtClean="0"/>
          </a:p>
          <a:p>
            <a:pPr>
              <a:buNone/>
            </a:pPr>
            <a:r>
              <a:rPr lang="en-US" dirty="0" smtClean="0"/>
              <a:t>     </a:t>
            </a:r>
            <a:r>
              <a:rPr lang="en-US" dirty="0" err="1" smtClean="0"/>
              <a:t>base_model</a:t>
            </a:r>
            <a:r>
              <a:rPr lang="en-US" dirty="0" smtClean="0"/>
              <a:t>=</a:t>
            </a:r>
            <a:r>
              <a:rPr lang="en-US" dirty="0" err="1" smtClean="0"/>
              <a:t>MobileNet</a:t>
            </a:r>
            <a:r>
              <a:rPr lang="en-US" dirty="0" smtClean="0"/>
              <a:t>(weights='</a:t>
            </a:r>
            <a:r>
              <a:rPr lang="en-US" dirty="0" err="1" smtClean="0"/>
              <a:t>imagenet',include_top</a:t>
            </a:r>
            <a:r>
              <a:rPr lang="en-US" dirty="0" smtClean="0"/>
              <a:t>=False)</a:t>
            </a:r>
            <a:endParaRPr lang="en-US" dirty="0" smtClean="0"/>
          </a:p>
          <a:p>
            <a:pPr>
              <a:buNone/>
            </a:pPr>
            <a:r>
              <a:rPr lang="en-US" dirty="0" smtClean="0"/>
              <a:t>      GlobalAveragePooling2D( )</a:t>
            </a:r>
            <a:endParaRPr lang="en-US" dirty="0" smtClean="0"/>
          </a:p>
          <a:p>
            <a:pPr>
              <a:buNone/>
            </a:pPr>
            <a:r>
              <a:rPr lang="en-US" dirty="0" smtClean="0"/>
              <a:t>      x=Dense(1024,activation=’Relu’)</a:t>
            </a:r>
            <a:endParaRPr lang="en-US" dirty="0" smtClean="0"/>
          </a:p>
          <a:p>
            <a:pPr>
              <a:buNone/>
            </a:pPr>
            <a:r>
              <a:rPr lang="en-US" dirty="0" smtClean="0"/>
              <a:t>     </a:t>
            </a:r>
            <a:r>
              <a:rPr lang="en-US" dirty="0" err="1" smtClean="0"/>
              <a:t>train_datagen</a:t>
            </a:r>
            <a:r>
              <a:rPr lang="en-US" dirty="0" smtClean="0"/>
              <a:t>=</a:t>
            </a:r>
            <a:r>
              <a:rPr lang="en-US" dirty="0" err="1" smtClean="0"/>
              <a:t>ImageDataGenerator</a:t>
            </a:r>
            <a:r>
              <a:rPr lang="en-US" dirty="0" smtClean="0"/>
              <a:t>(input)</a:t>
            </a:r>
            <a:endParaRPr lang="en-US" dirty="0" smtClean="0"/>
          </a:p>
          <a:p>
            <a:pPr>
              <a:buNone/>
            </a:pPr>
            <a:r>
              <a:rPr lang="en-US" dirty="0" smtClean="0"/>
              <a:t>    train_generator=train_datagen.flow_from_directory('Dataset/train',parameters)</a:t>
            </a:r>
            <a:endParaRPr lang="en-US" dirty="0" smtClean="0"/>
          </a:p>
          <a:p>
            <a:pPr>
              <a:buNone/>
            </a:pPr>
            <a:r>
              <a:rPr lang="en-US" dirty="0" smtClean="0"/>
              <a:t>    test_generator=test_datagen.flow_from_directory('Dataset/train',parameters)</a:t>
            </a:r>
            <a:endParaRPr lang="en-US" dirty="0" smtClean="0"/>
          </a:p>
          <a:p>
            <a:pPr>
              <a:buNone/>
            </a:pPr>
            <a:r>
              <a:rPr lang="en-US" dirty="0" smtClean="0"/>
              <a:t>     </a:t>
            </a:r>
            <a:r>
              <a:rPr lang="en-US" dirty="0" err="1" smtClean="0"/>
              <a:t>model.compile</a:t>
            </a:r>
            <a:r>
              <a:rPr lang="en-US" dirty="0" smtClean="0"/>
              <a:t>()</a:t>
            </a:r>
            <a:endParaRPr lang="en-US" dirty="0" smtClean="0"/>
          </a:p>
          <a:p>
            <a:pPr>
              <a:buNone/>
            </a:pPr>
            <a:r>
              <a:rPr lang="en-US" dirty="0" smtClean="0"/>
              <a:t>    </a:t>
            </a:r>
            <a:r>
              <a:rPr lang="en-US" dirty="0" err="1" smtClean="0"/>
              <a:t>model.save</a:t>
            </a:r>
            <a:r>
              <a:rPr lang="en-US" dirty="0" smtClean="0"/>
              <a:t>(‘/location/path’)</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IN" dirty="0"/>
          </a:p>
        </p:txBody>
      </p:sp>
      <p:sp>
        <p:nvSpPr>
          <p:cNvPr id="3" name="Content Placeholder 2"/>
          <p:cNvSpPr>
            <a:spLocks noGrp="1"/>
          </p:cNvSpPr>
          <p:nvPr>
            <p:ph idx="1"/>
          </p:nvPr>
        </p:nvSpPr>
        <p:spPr/>
        <p:txBody>
          <a:bodyPr>
            <a:normAutofit/>
          </a:bodyPr>
          <a:lstStyle/>
          <a:p>
            <a:r>
              <a:rPr lang="en-US" sz="2400" dirty="0" smtClean="0"/>
              <a:t>The relationship between face and disease has been discussed for thousands of years, which leads to the occurrence of facial diagnosis. The objective here is to explore the possibility of identifying diseases from uncontrolled 2D face images by deep learning techniques. we are going to use deep transfer learning ,CNN from face recognition to perform the computer-aided facial diagnosis on various diseases. In the experiments, we perform the computer-aided facial diagnosis on diseases like beta-thalassemia, hyperthyroidism, Down syndrome, and leprosy with a relatively a dataset. </a:t>
            </a:r>
            <a:endParaRPr lang="en-US" sz="2400" dirty="0" smtClean="0"/>
          </a:p>
          <a:p>
            <a:pPr algn="l"/>
            <a:r>
              <a:rPr lang="en-US" sz="2400" dirty="0" smtClean="0"/>
              <a:t> The overall accuracy by deep transfer learning from face recognition is which outperforms the performance of both traditional machine learning methods and clinicians in the experiments. The success of deep transfer learning applications in facial diagnosis with a small dataset could provide a low-cost and noninvasive way for disease screening and detection.</a:t>
            </a:r>
            <a:br>
              <a:rPr lang="en-US" dirty="0" smtClean="0"/>
            </a:br>
            <a:endParaRPr lang="en-US" dirty="0" smtClean="0"/>
          </a:p>
          <a:p>
            <a:pPr marL="457200" indent="-457200">
              <a:buNone/>
            </a:pPr>
            <a:endParaRPr lang="en-US"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Results</a:t>
            </a:r>
            <a:endParaRPr lang="en-US"/>
          </a:p>
        </p:txBody>
      </p:sp>
      <p:pic>
        <p:nvPicPr>
          <p:cNvPr id="4" name="Picture 2"/>
          <p:cNvPicPr>
            <a:picLocks noChangeAspect="1"/>
          </p:cNvPicPr>
          <p:nvPr>
            <p:ph idx="1"/>
          </p:nvPr>
        </p:nvPicPr>
        <p:blipFill>
          <a:blip r:embed="rId1" cstate="print"/>
          <a:stretch>
            <a:fillRect/>
          </a:stretch>
        </p:blipFill>
        <p:spPr>
          <a:xfrm>
            <a:off x="1306195" y="1927225"/>
            <a:ext cx="8578215" cy="4283075"/>
          </a:xfrm>
          <a:prstGeom prst="rect">
            <a:avLst/>
          </a:prstGeom>
        </p:spPr>
      </p:pic>
      <p:sp>
        <p:nvSpPr>
          <p:cNvPr id="5" name="Text Box 4"/>
          <p:cNvSpPr txBox="1"/>
          <p:nvPr/>
        </p:nvSpPr>
        <p:spPr>
          <a:xfrm>
            <a:off x="1296670" y="1329690"/>
            <a:ext cx="1408430" cy="368300"/>
          </a:xfrm>
          <a:prstGeom prst="rect">
            <a:avLst/>
          </a:prstGeom>
          <a:noFill/>
        </p:spPr>
        <p:txBody>
          <a:bodyPr wrap="none" rtlCol="0">
            <a:spAutoFit/>
          </a:bodyPr>
          <a:p>
            <a:r>
              <a:rPr lang="en-US"/>
              <a:t>1.Home Page</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Results</a:t>
            </a:r>
            <a:endParaRPr lang="en-US"/>
          </a:p>
        </p:txBody>
      </p:sp>
      <p:pic>
        <p:nvPicPr>
          <p:cNvPr id="7" name="Picture 7"/>
          <p:cNvPicPr>
            <a:picLocks noChangeAspect="1"/>
          </p:cNvPicPr>
          <p:nvPr>
            <p:ph idx="1"/>
          </p:nvPr>
        </p:nvPicPr>
        <p:blipFill>
          <a:blip r:embed="rId1" cstate="print"/>
          <a:stretch>
            <a:fillRect/>
          </a:stretch>
        </p:blipFill>
        <p:spPr>
          <a:xfrm>
            <a:off x="1839595" y="2037080"/>
            <a:ext cx="8513445" cy="4283075"/>
          </a:xfrm>
          <a:prstGeom prst="rect">
            <a:avLst/>
          </a:prstGeom>
        </p:spPr>
      </p:pic>
      <p:sp>
        <p:nvSpPr>
          <p:cNvPr id="4" name="Text Box 3"/>
          <p:cNvSpPr txBox="1"/>
          <p:nvPr/>
        </p:nvSpPr>
        <p:spPr>
          <a:xfrm>
            <a:off x="2016760" y="1454785"/>
            <a:ext cx="1943100" cy="368300"/>
          </a:xfrm>
          <a:prstGeom prst="rect">
            <a:avLst/>
          </a:prstGeom>
          <a:noFill/>
        </p:spPr>
        <p:txBody>
          <a:bodyPr wrap="none" rtlCol="0">
            <a:spAutoFit/>
          </a:bodyPr>
          <a:p>
            <a:r>
              <a:rPr lang="en-US"/>
              <a:t>2.User Registration</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Results</a:t>
            </a:r>
            <a:endParaRPr lang="en-US"/>
          </a:p>
        </p:txBody>
      </p:sp>
      <p:pic>
        <p:nvPicPr>
          <p:cNvPr id="5" name="Content Placeholder 4" descr="WhatsApp Image 2022-06-04 at 9.18.28 PM"/>
          <p:cNvPicPr>
            <a:picLocks noChangeAspect="1"/>
          </p:cNvPicPr>
          <p:nvPr>
            <p:ph idx="1"/>
          </p:nvPr>
        </p:nvPicPr>
        <p:blipFill>
          <a:blip r:embed="rId1"/>
          <a:srcRect t="13266" b="4281"/>
          <a:stretch>
            <a:fillRect/>
          </a:stretch>
        </p:blipFill>
        <p:spPr>
          <a:xfrm>
            <a:off x="2903855" y="2496185"/>
            <a:ext cx="6640195" cy="3350895"/>
          </a:xfrm>
          <a:prstGeom prst="rect">
            <a:avLst/>
          </a:prstGeom>
        </p:spPr>
      </p:pic>
      <p:sp>
        <p:nvSpPr>
          <p:cNvPr id="6" name="Text Box 5"/>
          <p:cNvSpPr txBox="1"/>
          <p:nvPr/>
        </p:nvSpPr>
        <p:spPr>
          <a:xfrm>
            <a:off x="2311400" y="1874520"/>
            <a:ext cx="852805" cy="368300"/>
          </a:xfrm>
          <a:prstGeom prst="rect">
            <a:avLst/>
          </a:prstGeom>
          <a:noFill/>
        </p:spPr>
        <p:txBody>
          <a:bodyPr wrap="none" rtlCol="0">
            <a:spAutoFit/>
          </a:bodyPr>
          <a:p>
            <a:r>
              <a:rPr lang="en-US"/>
              <a:t>3.Login</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Results</a:t>
            </a:r>
            <a:endParaRPr lang="en-US"/>
          </a:p>
        </p:txBody>
      </p:sp>
      <p:pic>
        <p:nvPicPr>
          <p:cNvPr id="11" name="Picture 11"/>
          <p:cNvPicPr>
            <a:picLocks noChangeAspect="1"/>
          </p:cNvPicPr>
          <p:nvPr>
            <p:ph idx="1"/>
          </p:nvPr>
        </p:nvPicPr>
        <p:blipFill>
          <a:blip r:embed="rId1" cstate="print"/>
          <a:stretch>
            <a:fillRect/>
          </a:stretch>
        </p:blipFill>
        <p:spPr>
          <a:xfrm>
            <a:off x="1642745" y="2051685"/>
            <a:ext cx="8672830" cy="4111625"/>
          </a:xfrm>
          <a:prstGeom prst="rect">
            <a:avLst/>
          </a:prstGeom>
        </p:spPr>
      </p:pic>
      <p:sp>
        <p:nvSpPr>
          <p:cNvPr id="4" name="Text Box 3"/>
          <p:cNvSpPr txBox="1"/>
          <p:nvPr/>
        </p:nvSpPr>
        <p:spPr>
          <a:xfrm>
            <a:off x="1311910" y="1439545"/>
            <a:ext cx="1941195" cy="368300"/>
          </a:xfrm>
          <a:prstGeom prst="rect">
            <a:avLst/>
          </a:prstGeom>
          <a:noFill/>
        </p:spPr>
        <p:txBody>
          <a:bodyPr wrap="none" rtlCol="0">
            <a:spAutoFit/>
          </a:bodyPr>
          <a:p>
            <a:r>
              <a:rPr lang="en-US"/>
              <a:t>4. User Home Page</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Results</a:t>
            </a:r>
            <a:endParaRPr lang="en-US"/>
          </a:p>
        </p:txBody>
      </p:sp>
      <p:pic>
        <p:nvPicPr>
          <p:cNvPr id="15" name="Picture 15"/>
          <p:cNvPicPr>
            <a:picLocks noChangeAspect="1"/>
          </p:cNvPicPr>
          <p:nvPr>
            <p:ph idx="1"/>
          </p:nvPr>
        </p:nvPicPr>
        <p:blipFill>
          <a:blip r:embed="rId1" cstate="print"/>
          <a:stretch>
            <a:fillRect/>
          </a:stretch>
        </p:blipFill>
        <p:spPr>
          <a:xfrm>
            <a:off x="2076450" y="2176780"/>
            <a:ext cx="8839200" cy="3861435"/>
          </a:xfrm>
          <a:prstGeom prst="rect">
            <a:avLst/>
          </a:prstGeom>
        </p:spPr>
      </p:pic>
      <p:sp>
        <p:nvSpPr>
          <p:cNvPr id="4" name="Text Box 3"/>
          <p:cNvSpPr txBox="1"/>
          <p:nvPr/>
        </p:nvSpPr>
        <p:spPr>
          <a:xfrm>
            <a:off x="1265555" y="1533525"/>
            <a:ext cx="1692275" cy="368300"/>
          </a:xfrm>
          <a:prstGeom prst="rect">
            <a:avLst/>
          </a:prstGeom>
          <a:noFill/>
        </p:spPr>
        <p:txBody>
          <a:bodyPr wrap="none" rtlCol="0">
            <a:spAutoFit/>
          </a:bodyPr>
          <a:p>
            <a:r>
              <a:rPr lang="en-US"/>
              <a:t>5. Upload image</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Results</a:t>
            </a:r>
            <a:endParaRPr lang="en-US"/>
          </a:p>
        </p:txBody>
      </p:sp>
      <p:pic>
        <p:nvPicPr>
          <p:cNvPr id="8" name="Content Placeholder 7" descr="WhatsApp Image 2022-06-06 at 11.12.25 AM"/>
          <p:cNvPicPr>
            <a:picLocks noChangeAspect="1"/>
          </p:cNvPicPr>
          <p:nvPr>
            <p:ph idx="1"/>
          </p:nvPr>
        </p:nvPicPr>
        <p:blipFill>
          <a:blip r:embed="rId1"/>
          <a:srcRect l="1984" t="14701" r="-1984" b="7074"/>
          <a:stretch>
            <a:fillRect/>
          </a:stretch>
        </p:blipFill>
        <p:spPr>
          <a:xfrm>
            <a:off x="1829435" y="2594610"/>
            <a:ext cx="8693785" cy="3501390"/>
          </a:xfrm>
          <a:prstGeom prst="rect">
            <a:avLst/>
          </a:prstGeom>
        </p:spPr>
      </p:pic>
      <p:sp>
        <p:nvSpPr>
          <p:cNvPr id="9" name="Text Box 8"/>
          <p:cNvSpPr txBox="1"/>
          <p:nvPr/>
        </p:nvSpPr>
        <p:spPr>
          <a:xfrm>
            <a:off x="1308100" y="1776730"/>
            <a:ext cx="2722245" cy="368300"/>
          </a:xfrm>
          <a:prstGeom prst="rect">
            <a:avLst/>
          </a:prstGeom>
          <a:noFill/>
        </p:spPr>
        <p:txBody>
          <a:bodyPr wrap="none" rtlCol="0">
            <a:spAutoFit/>
          </a:bodyPr>
          <a:p>
            <a:r>
              <a:rPr lang="en-US"/>
              <a:t>Beta-Thalasemia Prediction</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Results</a:t>
            </a:r>
            <a:endParaRPr lang="en-US"/>
          </a:p>
        </p:txBody>
      </p:sp>
      <p:pic>
        <p:nvPicPr>
          <p:cNvPr id="4" name="Content Placeholder 3" descr="WhatsApp Image 2022-06-06 at 11.12.26 AM"/>
          <p:cNvPicPr>
            <a:picLocks noChangeAspect="1"/>
          </p:cNvPicPr>
          <p:nvPr>
            <p:ph idx="1"/>
          </p:nvPr>
        </p:nvPicPr>
        <p:blipFill>
          <a:blip r:embed="rId1"/>
          <a:srcRect t="14134" r="2462" b="5413"/>
          <a:stretch>
            <a:fillRect/>
          </a:stretch>
        </p:blipFill>
        <p:spPr>
          <a:xfrm>
            <a:off x="2755265" y="2739390"/>
            <a:ext cx="7165340" cy="3547745"/>
          </a:xfrm>
          <a:prstGeom prst="rect">
            <a:avLst/>
          </a:prstGeom>
        </p:spPr>
      </p:pic>
      <p:sp>
        <p:nvSpPr>
          <p:cNvPr id="5" name="Text Box 4"/>
          <p:cNvSpPr txBox="1"/>
          <p:nvPr/>
        </p:nvSpPr>
        <p:spPr>
          <a:xfrm>
            <a:off x="1675130" y="1659255"/>
            <a:ext cx="2838450" cy="368300"/>
          </a:xfrm>
          <a:prstGeom prst="rect">
            <a:avLst/>
          </a:prstGeom>
          <a:noFill/>
        </p:spPr>
        <p:txBody>
          <a:bodyPr wrap="none" rtlCol="0">
            <a:spAutoFit/>
          </a:bodyPr>
          <a:p>
            <a:r>
              <a:rPr lang="en-US"/>
              <a:t>Hyper-Thyroidism prediction</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Results</a:t>
            </a:r>
            <a:endParaRPr lang="en-US"/>
          </a:p>
        </p:txBody>
      </p:sp>
      <p:pic>
        <p:nvPicPr>
          <p:cNvPr id="4" name="Content Placeholder 3" descr="WhatsApp Image 2022-06-04 at 9.21.49 PM"/>
          <p:cNvPicPr>
            <a:picLocks noChangeAspect="1"/>
          </p:cNvPicPr>
          <p:nvPr>
            <p:ph idx="1"/>
          </p:nvPr>
        </p:nvPicPr>
        <p:blipFill>
          <a:blip r:embed="rId1"/>
          <a:srcRect t="13264" b="4963"/>
          <a:stretch>
            <a:fillRect/>
          </a:stretch>
        </p:blipFill>
        <p:spPr>
          <a:xfrm>
            <a:off x="2125980" y="3174365"/>
            <a:ext cx="5625465" cy="3128010"/>
          </a:xfrm>
          <a:prstGeom prst="rect">
            <a:avLst/>
          </a:prstGeom>
        </p:spPr>
      </p:pic>
      <p:sp>
        <p:nvSpPr>
          <p:cNvPr id="6" name="Text Box 5"/>
          <p:cNvSpPr txBox="1"/>
          <p:nvPr/>
        </p:nvSpPr>
        <p:spPr>
          <a:xfrm>
            <a:off x="2125980" y="2016760"/>
            <a:ext cx="2717165" cy="368300"/>
          </a:xfrm>
          <a:prstGeom prst="rect">
            <a:avLst/>
          </a:prstGeom>
          <a:noFill/>
        </p:spPr>
        <p:txBody>
          <a:bodyPr wrap="none" rtlCol="0">
            <a:spAutoFit/>
          </a:bodyPr>
          <a:p>
            <a:r>
              <a:rPr lang="en-US"/>
              <a:t>Down Syndrome prediction</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Results</a:t>
            </a:r>
            <a:endParaRPr lang="en-US"/>
          </a:p>
        </p:txBody>
      </p:sp>
      <p:pic>
        <p:nvPicPr>
          <p:cNvPr id="4" name="Content Placeholder 3" descr="WhatsApp Image 2022-06-06 at 11.12.26 AM (1)"/>
          <p:cNvPicPr>
            <a:picLocks noChangeAspect="1"/>
          </p:cNvPicPr>
          <p:nvPr>
            <p:ph idx="1"/>
          </p:nvPr>
        </p:nvPicPr>
        <p:blipFill>
          <a:blip r:embed="rId1"/>
          <a:srcRect t="13590" b="7995"/>
          <a:stretch>
            <a:fillRect/>
          </a:stretch>
        </p:blipFill>
        <p:spPr>
          <a:xfrm>
            <a:off x="3606165" y="2095500"/>
            <a:ext cx="6976110" cy="4102735"/>
          </a:xfrm>
          <a:prstGeom prst="rect">
            <a:avLst/>
          </a:prstGeom>
        </p:spPr>
      </p:pic>
      <p:sp>
        <p:nvSpPr>
          <p:cNvPr id="5" name="Text Box 4"/>
          <p:cNvSpPr txBox="1"/>
          <p:nvPr/>
        </p:nvSpPr>
        <p:spPr>
          <a:xfrm>
            <a:off x="822960" y="1350645"/>
            <a:ext cx="1899285" cy="368300"/>
          </a:xfrm>
          <a:prstGeom prst="rect">
            <a:avLst/>
          </a:prstGeom>
          <a:noFill/>
        </p:spPr>
        <p:txBody>
          <a:bodyPr wrap="none" rtlCol="0">
            <a:spAutoFit/>
          </a:bodyPr>
          <a:p>
            <a:r>
              <a:rPr lang="en-US"/>
              <a:t>Leprosy prediction</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Results</a:t>
            </a:r>
            <a:endParaRPr lang="en-US"/>
          </a:p>
        </p:txBody>
      </p:sp>
      <p:pic>
        <p:nvPicPr>
          <p:cNvPr id="10" name="Picture 10"/>
          <p:cNvPicPr>
            <a:picLocks noChangeAspect="1"/>
          </p:cNvPicPr>
          <p:nvPr>
            <p:ph idx="1"/>
          </p:nvPr>
        </p:nvPicPr>
        <p:blipFill>
          <a:blip r:embed="rId1" cstate="print"/>
          <a:stretch>
            <a:fillRect/>
          </a:stretch>
        </p:blipFill>
        <p:spPr>
          <a:xfrm>
            <a:off x="2286635" y="2330450"/>
            <a:ext cx="7618730" cy="3813810"/>
          </a:xfrm>
          <a:prstGeom prst="rect">
            <a:avLst/>
          </a:prstGeom>
        </p:spPr>
      </p:pic>
      <p:sp>
        <p:nvSpPr>
          <p:cNvPr id="4" name="Text Box 3"/>
          <p:cNvSpPr txBox="1"/>
          <p:nvPr/>
        </p:nvSpPr>
        <p:spPr>
          <a:xfrm>
            <a:off x="1719580" y="1454785"/>
            <a:ext cx="2037715" cy="368300"/>
          </a:xfrm>
          <a:prstGeom prst="rect">
            <a:avLst/>
          </a:prstGeom>
          <a:noFill/>
        </p:spPr>
        <p:txBody>
          <a:bodyPr wrap="none" rtlCol="0">
            <a:spAutoFit/>
          </a:bodyPr>
          <a:p>
            <a:r>
              <a:rPr lang="en-US"/>
              <a:t>6.About Home page</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normAutofit fontScale="65000"/>
          </a:bodyPr>
          <a:lstStyle/>
          <a:p>
            <a:pPr>
              <a:buFont typeface="Wingdings" panose="05000000000000000000" pitchFamily="2" charset="2"/>
              <a:buChar char="ü"/>
            </a:pPr>
            <a:r>
              <a:rPr lang="en-US" dirty="0" smtClean="0"/>
              <a:t>Introduction</a:t>
            </a:r>
            <a:endParaRPr lang="en-US" dirty="0" smtClean="0"/>
          </a:p>
          <a:p>
            <a:pPr>
              <a:buFont typeface="Wingdings" panose="05000000000000000000" pitchFamily="2" charset="2"/>
              <a:buChar char="ü"/>
            </a:pPr>
            <a:r>
              <a:rPr lang="en-US" dirty="0" smtClean="0">
                <a:sym typeface="+mn-ea"/>
              </a:rPr>
              <a:t>Literature Survey</a:t>
            </a:r>
            <a:endParaRPr lang="en-US" dirty="0" smtClean="0"/>
          </a:p>
          <a:p>
            <a:pPr>
              <a:buFont typeface="Wingdings" panose="05000000000000000000" pitchFamily="2" charset="2"/>
              <a:buChar char="ü"/>
            </a:pPr>
            <a:r>
              <a:rPr lang="en-US" dirty="0" smtClean="0"/>
              <a:t>Existing System</a:t>
            </a:r>
            <a:endParaRPr lang="en-US" dirty="0" smtClean="0"/>
          </a:p>
          <a:p>
            <a:pPr>
              <a:buFont typeface="Wingdings" panose="05000000000000000000" pitchFamily="2" charset="2"/>
              <a:buChar char="ü"/>
            </a:pPr>
            <a:r>
              <a:rPr lang="en-US" dirty="0" smtClean="0"/>
              <a:t>Proposed System</a:t>
            </a:r>
            <a:endParaRPr lang="en-US" dirty="0" smtClean="0"/>
          </a:p>
          <a:p>
            <a:pPr>
              <a:buFont typeface="Wingdings" panose="05000000000000000000" pitchFamily="2" charset="2"/>
              <a:buChar char="ü"/>
            </a:pPr>
            <a:r>
              <a:rPr lang="en-US" dirty="0" smtClean="0"/>
              <a:t>Problem Definition </a:t>
            </a:r>
            <a:endParaRPr lang="en-US" dirty="0" smtClean="0"/>
          </a:p>
          <a:p>
            <a:pPr>
              <a:buFont typeface="Wingdings" panose="05000000000000000000" pitchFamily="2" charset="2"/>
              <a:buChar char="ü"/>
            </a:pPr>
            <a:r>
              <a:rPr lang="en-US" dirty="0" smtClean="0"/>
              <a:t>Requirements</a:t>
            </a:r>
            <a:endParaRPr lang="en-US" dirty="0" smtClean="0"/>
          </a:p>
          <a:p>
            <a:pPr>
              <a:buFont typeface="Wingdings" panose="05000000000000000000" pitchFamily="2" charset="2"/>
              <a:buChar char="ü"/>
            </a:pPr>
            <a:r>
              <a:rPr lang="en-US" dirty="0" smtClean="0"/>
              <a:t>Architecture</a:t>
            </a:r>
            <a:endParaRPr lang="en-US" dirty="0" smtClean="0"/>
          </a:p>
          <a:p>
            <a:pPr>
              <a:buFont typeface="Wingdings" panose="05000000000000000000" pitchFamily="2" charset="2"/>
              <a:buChar char="ü"/>
            </a:pPr>
            <a:r>
              <a:rPr lang="en-US" dirty="0" smtClean="0"/>
              <a:t>UML  Activity diagram </a:t>
            </a:r>
            <a:endParaRPr lang="en-US" dirty="0" smtClean="0"/>
          </a:p>
          <a:p>
            <a:pPr>
              <a:buFont typeface="Wingdings" panose="05000000000000000000" pitchFamily="2" charset="2"/>
              <a:buChar char="ü"/>
            </a:pPr>
            <a:r>
              <a:rPr lang="en-US" dirty="0" smtClean="0"/>
              <a:t>UML  dataflow</a:t>
            </a:r>
            <a:endParaRPr lang="en-US" dirty="0" smtClean="0"/>
          </a:p>
          <a:p>
            <a:pPr>
              <a:buFont typeface="Wingdings" panose="05000000000000000000" pitchFamily="2" charset="2"/>
              <a:buChar char="ü"/>
            </a:pPr>
            <a:r>
              <a:rPr lang="en-IN" dirty="0" smtClean="0"/>
              <a:t>UML E-R </a:t>
            </a:r>
            <a:endParaRPr lang="en-IN" dirty="0" smtClean="0"/>
          </a:p>
          <a:p>
            <a:pPr>
              <a:buFont typeface="Wingdings" panose="05000000000000000000" pitchFamily="2" charset="2"/>
              <a:buChar char="ü"/>
            </a:pPr>
            <a:r>
              <a:rPr lang="en-IN" smtClean="0"/>
              <a:t>UML use case</a:t>
            </a:r>
            <a:endParaRPr lang="en-US" dirty="0" smtClean="0"/>
          </a:p>
          <a:p>
            <a:pPr>
              <a:buFont typeface="Wingdings" panose="05000000000000000000" pitchFamily="2" charset="2"/>
              <a:buChar char="ü"/>
            </a:pPr>
            <a:r>
              <a:rPr lang="en-US" dirty="0" smtClean="0"/>
              <a:t>Implementation</a:t>
            </a:r>
            <a:endParaRPr lang="en-US" dirty="0" smtClean="0"/>
          </a:p>
          <a:p>
            <a:pPr>
              <a:buFont typeface="Wingdings" panose="05000000000000000000" pitchFamily="2" charset="2"/>
              <a:buChar char="ü"/>
            </a:pPr>
            <a:r>
              <a:rPr lang="en-US" dirty="0" smtClean="0"/>
              <a:t>Execution &amp; results</a:t>
            </a:r>
            <a:endParaRPr lang="en-US" dirty="0" smtClean="0"/>
          </a:p>
          <a:p>
            <a:pPr>
              <a:buFont typeface="Wingdings" panose="05000000000000000000" pitchFamily="2" charset="2"/>
              <a:buChar char="ü"/>
            </a:pPr>
            <a:r>
              <a:rPr lang="en-US" dirty="0" smtClean="0"/>
              <a:t>References</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Conclusion</a:t>
            </a:r>
            <a:endParaRPr lang="en-US"/>
          </a:p>
        </p:txBody>
      </p:sp>
      <p:sp>
        <p:nvSpPr>
          <p:cNvPr id="3" name="Content Placeholder 2"/>
          <p:cNvSpPr>
            <a:spLocks noGrp="1"/>
          </p:cNvSpPr>
          <p:nvPr>
            <p:ph idx="1"/>
          </p:nvPr>
        </p:nvSpPr>
        <p:spPr/>
        <p:txBody>
          <a:bodyPr/>
          <a:p>
            <a:r>
              <a:rPr lang="en-US"/>
              <a:t>More and more studies have shown that computer-aided  facial diagnosis is a promising way for disease screening and detection. We used deep transfer learning from face recognition methods to realize computer-aided facial diagnosis defifinitely and validate them on single disease and various diseases with the healthy control. The experimental results of above 90% accuracy have proven that CNN as a feature extractor is the mostappropriate deep transfer learning method in the case of the small dataset of facial diagnosis. It can solve the general problem of insuffificient data in the facial diagnosisarea to a certain extent. In future, we will continue to discover deep learning models to perform facial diagnosis effectively with the help of data augmentation methods. We hope that more and more diseases can be detected effificiently by face photographs. </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p:txBody>
          <a:bodyPr>
            <a:normAutofit lnSpcReduction="10000"/>
          </a:bodyPr>
          <a:lstStyle/>
          <a:p>
            <a:pPr marL="577850" indent="-577850">
              <a:buNone/>
            </a:pPr>
            <a:r>
              <a:rPr lang="en-US" dirty="0" smtClean="0"/>
              <a:t>[1]. Bo Jin, Leandro Cruz, and Nuno Goncalves, “</a:t>
            </a:r>
            <a:r>
              <a:rPr lang="en-US" dirty="0" smtClean="0">
                <a:hlinkClick r:id="rId1" action="ppaction://hlinkfile"/>
              </a:rPr>
              <a:t>Deep Facial Diagnosis </a:t>
            </a:r>
            <a:r>
              <a:rPr lang="en-US" dirty="0" smtClean="0"/>
              <a:t>”, </a:t>
            </a:r>
            <a:r>
              <a:rPr lang="en-US" i="1" dirty="0" smtClean="0"/>
              <a:t>IEEE Access</a:t>
            </a:r>
            <a:r>
              <a:rPr lang="en-US" dirty="0" smtClean="0"/>
              <a:t>, 29 June 2020.</a:t>
            </a:r>
            <a:endParaRPr lang="en-US" dirty="0" smtClean="0"/>
          </a:p>
          <a:p>
            <a:pPr marL="577850" indent="-577850">
              <a:buNone/>
            </a:pPr>
            <a:r>
              <a:rPr lang="en-US" dirty="0" smtClean="0"/>
              <a:t>[2]. Haihong Pan, Zaijun Pang, Yaowei Wang, Yijue wang , And Lin Chen , “</a:t>
            </a:r>
            <a:r>
              <a:rPr lang="en-US" dirty="0" smtClean="0">
                <a:hlinkClick r:id="rId2" action="ppaction://hlinkfile"/>
              </a:rPr>
              <a:t>Image recognition combining Transfer learning and MobileNet model</a:t>
            </a:r>
            <a:r>
              <a:rPr lang="en-US" dirty="0" smtClean="0"/>
              <a:t>”, </a:t>
            </a:r>
            <a:r>
              <a:rPr lang="en-US" i="1" dirty="0" smtClean="0"/>
              <a:t>IEEE Access</a:t>
            </a:r>
            <a:r>
              <a:rPr lang="en-US" dirty="0" smtClean="0"/>
              <a:t>, July 9, 2020.</a:t>
            </a:r>
            <a:endParaRPr lang="en-US" dirty="0" smtClean="0"/>
          </a:p>
          <a:p>
            <a:pPr marL="577850" indent="-577850">
              <a:buNone/>
            </a:pPr>
            <a:r>
              <a:rPr lang="en-US" dirty="0" smtClean="0"/>
              <a:t>[3]. Barlian Khasoggi, Ermatita, Samsuryadi, “</a:t>
            </a:r>
            <a:r>
              <a:rPr lang="en-US" dirty="0" smtClean="0">
                <a:hlinkClick r:id="rId3" action="ppaction://hlinkfile"/>
              </a:rPr>
              <a:t>Efficient mobilenet architecture as image recognition</a:t>
            </a:r>
            <a:r>
              <a:rPr lang="en-US" dirty="0" smtClean="0"/>
              <a:t>”, Master of Informatics Engineering,Sriwijaya University, Indonesia, Vol. 16, No. 1, October 2019.</a:t>
            </a:r>
            <a:endParaRPr lang="en-US" dirty="0" smtClean="0"/>
          </a:p>
          <a:p>
            <a:pPr marL="577850" indent="-577850">
              <a:buNone/>
            </a:pPr>
            <a:r>
              <a:rPr lang="en-US" dirty="0" smtClean="0"/>
              <a:t>[4].“</a:t>
            </a:r>
            <a:r>
              <a:rPr lang="en-US" dirty="0" smtClean="0">
                <a:hlinkClick r:id="rId4" action="ppaction://hlinkfile"/>
              </a:rPr>
              <a:t>Image Classification Using Transfer Learning and Deep Learning</a:t>
            </a:r>
            <a:r>
              <a:rPr lang="en-US" dirty="0" smtClean="0"/>
              <a:t>” International Journal Of Engineering And Computer Science Volume :10 Issue: 9 September 2021.</a:t>
            </a:r>
            <a:endParaRPr lang="en-US" dirty="0" smtClean="0"/>
          </a:p>
          <a:p>
            <a:pPr marL="577850" indent="-577850">
              <a:buNone/>
            </a:pPr>
            <a:r>
              <a:rPr lang="en-US" dirty="0" smtClean="0"/>
              <a:t>[5]. Kaun Wang, jeibo luo , “</a:t>
            </a:r>
            <a:r>
              <a:rPr lang="en-US" dirty="0" smtClean="0">
                <a:hlinkClick r:id="rId5" action="ppaction://hlinkfile"/>
              </a:rPr>
              <a:t>Detecting visually observable disease from faces</a:t>
            </a:r>
            <a:r>
              <a:rPr lang="en-US" dirty="0" smtClean="0"/>
              <a:t>”, vol:9, Mar 2016.</a:t>
            </a:r>
            <a:endParaRPr lang="en-US" dirty="0" smtClean="0"/>
          </a:p>
          <a:p>
            <a:pPr marL="577850" indent="-577850">
              <a:buNone/>
            </a:pPr>
            <a:endParaRPr lang="en-US" dirty="0" smtClean="0"/>
          </a:p>
          <a:p>
            <a:pPr marL="577850" indent="-577850">
              <a:buNone/>
            </a:pPr>
            <a:endParaRPr lang="en-US" dirty="0" smtClean="0"/>
          </a:p>
          <a:p>
            <a:pPr marL="577850" indent="-577850">
              <a:buNone/>
            </a:pPr>
            <a:endParaRPr lang="en-US" dirty="0" smtClean="0"/>
          </a:p>
          <a:p>
            <a:pPr marL="577850" indent="-577850">
              <a:buNone/>
            </a:pPr>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IN" dirty="0"/>
          </a:p>
        </p:txBody>
      </p:sp>
      <p:sp>
        <p:nvSpPr>
          <p:cNvPr id="7" name="Content Placeholder 2"/>
          <p:cNvSpPr>
            <a:spLocks noGrp="1"/>
          </p:cNvSpPr>
          <p:nvPr>
            <p:ph idx="1"/>
          </p:nvPr>
        </p:nvSpPr>
        <p:spPr>
          <a:xfrm>
            <a:off x="199505" y="1097279"/>
            <a:ext cx="11779135" cy="5394960"/>
          </a:xfrm>
        </p:spPr>
        <p:txBody>
          <a:bodyPr>
            <a:normAutofit/>
          </a:bodyPr>
          <a:lstStyle/>
          <a:p>
            <a:pPr marL="457200" indent="-457200"/>
            <a:r>
              <a:rPr lang="en-US" dirty="0" smtClean="0"/>
              <a:t>Facial diagnosis is one of the most important applications in facial analysis. It can be traced back thousands of years when traditional medicine practitioners applied their knowledge to diagnose the health status of an individual. </a:t>
            </a:r>
            <a:endParaRPr lang="en-US" dirty="0" smtClean="0"/>
          </a:p>
          <a:p>
            <a:pPr marL="457200" indent="-457200"/>
            <a:r>
              <a:rPr lang="en-US" dirty="0" smtClean="0"/>
              <a:t>It indicates the pathological changes of the internal organs can be reflected in the face of the relevant areas.</a:t>
            </a:r>
            <a:endParaRPr lang="en-US" dirty="0" smtClean="0"/>
          </a:p>
          <a:p>
            <a:pPr marL="457200" indent="-457200"/>
            <a:r>
              <a:rPr lang="en-US" dirty="0" smtClean="0"/>
              <a:t>It is still difficult for people to take a medical examination in many rural and underdeveloped areas because of the limited medical resources, which leads to delays in treatment in many cases.</a:t>
            </a:r>
            <a:endParaRPr lang="en-US" dirty="0" smtClean="0"/>
          </a:p>
          <a:p>
            <a:pPr marL="457200" indent="-457200"/>
            <a:r>
              <a:rPr lang="en-US" dirty="0" smtClean="0"/>
              <a:t>Now, Computer-aided facial diagnosis refers to that practitioners perform disease diagnosis by observing facial features.</a:t>
            </a:r>
            <a:endParaRPr lang="en-US" dirty="0" smtClean="0"/>
          </a:p>
          <a:p>
            <a:pPr marL="457200" indent="-457200"/>
            <a:r>
              <a:rPr lang="en-US" dirty="0" smtClean="0"/>
              <a:t>Computer-aided facial diagnosis enables us to carry out non-invasive screening and detection of diseases quickly and easily.</a:t>
            </a:r>
            <a:endParaRPr lang="en-US" dirty="0" smtClean="0"/>
          </a:p>
          <a:p>
            <a:pPr marL="457200" indent="-457200"/>
            <a:endParaRPr lang="en-US" dirty="0" smtClean="0"/>
          </a:p>
          <a:p>
            <a:pPr marL="457200" indent="-457200">
              <a:buFont typeface="Wingdings" panose="05000000000000000000" pitchFamily="2" charset="2"/>
              <a:buChar char="Ø"/>
            </a:pPr>
            <a:endParaRPr lang="en-US" dirty="0" smtClean="0"/>
          </a:p>
          <a:p>
            <a:pPr marL="457200" indent="-457200">
              <a:buFont typeface="Wingdings" panose="05000000000000000000" pitchFamily="2" charset="2"/>
              <a:buChar char="Ø"/>
            </a:pPr>
            <a:endParaRPr lang="en-US" dirty="0" smtClean="0"/>
          </a:p>
          <a:p>
            <a:pPr marL="457200" indent="-457200">
              <a:buFont typeface="Wingdings" panose="05000000000000000000" pitchFamily="2" charset="2"/>
              <a:buChar char="Ø"/>
            </a:pPr>
            <a:endParaRPr lang="en-US" dirty="0" smtClean="0"/>
          </a:p>
          <a:p>
            <a:pPr marL="457200" indent="-457200">
              <a:buFont typeface="Wingdings" panose="05000000000000000000" pitchFamily="2" charset="2"/>
              <a:buChar char="Ø"/>
            </a:pPr>
            <a:endParaRPr lang="en-US" dirty="0" smtClean="0"/>
          </a:p>
          <a:p>
            <a:pPr marL="457200" indent="-457200">
              <a:buFont typeface="Wingdings" panose="05000000000000000000" pitchFamily="2" charset="2"/>
              <a:buChar char="Ø"/>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Images</a:t>
            </a:r>
            <a:endParaRPr lang="en-US" dirty="0"/>
          </a:p>
        </p:txBody>
      </p:sp>
      <p:pic>
        <p:nvPicPr>
          <p:cNvPr id="4" name="Content Placeholder 3" descr="Disease-specific-faces.png"/>
          <p:cNvPicPr>
            <a:picLocks noGrp="1" noChangeAspect="1"/>
          </p:cNvPicPr>
          <p:nvPr>
            <p:ph idx="1"/>
          </p:nvPr>
        </p:nvPicPr>
        <p:blipFill>
          <a:blip r:embed="rId1" cstate="print"/>
          <a:stretch>
            <a:fillRect/>
          </a:stretch>
        </p:blipFill>
        <p:spPr>
          <a:xfrm>
            <a:off x="3646218" y="1096963"/>
            <a:ext cx="4886864" cy="5395912"/>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pPr>
              <a:buNone/>
            </a:pPr>
            <a:endParaRPr lang="en-US" dirty="0" smtClean="0"/>
          </a:p>
          <a:p>
            <a:r>
              <a:rPr lang="en-US" dirty="0" smtClean="0"/>
              <a:t> Therefore, if facial diagnosis can be proved effective with an acceptable error rate, it will be with great potential. With the help of artificial intelligence, we could explore the relationship between face and disease with a quantitative approach.</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Literature Survey</a:t>
            </a:r>
            <a:endParaRPr lang="en-US"/>
          </a:p>
        </p:txBody>
      </p:sp>
      <p:sp>
        <p:nvSpPr>
          <p:cNvPr id="3" name="Content Placeholder 2"/>
          <p:cNvSpPr>
            <a:spLocks noGrp="1"/>
          </p:cNvSpPr>
          <p:nvPr>
            <p:ph idx="1"/>
          </p:nvPr>
        </p:nvSpPr>
        <p:spPr/>
        <p:txBody>
          <a:bodyPr>
            <a:normAutofit lnSpcReduction="10000"/>
          </a:bodyPr>
          <a:p>
            <a:r>
              <a:rPr lang="en-US" dirty="0" smtClean="0">
                <a:sym typeface="+mn-ea"/>
              </a:rPr>
              <a:t>As our project has to prefer journals and published papers and also we have                              used some websites to understand the problem.</a:t>
            </a:r>
            <a:endParaRPr lang="en-US" dirty="0" smtClean="0"/>
          </a:p>
          <a:p>
            <a:r>
              <a:rPr lang="en-US" dirty="0" smtClean="0">
                <a:sym typeface="+mn-ea"/>
              </a:rPr>
              <a:t>[1][</a:t>
            </a:r>
            <a:r>
              <a:rPr lang="en-US" dirty="0" smtClean="0">
                <a:sym typeface="+mn-ea"/>
                <a:hlinkClick r:id="rId1" action="ppaction://hlinkfile"/>
              </a:rPr>
              <a:t>Bo Jin, Leandro Cruz, and Nuno Goncalves</a:t>
            </a:r>
            <a:r>
              <a:rPr lang="en-US" dirty="0" smtClean="0">
                <a:sym typeface="+mn-ea"/>
              </a:rPr>
              <a:t>]IEEE, Facial Diagnosis refers to the practitioners perform disease diagnosis by observing facial features. Deep learning technology shows significant performance. Face recognition refers to the technology of verifying or identifying the identify of subjects from images. Transfer learning is to apply the knowledge gained while solving one problem. In this paper, they used ResNet50 CNN architecture model.</a:t>
            </a:r>
            <a:endParaRPr lang="en-US" dirty="0" smtClean="0"/>
          </a:p>
          <a:p>
            <a:r>
              <a:rPr lang="en-US" dirty="0" smtClean="0">
                <a:sym typeface="+mn-ea"/>
              </a:rPr>
              <a:t>[2]“</a:t>
            </a:r>
            <a:r>
              <a:rPr lang="en-US" dirty="0" smtClean="0">
                <a:sym typeface="+mn-ea"/>
                <a:hlinkClick r:id="rId2" action="ppaction://hlinkfile"/>
              </a:rPr>
              <a:t>Image Classification Using Transfer Learning and Deep Learning</a:t>
            </a:r>
            <a:r>
              <a:rPr lang="en-US" dirty="0" smtClean="0">
                <a:sym typeface="+mn-ea"/>
              </a:rPr>
              <a:t>” To train a model on a huge dataset demands huge computational resources and adds a lot of cost to learning. Transfer learning allows to reduce the cost of learning and also help avoid reinventing the wheel. This paper demonstrates image classification using pretrained deep neural network model vgg16 which is trained on images from ImageNet dataset. </a:t>
            </a:r>
            <a:endParaRPr lang="en-US" dirty="0"/>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Contd..</a:t>
            </a:r>
            <a:endParaRPr lang="en-US"/>
          </a:p>
        </p:txBody>
      </p:sp>
      <p:sp>
        <p:nvSpPr>
          <p:cNvPr id="3" name="Content Placeholder 2"/>
          <p:cNvSpPr>
            <a:spLocks noGrp="1"/>
          </p:cNvSpPr>
          <p:nvPr>
            <p:ph idx="1"/>
          </p:nvPr>
        </p:nvSpPr>
        <p:spPr/>
        <p:txBody>
          <a:bodyPr/>
          <a:p>
            <a:r>
              <a:rPr lang="en-US" sz="2800" dirty="0" smtClean="0">
                <a:sym typeface="+mn-ea"/>
              </a:rPr>
              <a:t>[3][</a:t>
            </a:r>
            <a:r>
              <a:rPr lang="en-US" sz="2800" dirty="0" smtClean="0">
                <a:sym typeface="+mn-ea"/>
                <a:hlinkClick r:id="rId1" action="ppaction://hlinkfile"/>
              </a:rPr>
              <a:t>Haihong Pan, Zaijun Pang, Yaowei Wang, Yijue wang , And Lin Chen </a:t>
            </a:r>
            <a:r>
              <a:rPr lang="en-US" sz="2800" dirty="0" smtClean="0">
                <a:sym typeface="+mn-ea"/>
              </a:rPr>
              <a:t>] The weights of the pre-trained model on the ImageNet dataset are re-saved to the MobileNet feature extractor to classify welding defects (Fig. 2). Then the depth-separate convolution applies several filters to the local area of the input image to obtain the feature map. In this paper, the image recognition using transfer learning and mobile net combined is discussed, which will help our project to know the architecture of mobilenet and how transfer learning is done.</a:t>
            </a:r>
            <a:endParaRPr lang="en-US" sz="2800" dirty="0" smtClean="0"/>
          </a:p>
          <a:p>
            <a:pPr lvl="1"/>
            <a:r>
              <a:rPr lang="en-US" sz="2800" dirty="0" smtClean="0">
                <a:sym typeface="+mn-ea"/>
              </a:rPr>
              <a:t>Model used: MobileNet</a:t>
            </a:r>
            <a:endParaRPr lang="en-US" sz="2800" dirty="0"/>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System</a:t>
            </a:r>
            <a:endParaRPr lang="en-IN" dirty="0"/>
          </a:p>
        </p:txBody>
      </p:sp>
      <p:sp>
        <p:nvSpPr>
          <p:cNvPr id="7" name="Content Placeholder 2"/>
          <p:cNvSpPr>
            <a:spLocks noGrp="1"/>
          </p:cNvSpPr>
          <p:nvPr>
            <p:ph idx="1"/>
          </p:nvPr>
        </p:nvSpPr>
        <p:spPr>
          <a:xfrm>
            <a:off x="199505" y="1097279"/>
            <a:ext cx="11779135" cy="5394960"/>
          </a:xfrm>
        </p:spPr>
        <p:txBody>
          <a:bodyPr>
            <a:normAutofit/>
          </a:bodyPr>
          <a:lstStyle/>
          <a:p>
            <a:pPr marL="457200" indent="-457200">
              <a:buFont typeface="Wingdings" panose="05000000000000000000" pitchFamily="2" charset="2"/>
              <a:buChar char="Ø"/>
            </a:pPr>
            <a:r>
              <a:rPr lang="en-US" dirty="0" smtClean="0"/>
              <a:t>Earlier old methods like screening by a physician in laboratories with equipments .This system also required for us to know what we are looking for from the start.</a:t>
            </a:r>
            <a:endParaRPr lang="en-US" dirty="0" smtClean="0"/>
          </a:p>
          <a:p>
            <a:pPr marL="457200" indent="-457200">
              <a:buFont typeface="Wingdings" panose="05000000000000000000" pitchFamily="2" charset="2"/>
              <a:buChar char="Ø"/>
            </a:pPr>
            <a:endParaRPr lang="en-US" dirty="0" smtClean="0"/>
          </a:p>
          <a:p>
            <a:pPr marL="457200" indent="-457200">
              <a:buFont typeface="Wingdings" panose="05000000000000000000" pitchFamily="2" charset="2"/>
              <a:buChar char="Ø"/>
            </a:pPr>
            <a:r>
              <a:rPr lang="en-US" dirty="0" smtClean="0"/>
              <a:t>The Machine learning Algorithms are used like Bayesian Belief Networks and Face Expression Analysis.</a:t>
            </a:r>
            <a:endParaRPr lang="en-US" dirty="0" smtClean="0"/>
          </a:p>
          <a:p>
            <a:pPr marL="457200" indent="-457200">
              <a:buFont typeface="Wingdings" panose="05000000000000000000" pitchFamily="2" charset="2"/>
              <a:buChar char="Ø"/>
            </a:pPr>
            <a:endParaRPr lang="en-US" dirty="0" smtClean="0"/>
          </a:p>
          <a:p>
            <a:pPr marL="457200" indent="-457200"/>
            <a:r>
              <a:rPr lang="en-US" dirty="0" smtClean="0"/>
              <a:t>These algorithms take more time to generate results, low accuracy and cost ineffective.</a:t>
            </a:r>
            <a:endParaRPr lang="en-US" dirty="0" smtClean="0"/>
          </a:p>
          <a:p>
            <a:pPr marL="457200" indent="-457200">
              <a:buFont typeface="Wingdings" panose="05000000000000000000" pitchFamily="2" charset="2"/>
              <a:buChar char="Ø"/>
            </a:pPr>
            <a:endParaRPr lang="en-US" dirty="0" smtClean="0"/>
          </a:p>
          <a:p>
            <a:pPr marL="457200" indent="-457200">
              <a:buFont typeface="Wingdings" panose="05000000000000000000" pitchFamily="2" charset="2"/>
              <a:buChar char="Ø"/>
            </a:pPr>
            <a:endParaRPr lang="en-US" dirty="0" smtClean="0"/>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9534</Words>
  <Application>WPS Presentation</Application>
  <PresentationFormat>Custom</PresentationFormat>
  <Paragraphs>249</Paragraphs>
  <Slides>32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32</vt:i4>
      </vt:variant>
    </vt:vector>
  </HeadingPairs>
  <TitlesOfParts>
    <vt:vector size="41" baseType="lpstr">
      <vt:lpstr>Arial</vt:lpstr>
      <vt:lpstr>SimSun</vt:lpstr>
      <vt:lpstr>Wingdings</vt:lpstr>
      <vt:lpstr>Times New Roman</vt:lpstr>
      <vt:lpstr>Courier New</vt:lpstr>
      <vt:lpstr>Calibri</vt:lpstr>
      <vt:lpstr>Microsoft YaHei</vt:lpstr>
      <vt:lpstr>Arial Unicode MS</vt:lpstr>
      <vt:lpstr>Custom Design</vt:lpstr>
      <vt:lpstr>PowerPoint 演示文稿</vt:lpstr>
      <vt:lpstr>Abstract</vt:lpstr>
      <vt:lpstr>Contents</vt:lpstr>
      <vt:lpstr>Introduction</vt:lpstr>
      <vt:lpstr>Reference Images</vt:lpstr>
      <vt:lpstr>Contd….</vt:lpstr>
      <vt:lpstr>PowerPoint 演示文稿</vt:lpstr>
      <vt:lpstr>PowerPoint 演示文稿</vt:lpstr>
      <vt:lpstr>Existing System</vt:lpstr>
      <vt:lpstr>Proposed System</vt:lpstr>
      <vt:lpstr>Problem Definition</vt:lpstr>
      <vt:lpstr>Requirements</vt:lpstr>
      <vt:lpstr>Architecture</vt:lpstr>
      <vt:lpstr>UML Activity Diagram</vt:lpstr>
      <vt:lpstr>UML Data flow diagram</vt:lpstr>
      <vt:lpstr>E-R diagram</vt:lpstr>
      <vt:lpstr>UML use case diagrams</vt:lpstr>
      <vt:lpstr>Implementation</vt:lpstr>
      <vt:lpstr>Sample code</vt:lpstr>
      <vt:lpstr>Results</vt:lpstr>
      <vt:lpstr>Results</vt:lpstr>
      <vt:lpstr>Results</vt:lpstr>
      <vt:lpstr>Results</vt:lpstr>
      <vt:lpstr>Results</vt:lpstr>
      <vt:lpstr>Results</vt:lpstr>
      <vt:lpstr>Results</vt:lpstr>
      <vt:lpstr>Results</vt:lpstr>
      <vt:lpstr>Results</vt:lpstr>
      <vt:lpstr>Results</vt:lpstr>
      <vt:lpstr>Conclusion</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TASNEEM S</cp:lastModifiedBy>
  <cp:revision>268</cp:revision>
  <dcterms:created xsi:type="dcterms:W3CDTF">2019-06-11T05:35:00Z</dcterms:created>
  <dcterms:modified xsi:type="dcterms:W3CDTF">2022-06-28T14:09:20Z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672F7AE06F1B4F5D9861444B197291A1</vt:lpwstr>
  </property>
  <property fmtid="{D5CDD505-2E9C-101B-9397-08002B2CF9AE}" pid="3" name="KSOProductBuildVer">
    <vt:lpwstr>1033-11.2.0.11156</vt:lpwstr>
  </property>
</Properties>
</file>