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70" r:id="rId4"/>
    <p:sldId id="258" r:id="rId5"/>
    <p:sldId id="293" r:id="rId6"/>
    <p:sldId id="288" r:id="rId7"/>
    <p:sldId id="299" r:id="rId8"/>
    <p:sldId id="300" r:id="rId9"/>
    <p:sldId id="294" r:id="rId10"/>
    <p:sldId id="297" r:id="rId11"/>
    <p:sldId id="298" r:id="rId12"/>
    <p:sldId id="263" r:id="rId13"/>
    <p:sldId id="276" r:id="rId14"/>
    <p:sldId id="277" r:id="rId15"/>
    <p:sldId id="281" r:id="rId16"/>
    <p:sldId id="282" r:id="rId17"/>
    <p:sldId id="283" r:id="rId18"/>
    <p:sldId id="284" r:id="rId19"/>
    <p:sldId id="285" r:id="rId20"/>
    <p:sldId id="286" r:id="rId21"/>
    <p:sldId id="292" r:id="rId22"/>
    <p:sldId id="289" r:id="rId23"/>
    <p:sldId id="290" r:id="rId24"/>
    <p:sldId id="287" r:id="rId25"/>
    <p:sldId id="26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FD373D5-9A58-46D4-B497-B2B3366FE2CA}"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67840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6400" cy="3086100"/>
          </a:xfrm>
          <a:prstGeom prst="rect">
            <a:avLst/>
          </a:prstGeom>
        </p:spPr>
      </p:sp>
      <p:sp>
        <p:nvSpPr>
          <p:cNvPr id="114" name="PlaceHolder 2"/>
          <p:cNvSpPr>
            <a:spLocks noGrp="1"/>
          </p:cNvSpPr>
          <p:nvPr>
            <p:ph type="body"/>
          </p:nvPr>
        </p:nvSpPr>
        <p:spPr>
          <a:xfrm>
            <a:off x="756000" y="5078520"/>
            <a:ext cx="6047280" cy="4810680"/>
          </a:xfrm>
          <a:prstGeom prst="rect">
            <a:avLst/>
          </a:prstGeom>
        </p:spPr>
        <p:txBody>
          <a:bodyPr lIns="0" tIns="0" rIns="0" bIns="0">
            <a:noAutofit/>
          </a:bodyPr>
          <a:lstStyle/>
          <a:p>
            <a:endParaRPr lang="en-IN" sz="2000" b="0" strike="noStrike" spc="-1">
              <a:latin typeface="Arial"/>
            </a:endParaRPr>
          </a:p>
        </p:txBody>
      </p:sp>
      <p:sp>
        <p:nvSpPr>
          <p:cNvPr id="115" name="TextShape 3"/>
          <p:cNvSpPr txBox="1"/>
          <p:nvPr/>
        </p:nvSpPr>
        <p:spPr>
          <a:xfrm>
            <a:off x="4278960" y="10157400"/>
            <a:ext cx="3280320" cy="533880"/>
          </a:xfrm>
          <a:prstGeom prst="rect">
            <a:avLst/>
          </a:prstGeom>
          <a:noFill/>
          <a:ln>
            <a:noFill/>
          </a:ln>
        </p:spPr>
        <p:txBody>
          <a:bodyPr lIns="0" tIns="0" rIns="0" bIns="0" anchor="b">
            <a:noAutofit/>
          </a:bodyPr>
          <a:lstStyle/>
          <a:p>
            <a:pPr>
              <a:lnSpc>
                <a:spcPct val="100000"/>
              </a:lnSpc>
            </a:pPr>
            <a:fld id="{E9FDE45B-3E3D-425A-8D1D-B320F9D4A581}" type="slidenum">
              <a:rPr lang="en-US" sz="1800" b="0" strike="noStrike" spc="-1">
                <a:solidFill>
                  <a:srgbClr val="000000"/>
                </a:solidFill>
                <a:latin typeface="+mn-lt"/>
                <a:ea typeface="+mn-ea"/>
              </a:rPr>
              <a:t>1</a:t>
            </a:fld>
            <a:endParaRPr lang="en-IN" sz="18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6400" cy="3086100"/>
          </a:xfrm>
          <a:prstGeom prst="rect">
            <a:avLst/>
          </a:prstGeom>
        </p:spPr>
      </p:sp>
      <p:sp>
        <p:nvSpPr>
          <p:cNvPr id="117" name="PlaceHolder 2"/>
          <p:cNvSpPr>
            <a:spLocks noGrp="1"/>
          </p:cNvSpPr>
          <p:nvPr>
            <p:ph type="body"/>
          </p:nvPr>
        </p:nvSpPr>
        <p:spPr>
          <a:xfrm>
            <a:off x="685800" y="4400640"/>
            <a:ext cx="5485320" cy="3599280"/>
          </a:xfrm>
          <a:prstGeom prst="rect">
            <a:avLst/>
          </a:prstGeom>
        </p:spPr>
        <p:txBody>
          <a:bodyPr lIns="0" tIns="0" rIns="0" bIns="0">
            <a:normAutofit/>
          </a:bodyPr>
          <a:lstStyle/>
          <a:p>
            <a:endParaRPr lang="en-IN" sz="2000" b="0" strike="noStrike" spc="-1">
              <a:latin typeface="Arial"/>
            </a:endParaRPr>
          </a:p>
        </p:txBody>
      </p:sp>
      <p:sp>
        <p:nvSpPr>
          <p:cNvPr id="11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F2B60E3-4768-4D76-944B-D838AF235A50}" type="slidenum">
              <a:rPr lang="en-US" sz="1200" b="0" strike="noStrike" spc="-1">
                <a:solidFill>
                  <a:srgbClr val="000000"/>
                </a:solidFill>
                <a:latin typeface="+mn-lt"/>
                <a:ea typeface="+mn-ea"/>
              </a:rPr>
              <a:t>4</a:t>
            </a:fld>
            <a:endParaRPr lang="en-IN"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6400" cy="3086100"/>
          </a:xfrm>
          <a:prstGeom prst="rect">
            <a:avLst/>
          </a:prstGeom>
        </p:spPr>
      </p:sp>
      <p:sp>
        <p:nvSpPr>
          <p:cNvPr id="120" name="PlaceHolder 2"/>
          <p:cNvSpPr>
            <a:spLocks noGrp="1"/>
          </p:cNvSpPr>
          <p:nvPr>
            <p:ph type="body"/>
          </p:nvPr>
        </p:nvSpPr>
        <p:spPr>
          <a:xfrm>
            <a:off x="685800" y="4400640"/>
            <a:ext cx="5485320" cy="3599280"/>
          </a:xfrm>
          <a:prstGeom prst="rect">
            <a:avLst/>
          </a:prstGeom>
        </p:spPr>
        <p:txBody>
          <a:bodyPr lIns="0" tIns="0" rIns="0" bIns="0">
            <a:normAutofit/>
          </a:bodyPr>
          <a:lstStyle/>
          <a:p>
            <a:endParaRPr lang="en-IN" sz="2000" b="0" strike="noStrike" spc="-1">
              <a:latin typeface="Arial"/>
            </a:endParaRPr>
          </a:p>
        </p:txBody>
      </p:sp>
      <p:sp>
        <p:nvSpPr>
          <p:cNvPr id="12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167A0AF-5BBD-49BE-822A-71811CA2D4EA}" type="slidenum">
              <a:rPr lang="en-US" sz="1200" b="0" strike="noStrike" spc="-1">
                <a:solidFill>
                  <a:srgbClr val="000000"/>
                </a:solidFill>
                <a:latin typeface="+mn-lt"/>
                <a:ea typeface="+mn-ea"/>
              </a:rPr>
              <a:t>5</a:t>
            </a:fld>
            <a:endParaRPr lang="en-IN"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EB2CD-F793-0627-AD8A-6B63C7F2F0D0}"/>
            </a:ext>
          </a:extLst>
        </p:cNvPr>
        <p:cNvGrpSpPr/>
        <p:nvPr/>
      </p:nvGrpSpPr>
      <p:grpSpPr>
        <a:xfrm>
          <a:off x="0" y="0"/>
          <a:ext cx="0" cy="0"/>
          <a:chOff x="0" y="0"/>
          <a:chExt cx="0" cy="0"/>
        </a:xfrm>
      </p:grpSpPr>
      <p:sp>
        <p:nvSpPr>
          <p:cNvPr id="122" name="PlaceHolder 1">
            <a:extLst>
              <a:ext uri="{FF2B5EF4-FFF2-40B4-BE49-F238E27FC236}">
                <a16:creationId xmlns:a16="http://schemas.microsoft.com/office/drawing/2014/main" id="{9D121E2E-4B40-0A30-2E67-3FDA80F0404F}"/>
              </a:ext>
            </a:extLst>
          </p:cNvPr>
          <p:cNvSpPr>
            <a:spLocks noGrp="1" noRot="1" noChangeAspect="1"/>
          </p:cNvSpPr>
          <p:nvPr>
            <p:ph type="sldImg"/>
          </p:nvPr>
        </p:nvSpPr>
        <p:spPr>
          <a:xfrm>
            <a:off x="685800" y="1143000"/>
            <a:ext cx="5486400" cy="3086100"/>
          </a:xfrm>
          <a:prstGeom prst="rect">
            <a:avLst/>
          </a:prstGeom>
        </p:spPr>
      </p:sp>
      <p:sp>
        <p:nvSpPr>
          <p:cNvPr id="123" name="PlaceHolder 2">
            <a:extLst>
              <a:ext uri="{FF2B5EF4-FFF2-40B4-BE49-F238E27FC236}">
                <a16:creationId xmlns:a16="http://schemas.microsoft.com/office/drawing/2014/main" id="{FDCCFA4D-F4C7-392B-CDD4-945C4D696304}"/>
              </a:ext>
            </a:extLst>
          </p:cNvPr>
          <p:cNvSpPr>
            <a:spLocks noGrp="1"/>
          </p:cNvSpPr>
          <p:nvPr>
            <p:ph type="body"/>
          </p:nvPr>
        </p:nvSpPr>
        <p:spPr>
          <a:xfrm>
            <a:off x="685800" y="4400640"/>
            <a:ext cx="5485320" cy="3599280"/>
          </a:xfrm>
          <a:prstGeom prst="rect">
            <a:avLst/>
          </a:prstGeom>
        </p:spPr>
        <p:txBody>
          <a:bodyPr lIns="0" tIns="0" rIns="0" bIns="0">
            <a:normAutofit/>
          </a:bodyPr>
          <a:lstStyle/>
          <a:p>
            <a:endParaRPr lang="en-IN" sz="2000" b="0" strike="noStrike" spc="-1">
              <a:latin typeface="Arial"/>
            </a:endParaRPr>
          </a:p>
        </p:txBody>
      </p:sp>
      <p:sp>
        <p:nvSpPr>
          <p:cNvPr id="124" name="CustomShape 3">
            <a:extLst>
              <a:ext uri="{FF2B5EF4-FFF2-40B4-BE49-F238E27FC236}">
                <a16:creationId xmlns:a16="http://schemas.microsoft.com/office/drawing/2014/main" id="{A1C0F14B-5099-95C7-8440-5E68CF60771D}"/>
              </a:ext>
            </a:extLst>
          </p:cNvPr>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48A76CF-0D90-45E1-931E-F21AC670BECF}" type="slidenum">
              <a:rPr lang="en-US" sz="1200" b="0" strike="noStrike" spc="-1">
                <a:solidFill>
                  <a:srgbClr val="000000"/>
                </a:solidFill>
                <a:latin typeface="+mn-lt"/>
                <a:ea typeface="+mn-ea"/>
              </a:rPr>
              <a:t>7</a:t>
            </a:fld>
            <a:endParaRPr lang="en-IN" sz="1200" b="0" strike="noStrike" spc="-1">
              <a:latin typeface="Arial"/>
            </a:endParaRPr>
          </a:p>
        </p:txBody>
      </p:sp>
    </p:spTree>
    <p:extLst>
      <p:ext uri="{BB962C8B-B14F-4D97-AF65-F5344CB8AC3E}">
        <p14:creationId xmlns:p14="http://schemas.microsoft.com/office/powerpoint/2010/main" val="114528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6400" cy="3086100"/>
          </a:xfrm>
          <a:prstGeom prst="rect">
            <a:avLst/>
          </a:prstGeom>
        </p:spPr>
      </p:sp>
      <p:sp>
        <p:nvSpPr>
          <p:cNvPr id="123" name="PlaceHolder 2"/>
          <p:cNvSpPr>
            <a:spLocks noGrp="1"/>
          </p:cNvSpPr>
          <p:nvPr>
            <p:ph type="body"/>
          </p:nvPr>
        </p:nvSpPr>
        <p:spPr>
          <a:xfrm>
            <a:off x="685800" y="4400640"/>
            <a:ext cx="5485320" cy="3599280"/>
          </a:xfrm>
          <a:prstGeom prst="rect">
            <a:avLst/>
          </a:prstGeom>
        </p:spPr>
        <p:txBody>
          <a:bodyPr lIns="0" tIns="0" rIns="0" bIns="0">
            <a:normAutofit/>
          </a:bodyPr>
          <a:lstStyle/>
          <a:p>
            <a:endParaRPr lang="en-IN" sz="2000" b="0" strike="noStrike" spc="-1">
              <a:latin typeface="Arial"/>
            </a:endParaRPr>
          </a:p>
        </p:txBody>
      </p:sp>
      <p:sp>
        <p:nvSpPr>
          <p:cNvPr id="12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48A76CF-0D90-45E1-931E-F21AC670BECF}" type="slidenum">
              <a:rPr lang="en-US" sz="1200" b="0" strike="noStrike" spc="-1">
                <a:solidFill>
                  <a:srgbClr val="000000"/>
                </a:solidFill>
                <a:latin typeface="+mn-lt"/>
                <a:ea typeface="+mn-ea"/>
              </a:rPr>
              <a:t>8</a:t>
            </a:fld>
            <a:endParaRPr lang="en-IN" sz="1200" b="0" strike="noStrike" spc="-1">
              <a:latin typeface="Arial"/>
            </a:endParaRPr>
          </a:p>
        </p:txBody>
      </p:sp>
    </p:spTree>
    <p:extLst>
      <p:ext uri="{BB962C8B-B14F-4D97-AF65-F5344CB8AC3E}">
        <p14:creationId xmlns:p14="http://schemas.microsoft.com/office/powerpoint/2010/main" val="186816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60000"/>
          </a:blip>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3125160" y="2223000"/>
            <a:ext cx="8133840" cy="356184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p:txBody>
      </p:sp>
      <p:sp>
        <p:nvSpPr>
          <p:cNvPr id="45" name="CustomShape 2"/>
          <p:cNvSpPr/>
          <p:nvPr/>
        </p:nvSpPr>
        <p:spPr>
          <a:xfrm>
            <a:off x="491400" y="0"/>
            <a:ext cx="818640" cy="30808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rot="16200000" vert="vert270" lIns="90000" tIns="45000" rIns="90000" bIns="45000" anchor="ctr">
            <a:noAutofit/>
          </a:bodyPr>
          <a:lstStyle/>
          <a:p>
            <a:pPr algn="ctr">
              <a:lnSpc>
                <a:spcPct val="100000"/>
              </a:lnSpc>
            </a:pPr>
            <a:endParaRPr lang="en-IN" sz="3200" b="0" strike="noStrike" spc="-1" dirty="0">
              <a:latin typeface="Arial"/>
            </a:endParaRPr>
          </a:p>
        </p:txBody>
      </p:sp>
      <p:sp>
        <p:nvSpPr>
          <p:cNvPr id="46" name="CustomShape 3"/>
          <p:cNvSpPr/>
          <p:nvPr/>
        </p:nvSpPr>
        <p:spPr>
          <a:xfrm>
            <a:off x="1569600" y="-2880"/>
            <a:ext cx="832320" cy="3965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rot="16200000" vert="vert270" lIns="90000" tIns="45000" rIns="90000" bIns="45000" anchor="ctr">
            <a:noAutofit/>
          </a:bodyPr>
          <a:lstStyle/>
          <a:p>
            <a:pPr algn="ctr">
              <a:lnSpc>
                <a:spcPct val="100000"/>
              </a:lnSpc>
            </a:pPr>
            <a:endParaRPr lang="en-IN" sz="3200" b="0" strike="noStrike" spc="-1" dirty="0">
              <a:latin typeface="Arial"/>
            </a:endParaRPr>
          </a:p>
        </p:txBody>
      </p:sp>
      <p:sp>
        <p:nvSpPr>
          <p:cNvPr id="47" name="CustomShape 4"/>
          <p:cNvSpPr/>
          <p:nvPr/>
        </p:nvSpPr>
        <p:spPr>
          <a:xfrm>
            <a:off x="3068280" y="386640"/>
            <a:ext cx="8861760" cy="216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300" b="1" strike="noStrike" spc="-1">
                <a:solidFill>
                  <a:srgbClr val="ED7D31"/>
                </a:solidFill>
                <a:latin typeface="Times New Roman"/>
                <a:ea typeface="DejaVu Sans"/>
              </a:rPr>
              <a:t>Dr. Mahalingam College of Engineering and Technology </a:t>
            </a:r>
            <a:endParaRPr lang="en-IN" sz="2300" b="0" strike="noStrike" spc="-1">
              <a:latin typeface="Arial"/>
            </a:endParaRPr>
          </a:p>
          <a:p>
            <a:pPr algn="ctr">
              <a:lnSpc>
                <a:spcPct val="100000"/>
              </a:lnSpc>
            </a:pPr>
            <a:r>
              <a:rPr lang="en-US" sz="2300" b="1" strike="noStrike" spc="-1">
                <a:solidFill>
                  <a:srgbClr val="ED7D31"/>
                </a:solidFill>
                <a:latin typeface="Times New Roman"/>
                <a:ea typeface="DejaVu Sans"/>
              </a:rPr>
              <a:t>Pollachi, Tamilnadu, India </a:t>
            </a:r>
            <a:endParaRPr lang="en-IN" sz="2300" b="0" strike="noStrike" spc="-1">
              <a:latin typeface="Arial"/>
            </a:endParaRPr>
          </a:p>
          <a:p>
            <a:pPr algn="ctr">
              <a:lnSpc>
                <a:spcPct val="100000"/>
              </a:lnSpc>
            </a:pPr>
            <a:endParaRPr lang="en-IN" sz="2300" b="0" strike="noStrike" spc="-1">
              <a:latin typeface="Arial"/>
            </a:endParaRPr>
          </a:p>
          <a:p>
            <a:pPr algn="ctr">
              <a:lnSpc>
                <a:spcPct val="100000"/>
              </a:lnSpc>
            </a:pPr>
            <a:r>
              <a:rPr lang="en-US" sz="2400" b="1" strike="noStrike" spc="-1">
                <a:solidFill>
                  <a:srgbClr val="000000"/>
                </a:solidFill>
                <a:latin typeface="Times New Roman"/>
                <a:ea typeface="DejaVu Sans"/>
              </a:rPr>
              <a:t>Department of Information Technology</a:t>
            </a:r>
            <a:endParaRPr lang="en-IN" sz="2400" b="0" strike="noStrike" spc="-1">
              <a:latin typeface="Arial"/>
            </a:endParaRPr>
          </a:p>
          <a:p>
            <a:pPr algn="ctr">
              <a:lnSpc>
                <a:spcPct val="100000"/>
              </a:lnSpc>
            </a:pPr>
            <a:r>
              <a:rPr lang="en-US" sz="2400" b="1" strike="noStrike" spc="-1">
                <a:solidFill>
                  <a:srgbClr val="000000"/>
                </a:solidFill>
                <a:latin typeface="Times New Roman"/>
                <a:ea typeface="DejaVu Sans"/>
              </a:rPr>
              <a:t>16ITL81-Project (2018-2022 Batch)</a:t>
            </a:r>
            <a:endParaRPr lang="en-IN" sz="2400" b="0" strike="noStrike" spc="-1">
              <a:latin typeface="Arial"/>
            </a:endParaRPr>
          </a:p>
          <a:p>
            <a:pPr algn="ctr">
              <a:lnSpc>
                <a:spcPct val="100000"/>
              </a:lnSpc>
            </a:pPr>
            <a:endParaRPr lang="en-IN" sz="2400" b="0" strike="noStrike" spc="-1">
              <a:latin typeface="Arial"/>
            </a:endParaRPr>
          </a:p>
        </p:txBody>
      </p:sp>
      <p:sp>
        <p:nvSpPr>
          <p:cNvPr id="48" name="CustomShape 5"/>
          <p:cNvSpPr/>
          <p:nvPr/>
        </p:nvSpPr>
        <p:spPr>
          <a:xfrm>
            <a:off x="3816720" y="2340000"/>
            <a:ext cx="675072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spc="-1" dirty="0">
                <a:latin typeface="Times New Roman"/>
              </a:rPr>
              <a:t>INTELLIGENT HEALTHCARE ANALYTICS</a:t>
            </a:r>
          </a:p>
        </p:txBody>
      </p:sp>
      <p:pic>
        <p:nvPicPr>
          <p:cNvPr id="49" name="Picture 13"/>
          <p:cNvPicPr/>
          <p:nvPr/>
        </p:nvPicPr>
        <p:blipFill>
          <a:blip r:embed="rId3"/>
          <a:stretch/>
        </p:blipFill>
        <p:spPr>
          <a:xfrm>
            <a:off x="2442960" y="386640"/>
            <a:ext cx="1437120" cy="698040"/>
          </a:xfrm>
          <a:prstGeom prst="rect">
            <a:avLst/>
          </a:prstGeom>
          <a:ln>
            <a:noFill/>
          </a:ln>
        </p:spPr>
      </p:pic>
      <p:sp>
        <p:nvSpPr>
          <p:cNvPr id="52" name="TextShape 8"/>
          <p:cNvSpPr txBox="1"/>
          <p:nvPr/>
        </p:nvSpPr>
        <p:spPr>
          <a:xfrm>
            <a:off x="8610480" y="6356520"/>
            <a:ext cx="2742840" cy="364680"/>
          </a:xfrm>
          <a:prstGeom prst="rect">
            <a:avLst/>
          </a:prstGeom>
          <a:noFill/>
          <a:ln>
            <a:noFill/>
          </a:ln>
        </p:spPr>
        <p:txBody>
          <a:bodyPr lIns="90000" tIns="45000" rIns="90000" bIns="45000">
            <a:noAutofit/>
          </a:bodyPr>
          <a:lstStyle/>
          <a:p>
            <a:pPr>
              <a:lnSpc>
                <a:spcPct val="100000"/>
              </a:lnSpc>
            </a:pPr>
            <a:fld id="{FF442907-29AF-4DE6-92CB-461FC00598F0}" type="slidenum">
              <a:rPr lang="en-US" sz="1800" b="0" strike="noStrike" spc="-1">
                <a:solidFill>
                  <a:srgbClr val="000000"/>
                </a:solidFill>
                <a:latin typeface="Times New Roman"/>
                <a:ea typeface="DejaVu Sans"/>
              </a:rPr>
              <a:t>1</a:t>
            </a:fld>
            <a:endParaRPr lang="en-IN" sz="1800" b="0" strike="noStrike" spc="-1">
              <a:latin typeface="Times New Roman"/>
            </a:endParaRPr>
          </a:p>
        </p:txBody>
      </p:sp>
      <p:pic>
        <p:nvPicPr>
          <p:cNvPr id="53" name="Picture 14" descr="Description: Description: http://3.bp.blogspot.com/-jc9s0jwkiHQ/UFEx20uanCI/AAAAAAAABrU/ac-5q1DwvEM/s1600/anna_university_logo.png"/>
          <p:cNvPicPr/>
          <p:nvPr/>
        </p:nvPicPr>
        <p:blipFill>
          <a:blip r:embed="rId4"/>
          <a:stretch/>
        </p:blipFill>
        <p:spPr>
          <a:xfrm>
            <a:off x="11044080" y="240840"/>
            <a:ext cx="1038600" cy="989640"/>
          </a:xfrm>
          <a:prstGeom prst="rect">
            <a:avLst/>
          </a:prstGeom>
          <a:ln>
            <a:noFill/>
          </a:ln>
        </p:spPr>
      </p:pic>
      <p:sp>
        <p:nvSpPr>
          <p:cNvPr id="2" name="TextBox 1"/>
          <p:cNvSpPr txBox="1"/>
          <p:nvPr/>
        </p:nvSpPr>
        <p:spPr>
          <a:xfrm rot="16200000">
            <a:off x="-664140" y="1077415"/>
            <a:ext cx="3080881"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Batch No: 18</a:t>
            </a:r>
          </a:p>
        </p:txBody>
      </p:sp>
      <p:sp>
        <p:nvSpPr>
          <p:cNvPr id="3" name="TextBox 2"/>
          <p:cNvSpPr txBox="1"/>
          <p:nvPr/>
        </p:nvSpPr>
        <p:spPr>
          <a:xfrm rot="16200000">
            <a:off x="334619" y="1739396"/>
            <a:ext cx="3302281"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     Viva Voce</a:t>
            </a:r>
          </a:p>
        </p:txBody>
      </p:sp>
      <p:sp>
        <p:nvSpPr>
          <p:cNvPr id="16" name="CustomShape 6">
            <a:extLst>
              <a:ext uri="{FF2B5EF4-FFF2-40B4-BE49-F238E27FC236}">
                <a16:creationId xmlns:a16="http://schemas.microsoft.com/office/drawing/2014/main" id="{5FFE51C1-32A4-490D-835D-6018FA9C58A0}"/>
              </a:ext>
            </a:extLst>
          </p:cNvPr>
          <p:cNvSpPr/>
          <p:nvPr/>
        </p:nvSpPr>
        <p:spPr>
          <a:xfrm>
            <a:off x="3350160" y="4161388"/>
            <a:ext cx="35305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52" dirty="0">
                <a:solidFill>
                  <a:srgbClr val="ED7D31"/>
                </a:solidFill>
                <a:latin typeface="Times New Roman"/>
                <a:ea typeface="DejaVu Sans"/>
              </a:rPr>
              <a:t>Guided by</a:t>
            </a:r>
          </a:p>
          <a:p>
            <a:pPr>
              <a:lnSpc>
                <a:spcPct val="100000"/>
              </a:lnSpc>
            </a:pPr>
            <a:r>
              <a:rPr lang="en-US" sz="2000" b="1" spc="-52" dirty="0">
                <a:latin typeface="Times New Roman"/>
              </a:rPr>
              <a:t>Dr. S. Ponni @ Sathya  (ASP/IT)</a:t>
            </a:r>
            <a:endParaRPr lang="en-US" sz="2400" b="1" spc="-52" dirty="0">
              <a:latin typeface="Times New Roman"/>
            </a:endParaRPr>
          </a:p>
        </p:txBody>
      </p:sp>
      <p:sp>
        <p:nvSpPr>
          <p:cNvPr id="17" name="CustomShape 7">
            <a:extLst>
              <a:ext uri="{FF2B5EF4-FFF2-40B4-BE49-F238E27FC236}">
                <a16:creationId xmlns:a16="http://schemas.microsoft.com/office/drawing/2014/main" id="{EEE29737-618B-4C94-BEF5-CC1E5F444574}"/>
              </a:ext>
            </a:extLst>
          </p:cNvPr>
          <p:cNvSpPr/>
          <p:nvPr/>
        </p:nvSpPr>
        <p:spPr>
          <a:xfrm>
            <a:off x="7150920" y="4150048"/>
            <a:ext cx="435528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ED7D31"/>
                </a:solidFill>
                <a:latin typeface="Times New Roman"/>
                <a:ea typeface="DejaVu Sans"/>
              </a:rPr>
              <a:t>Submitted by</a:t>
            </a:r>
          </a:p>
          <a:p>
            <a:pPr>
              <a:lnSpc>
                <a:spcPct val="100000"/>
              </a:lnSpc>
            </a:pPr>
            <a:r>
              <a:rPr lang="en-US" sz="2000" b="1" spc="-1" dirty="0">
                <a:latin typeface="Times New Roman"/>
              </a:rPr>
              <a:t>Gokul K S(727622BIT068)</a:t>
            </a:r>
          </a:p>
          <a:p>
            <a:pPr>
              <a:lnSpc>
                <a:spcPct val="100000"/>
              </a:lnSpc>
            </a:pPr>
            <a:r>
              <a:rPr lang="en-US" sz="2000" b="1" strike="noStrike" spc="-1" dirty="0">
                <a:latin typeface="Times New Roman"/>
              </a:rPr>
              <a:t>Premkumar T(727622BIT070)</a:t>
            </a:r>
          </a:p>
          <a:p>
            <a:pPr>
              <a:lnSpc>
                <a:spcPct val="100000"/>
              </a:lnSpc>
            </a:pPr>
            <a:r>
              <a:rPr lang="en-US" sz="2000" b="1" spc="-1" dirty="0" err="1">
                <a:latin typeface="Times New Roman"/>
              </a:rPr>
              <a:t>Vasantha</a:t>
            </a:r>
            <a:r>
              <a:rPr lang="en-US" sz="2000" b="1" spc="-1" dirty="0">
                <a:latin typeface="Times New Roman"/>
              </a:rPr>
              <a:t> Kumar V(727622BIT072)</a:t>
            </a:r>
            <a:endParaRPr lang="en-IN" sz="2000" b="0" strike="noStrike" spc="-1" dirty="0">
              <a:latin typeface="Arial"/>
            </a:endParaRPr>
          </a:p>
          <a:p>
            <a:pPr>
              <a:lnSpc>
                <a:spcPct val="100000"/>
              </a:lnSpc>
            </a:pP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FB68A-5BEB-BFF6-C2AB-4B055E04B45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4EFA52-9392-4C3A-CF2C-EA7B6AD85291}"/>
              </a:ext>
            </a:extLst>
          </p:cNvPr>
          <p:cNvSpPr txBox="1"/>
          <p:nvPr/>
        </p:nvSpPr>
        <p:spPr>
          <a:xfrm>
            <a:off x="1066800" y="1371600"/>
            <a:ext cx="10058400" cy="5028556"/>
          </a:xfrm>
          <a:prstGeom prst="rect">
            <a:avLst/>
          </a:prstGeom>
          <a:noFill/>
        </p:spPr>
        <p:txBody>
          <a:bodyPr wrap="square">
            <a:spAutoFit/>
          </a:bodyPr>
          <a:lstStyle/>
          <a:p>
            <a:pPr algn="just">
              <a:lnSpc>
                <a:spcPct val="150000"/>
              </a:lnSpc>
              <a:buNone/>
            </a:pPr>
            <a:r>
              <a:rPr lang="en-GB" dirty="0">
                <a:latin typeface="Times New Roman" panose="02020603050405020304" pitchFamily="18" charset="0"/>
                <a:cs typeface="Times New Roman" panose="02020603050405020304" pitchFamily="18" charset="0"/>
              </a:rPr>
              <a:t>	By combining data analytics, artificial intelligence, and real-time monitoring, the suggested system, Intelligent Healthcare Analytics, aims to modernize how hospitals handle patient feedback and allocate resources. A structured hospital dataset comprising patient feedback, treatment specifics, and recovery dates over a predetermined period forms the basis of the system. Microsoft Power BI is used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this data, allowing for the development of an interactive dashboard that shows important metrics like recovery times, disease trends, treatment efficacy, and patient satisfaction levels. The system includes a Chatbase.co-powered chatbot to improve accessibility and user interaction. The chatbot gives users precise, data-driven answers based on the insights that have been </a:t>
            </a:r>
            <a:r>
              <a:rPr lang="en-GB" dirty="0" err="1">
                <a:latin typeface="Times New Roman" panose="02020603050405020304" pitchFamily="18" charset="0"/>
                <a:cs typeface="Times New Roman" panose="02020603050405020304" pitchFamily="18" charset="0"/>
              </a:rPr>
              <a:t>analyzed</a:t>
            </a:r>
            <a:r>
              <a:rPr lang="en-GB" dirty="0">
                <a:latin typeface="Times New Roman" panose="02020603050405020304" pitchFamily="18" charset="0"/>
                <a:cs typeface="Times New Roman" panose="02020603050405020304" pitchFamily="18" charset="0"/>
              </a:rPr>
              <a:t>. Additionally, the system has a Bed Vacancy Monitoring Module that tracks occupied and available beds in real time, enhancing operational effectiveness and supporting emergency response. By integrating these elements, the suggested system provides a scalable, intelligent way to enhance healthcare services, empowering medical professionals and hospital administrators to make timely, significant, and well-informed decisions.</a:t>
            </a:r>
          </a:p>
        </p:txBody>
      </p:sp>
      <p:sp>
        <p:nvSpPr>
          <p:cNvPr id="2" name="CustomShape 1">
            <a:extLst>
              <a:ext uri="{FF2B5EF4-FFF2-40B4-BE49-F238E27FC236}">
                <a16:creationId xmlns:a16="http://schemas.microsoft.com/office/drawing/2014/main" id="{363281FE-5B5A-BC2F-B2CF-0F80053D59E7}"/>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Proposed System</a:t>
            </a:r>
            <a:endParaRPr lang="en-IN" sz="2800" b="0" strike="noStrike" spc="-1" dirty="0">
              <a:latin typeface="Arial"/>
            </a:endParaRPr>
          </a:p>
        </p:txBody>
      </p:sp>
    </p:spTree>
    <p:extLst>
      <p:ext uri="{BB962C8B-B14F-4D97-AF65-F5344CB8AC3E}">
        <p14:creationId xmlns:p14="http://schemas.microsoft.com/office/powerpoint/2010/main" val="296583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2A267-CE0F-36F9-AA5E-544B4361EC34}"/>
            </a:ext>
          </a:extLst>
        </p:cNvPr>
        <p:cNvGrpSpPr/>
        <p:nvPr/>
      </p:nvGrpSpPr>
      <p:grpSpPr>
        <a:xfrm>
          <a:off x="0" y="0"/>
          <a:ext cx="0" cy="0"/>
          <a:chOff x="0" y="0"/>
          <a:chExt cx="0" cy="0"/>
        </a:xfrm>
      </p:grpSpPr>
      <p:sp>
        <p:nvSpPr>
          <p:cNvPr id="6" name="Rectangle 4">
            <a:extLst>
              <a:ext uri="{FF2B5EF4-FFF2-40B4-BE49-F238E27FC236}">
                <a16:creationId xmlns:a16="http://schemas.microsoft.com/office/drawing/2014/main" id="{FB817851-E015-6579-ABD7-0090F1B36A95}"/>
              </a:ext>
            </a:extLst>
          </p:cNvPr>
          <p:cNvSpPr>
            <a:spLocks noChangeArrowheads="1"/>
          </p:cNvSpPr>
          <p:nvPr/>
        </p:nvSpPr>
        <p:spPr bwMode="auto">
          <a:xfrm rot="10800000" flipV="1">
            <a:off x="952500" y="1296044"/>
            <a:ext cx="1028700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Feedback Collection</a:t>
            </a:r>
            <a:r>
              <a:rPr lang="en-US" altLang="en-US"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Streamlines the feedback process with a digital interface, leading to higher response rates and quicker data collection.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Insights</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healthcare administrators with real-time analytics via Power BI dashboards, enabling timely, informed decision-making.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Patient Engagement</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AI-powered chatbot enhances patient interaction, offering immediate responses and improving satisfaction.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Optimization</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real-time bed vacancy checker optimizes hospital resource allocation, improving patient access to available services.</a:t>
            </a:r>
          </a:p>
        </p:txBody>
      </p:sp>
      <p:sp>
        <p:nvSpPr>
          <p:cNvPr id="2" name="CustomShape 1">
            <a:extLst>
              <a:ext uri="{FF2B5EF4-FFF2-40B4-BE49-F238E27FC236}">
                <a16:creationId xmlns:a16="http://schemas.microsoft.com/office/drawing/2014/main" id="{9B129083-B012-6209-0228-4C7C90D03F80}"/>
              </a:ext>
            </a:extLst>
          </p:cNvPr>
          <p:cNvSpPr/>
          <p:nvPr/>
        </p:nvSpPr>
        <p:spPr>
          <a:xfrm>
            <a:off x="-9144" y="0"/>
            <a:ext cx="3877800" cy="990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Advantages of Proposed System</a:t>
            </a:r>
            <a:endParaRPr lang="en-IN" sz="2800" b="0" strike="noStrike" spc="-1" dirty="0">
              <a:latin typeface="Arial"/>
            </a:endParaRPr>
          </a:p>
        </p:txBody>
      </p:sp>
    </p:spTree>
    <p:extLst>
      <p:ext uri="{BB962C8B-B14F-4D97-AF65-F5344CB8AC3E}">
        <p14:creationId xmlns:p14="http://schemas.microsoft.com/office/powerpoint/2010/main" val="366616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400"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Flow Diagram</a:t>
            </a:r>
            <a:endParaRPr lang="en-IN" sz="2800" b="0" strike="noStrike" spc="-1" dirty="0">
              <a:latin typeface="Arial"/>
            </a:endParaRPr>
          </a:p>
        </p:txBody>
      </p:sp>
      <p:pic>
        <p:nvPicPr>
          <p:cNvPr id="5" name="Picture 4">
            <a:extLst>
              <a:ext uri="{FF2B5EF4-FFF2-40B4-BE49-F238E27FC236}">
                <a16:creationId xmlns:a16="http://schemas.microsoft.com/office/drawing/2014/main" id="{D25E9B11-7D15-4A26-ADBA-8FC7F1895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609600"/>
            <a:ext cx="5334001" cy="5428602"/>
          </a:xfrm>
          <a:prstGeom prst="rect">
            <a:avLst/>
          </a:prstGeom>
        </p:spPr>
      </p:pic>
      <p:sp>
        <p:nvSpPr>
          <p:cNvPr id="2" name="Diamond 1">
            <a:extLst>
              <a:ext uri="{FF2B5EF4-FFF2-40B4-BE49-F238E27FC236}">
                <a16:creationId xmlns:a16="http://schemas.microsoft.com/office/drawing/2014/main" id="{C078F3D5-D668-35A6-125A-AF2DEA858AFC}"/>
              </a:ext>
            </a:extLst>
          </p:cNvPr>
          <p:cNvSpPr/>
          <p:nvPr/>
        </p:nvSpPr>
        <p:spPr>
          <a:xfrm>
            <a:off x="4419600" y="1752600"/>
            <a:ext cx="2277110" cy="1143000"/>
          </a:xfrm>
          <a:prstGeom prst="diamond">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GB" sz="1200" b="1" i="1" dirty="0">
                <a:solidFill>
                  <a:srgbClr val="000000"/>
                </a:solidFill>
                <a:effectLst/>
                <a:latin typeface="Aptos Display" panose="020B0004020202020204" pitchFamily="34" charset="0"/>
                <a:ea typeface="Times New Roman" panose="02020603050405020304" pitchFamily="18" charset="0"/>
              </a:rPr>
              <a:t>Intelligent HealthCare Analysis</a:t>
            </a:r>
            <a:endParaRPr lang="en-IN"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D22D2-B2DC-452D-8F8E-19BA10E95F1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9D3856-E08A-762D-EEE2-0E382FEB003F}"/>
              </a:ext>
            </a:extLst>
          </p:cNvPr>
          <p:cNvSpPr txBox="1"/>
          <p:nvPr/>
        </p:nvSpPr>
        <p:spPr>
          <a:xfrm>
            <a:off x="1219200" y="1447800"/>
            <a:ext cx="8229600" cy="369184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HTML, CSS, JavaScript, Bootstrap</a:t>
            </a:r>
          </a:p>
          <a:p>
            <a:pPr marL="342900" indent="-342900">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Python</a:t>
            </a:r>
          </a:p>
          <a:p>
            <a:pPr marL="342900" indent="-342900">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Django</a:t>
            </a:r>
          </a:p>
          <a:p>
            <a:pPr marL="342900" indent="-342900">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SQLite3</a:t>
            </a:r>
          </a:p>
          <a:p>
            <a:pPr marL="342900" indent="-342900">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Power BI</a:t>
            </a:r>
          </a:p>
          <a:p>
            <a:pPr marL="342900" indent="-342900">
              <a:lnSpc>
                <a:spcPct val="20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VS Code</a:t>
            </a:r>
            <a:endParaRPr lang="en-IN" sz="2000" dirty="0">
              <a:latin typeface="Times New Roman" panose="02020603050405020304" pitchFamily="18" charset="0"/>
              <a:cs typeface="Times New Roman" panose="02020603050405020304" pitchFamily="18" charset="0"/>
            </a:endParaRPr>
          </a:p>
        </p:txBody>
      </p:sp>
      <p:pic>
        <p:nvPicPr>
          <p:cNvPr id="3" name="Picture 2" descr="A group of colorful logos&#10;&#10;AI-generated content may be incorrect.">
            <a:extLst>
              <a:ext uri="{FF2B5EF4-FFF2-40B4-BE49-F238E27FC236}">
                <a16:creationId xmlns:a16="http://schemas.microsoft.com/office/drawing/2014/main" id="{C5BF35D6-93D9-158A-6F80-FC37E1DC5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5967" y="266339"/>
            <a:ext cx="1527033" cy="1692644"/>
          </a:xfrm>
          <a:prstGeom prst="rect">
            <a:avLst/>
          </a:prstGeom>
        </p:spPr>
      </p:pic>
      <p:pic>
        <p:nvPicPr>
          <p:cNvPr id="4" name="Picture 3" descr="A blue and yellow snake logo&#10;&#10;AI-generated content may be incorrect.">
            <a:extLst>
              <a:ext uri="{FF2B5EF4-FFF2-40B4-BE49-F238E27FC236}">
                <a16:creationId xmlns:a16="http://schemas.microsoft.com/office/drawing/2014/main" id="{4C936AC2-751D-6201-2008-4B75E12C76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0770" y="3185570"/>
            <a:ext cx="1157830" cy="1157830"/>
          </a:xfrm>
          <a:prstGeom prst="rect">
            <a:avLst/>
          </a:prstGeom>
        </p:spPr>
      </p:pic>
      <p:pic>
        <p:nvPicPr>
          <p:cNvPr id="5" name="Picture 4" descr="A black background with a black square&#10;&#10;AI-generated content may be incorrect.">
            <a:extLst>
              <a:ext uri="{FF2B5EF4-FFF2-40B4-BE49-F238E27FC236}">
                <a16:creationId xmlns:a16="http://schemas.microsoft.com/office/drawing/2014/main" id="{F23D73A0-0294-3E68-6E49-504DD728F5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5965" y="2264143"/>
            <a:ext cx="2188235" cy="757129"/>
          </a:xfrm>
          <a:prstGeom prst="rect">
            <a:avLst/>
          </a:prstGeom>
        </p:spPr>
      </p:pic>
      <p:pic>
        <p:nvPicPr>
          <p:cNvPr id="7" name="Picture 6" descr="A yellow text on a black background&#10;&#10;AI-generated content may be incorrect.">
            <a:extLst>
              <a:ext uri="{FF2B5EF4-FFF2-40B4-BE49-F238E27FC236}">
                <a16:creationId xmlns:a16="http://schemas.microsoft.com/office/drawing/2014/main" id="{9F8BAA5C-B6E6-1FCA-D717-D6091F8B5A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2831" y="3451692"/>
            <a:ext cx="2538843" cy="751041"/>
          </a:xfrm>
          <a:prstGeom prst="rect">
            <a:avLst/>
          </a:prstGeom>
        </p:spPr>
      </p:pic>
      <p:pic>
        <p:nvPicPr>
          <p:cNvPr id="13" name="Picture 12" descr="A purple and black letter b&#10;&#10;AI-generated content may be incorrect.">
            <a:extLst>
              <a:ext uri="{FF2B5EF4-FFF2-40B4-BE49-F238E27FC236}">
                <a16:creationId xmlns:a16="http://schemas.microsoft.com/office/drawing/2014/main" id="{F03F027B-085E-99D7-2D02-CEA0D901217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32487" y="482837"/>
            <a:ext cx="1402313" cy="1117363"/>
          </a:xfrm>
          <a:prstGeom prst="rect">
            <a:avLst/>
          </a:prstGeom>
        </p:spPr>
      </p:pic>
      <p:pic>
        <p:nvPicPr>
          <p:cNvPr id="15" name="Picture 14" descr="A blue text with a leaf&#10;&#10;AI-generated content may be incorrect.">
            <a:extLst>
              <a:ext uri="{FF2B5EF4-FFF2-40B4-BE49-F238E27FC236}">
                <a16:creationId xmlns:a16="http://schemas.microsoft.com/office/drawing/2014/main" id="{0A920785-07D4-7AFD-FC13-04040B0515D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03414" y="4918580"/>
            <a:ext cx="1959986" cy="872620"/>
          </a:xfrm>
          <a:prstGeom prst="rect">
            <a:avLst/>
          </a:prstGeom>
        </p:spPr>
      </p:pic>
      <p:pic>
        <p:nvPicPr>
          <p:cNvPr id="17" name="Picture 16">
            <a:extLst>
              <a:ext uri="{FF2B5EF4-FFF2-40B4-BE49-F238E27FC236}">
                <a16:creationId xmlns:a16="http://schemas.microsoft.com/office/drawing/2014/main" id="{663B9D9E-A6CC-C5A3-09F3-68F0F83DEEE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9000" y="4572000"/>
            <a:ext cx="1600200" cy="1600200"/>
          </a:xfrm>
          <a:prstGeom prst="rect">
            <a:avLst/>
          </a:prstGeom>
        </p:spPr>
      </p:pic>
      <p:sp>
        <p:nvSpPr>
          <p:cNvPr id="6" name="CustomShape 1">
            <a:extLst>
              <a:ext uri="{FF2B5EF4-FFF2-40B4-BE49-F238E27FC236}">
                <a16:creationId xmlns:a16="http://schemas.microsoft.com/office/drawing/2014/main" id="{F5F7A60E-84AB-1A95-6079-E4ABBF38F38E}"/>
              </a:ext>
            </a:extLst>
          </p:cNvPr>
          <p:cNvSpPr/>
          <p:nvPr/>
        </p:nvSpPr>
        <p:spPr>
          <a:xfrm>
            <a:off x="-9144" y="0"/>
            <a:ext cx="4047744"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Tools used for Implementation</a:t>
            </a:r>
            <a:endParaRPr lang="en-IN" sz="2800" b="0" strike="noStrike" spc="-1" dirty="0">
              <a:latin typeface="Arial"/>
            </a:endParaRPr>
          </a:p>
        </p:txBody>
      </p:sp>
    </p:spTree>
    <p:extLst>
      <p:ext uri="{BB962C8B-B14F-4D97-AF65-F5344CB8AC3E}">
        <p14:creationId xmlns:p14="http://schemas.microsoft.com/office/powerpoint/2010/main" val="25769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94AA1-5179-9352-05F2-DBEDCA57E7D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B173CC0-0CF9-479B-8BB3-C3FE27845DA2}"/>
              </a:ext>
            </a:extLst>
          </p:cNvPr>
          <p:cNvSpPr>
            <a:spLocks noChangeArrowheads="1"/>
          </p:cNvSpPr>
          <p:nvPr/>
        </p:nvSpPr>
        <p:spPr bwMode="auto">
          <a:xfrm>
            <a:off x="1143000" y="1295400"/>
            <a:ext cx="975360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Collection Module:</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Gathers patient feedback via survey forms and a chatbot, capturing both structured and unstructured data. All feedback is securely stored with timestamps.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BI Visualization Module:</a:t>
            </a:r>
            <a:r>
              <a:rPr lang="en-US" altLang="en-US"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Presents insights through interactive dashboards with charts and heatmaps, enabling real-time tracking of patient satisfaction and service quality.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Chatbot Module:</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Answers FAQs, manages appointments, and includes a symptom checker. Also collects feedback conversationally, improving patient engagement and reducing staff workload.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Bed Vacancy Checker Module:</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real-time updates on hospital bed availability across departments. Helps staff and patients make quick decisions regarding admissions and transfers.</a:t>
            </a:r>
          </a:p>
        </p:txBody>
      </p:sp>
      <p:sp>
        <p:nvSpPr>
          <p:cNvPr id="2" name="CustomShape 1">
            <a:extLst>
              <a:ext uri="{FF2B5EF4-FFF2-40B4-BE49-F238E27FC236}">
                <a16:creationId xmlns:a16="http://schemas.microsoft.com/office/drawing/2014/main" id="{14B669B9-E224-2516-55FD-92B071314314}"/>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Proposed Modules</a:t>
            </a:r>
            <a:endParaRPr lang="en-IN" sz="2800" b="0" strike="noStrike" spc="-1" dirty="0">
              <a:latin typeface="Arial"/>
            </a:endParaRPr>
          </a:p>
        </p:txBody>
      </p:sp>
    </p:spTree>
    <p:extLst>
      <p:ext uri="{BB962C8B-B14F-4D97-AF65-F5344CB8AC3E}">
        <p14:creationId xmlns:p14="http://schemas.microsoft.com/office/powerpoint/2010/main" val="208743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2"/>
          <p:cNvSpPr/>
          <p:nvPr/>
        </p:nvSpPr>
        <p:spPr>
          <a:xfrm>
            <a:off x="1371600" y="1371600"/>
            <a:ext cx="9677400" cy="378060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50000"/>
              </a:lnSpc>
            </a:pPr>
            <a:r>
              <a:rPr lang="en-GB" dirty="0">
                <a:latin typeface="Times New Roman" panose="02020603050405020304" pitchFamily="18" charset="0"/>
                <a:cs typeface="Times New Roman" panose="02020603050405020304" pitchFamily="18" charset="0"/>
              </a:rPr>
              <a:t>	The </a:t>
            </a:r>
            <a:r>
              <a:rPr lang="en-GB" b="1" dirty="0">
                <a:latin typeface="Times New Roman" panose="02020603050405020304" pitchFamily="18" charset="0"/>
                <a:cs typeface="Times New Roman" panose="02020603050405020304" pitchFamily="18" charset="0"/>
              </a:rPr>
              <a:t>Intelligent Healthcare Analytics </a:t>
            </a:r>
            <a:r>
              <a:rPr lang="en-GB" dirty="0">
                <a:latin typeface="Times New Roman" panose="02020603050405020304" pitchFamily="18" charset="0"/>
                <a:cs typeface="Times New Roman" panose="02020603050405020304" pitchFamily="18" charset="0"/>
              </a:rPr>
              <a:t>system integrates multiple modules to enhance patient engagement and streamline hospital operations. It begins with a digital feedback form built using HTML, CSS, JavaScript, and Django, allowing patients to share treatment experiences. Feedback is stored securely in an SQLite database and </a:t>
            </a:r>
            <a:r>
              <a:rPr lang="en-GB" dirty="0" err="1">
                <a:latin typeface="Times New Roman" panose="02020603050405020304" pitchFamily="18" charset="0"/>
                <a:cs typeface="Times New Roman" panose="02020603050405020304" pitchFamily="18" charset="0"/>
              </a:rPr>
              <a:t>analyzed</a:t>
            </a:r>
            <a:r>
              <a:rPr lang="en-GB" dirty="0">
                <a:latin typeface="Times New Roman" panose="02020603050405020304" pitchFamily="18" charset="0"/>
                <a:cs typeface="Times New Roman" panose="02020603050405020304" pitchFamily="18" charset="0"/>
              </a:rPr>
              <a:t> using Power BI, where interactive dashboards visualize patient satisfaction and trends in real time. An AI-powered chatbot, integrated via Chatbase.co, responds to user queries and offers basic symptom guidance. Additionally, a real-time bed vacancy checker fetches data from the hospital database to display current bed availability across departments. Together, these modules deliver a data-driven, patient-centric healthcare solution with improved efficiency and support.</a:t>
            </a:r>
            <a:endParaRPr lang="en-IN" dirty="0">
              <a:latin typeface="Times New Roman" panose="02020603050405020304" pitchFamily="18" charset="0"/>
              <a:cs typeface="Times New Roman" panose="02020603050405020304" pitchFamily="18" charset="0"/>
            </a:endParaRPr>
          </a:p>
        </p:txBody>
      </p:sp>
      <p:sp>
        <p:nvSpPr>
          <p:cNvPr id="2" name="CustomShape 1">
            <a:extLst>
              <a:ext uri="{FF2B5EF4-FFF2-40B4-BE49-F238E27FC236}">
                <a16:creationId xmlns:a16="http://schemas.microsoft.com/office/drawing/2014/main" id="{DD29F746-F42C-88DA-38E0-E507DD4D281C}"/>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Implementation work</a:t>
            </a:r>
            <a:endParaRPr lang="en-IN" sz="2800" b="0" strike="noStrike" spc="-1" dirty="0">
              <a:latin typeface="Arial"/>
            </a:endParaRPr>
          </a:p>
        </p:txBody>
      </p:sp>
    </p:spTree>
    <p:extLst>
      <p:ext uri="{BB962C8B-B14F-4D97-AF65-F5344CB8AC3E}">
        <p14:creationId xmlns:p14="http://schemas.microsoft.com/office/powerpoint/2010/main" val="177139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F6695D-3348-448D-BCE7-BDD9DA173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600200" y="1219200"/>
            <a:ext cx="8589264" cy="48314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926F8E-886A-7AA4-980A-D963C0846066}"/>
              </a:ext>
            </a:extLst>
          </p:cNvPr>
          <p:cNvSpPr txBox="1"/>
          <p:nvPr/>
        </p:nvSpPr>
        <p:spPr>
          <a:xfrm>
            <a:off x="5410200" y="6152721"/>
            <a:ext cx="1371600" cy="381000"/>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67BF9027-969F-7D0B-69A8-51ED7FD50D27}"/>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Result</a:t>
            </a:r>
            <a:endParaRPr lang="en-IN" sz="2800" b="0" strike="noStrike" spc="-1" dirty="0">
              <a:latin typeface="Arial"/>
            </a:endParaRPr>
          </a:p>
        </p:txBody>
      </p:sp>
    </p:spTree>
    <p:extLst>
      <p:ext uri="{BB962C8B-B14F-4D97-AF65-F5344CB8AC3E}">
        <p14:creationId xmlns:p14="http://schemas.microsoft.com/office/powerpoint/2010/main" val="49878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A screenshot of a computer&#10;&#10;AI-generated content may be incorrect.">
            <a:extLst>
              <a:ext uri="{FF2B5EF4-FFF2-40B4-BE49-F238E27FC236}">
                <a16:creationId xmlns:a16="http://schemas.microsoft.com/office/drawing/2014/main" id="{0393668F-7B1C-41F3-AB1C-28E2AE8C8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95400"/>
            <a:ext cx="8081359"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6B2209-78F2-EFA0-70FE-761284BB07C0}"/>
              </a:ext>
            </a:extLst>
          </p:cNvPr>
          <p:cNvSpPr txBox="1"/>
          <p:nvPr/>
        </p:nvSpPr>
        <p:spPr>
          <a:xfrm>
            <a:off x="5031279" y="6205728"/>
            <a:ext cx="2286000"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Patient Survey Page</a:t>
            </a:r>
            <a:endParaRPr lang="en-IN" b="1"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900568A5-E890-7DC1-E992-272A6A4A5F0A}"/>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Result</a:t>
            </a:r>
            <a:endParaRPr lang="en-IN" sz="2800" b="0" strike="noStrike" spc="-1" dirty="0">
              <a:latin typeface="Arial"/>
            </a:endParaRPr>
          </a:p>
        </p:txBody>
      </p:sp>
    </p:spTree>
    <p:extLst>
      <p:ext uri="{BB962C8B-B14F-4D97-AF65-F5344CB8AC3E}">
        <p14:creationId xmlns:p14="http://schemas.microsoft.com/office/powerpoint/2010/main" val="218348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AI-generated content may be incorrect.">
            <a:extLst>
              <a:ext uri="{FF2B5EF4-FFF2-40B4-BE49-F238E27FC236}">
                <a16:creationId xmlns:a16="http://schemas.microsoft.com/office/drawing/2014/main" id="{2F6BA79D-D9DB-46B8-ACFB-9524315230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1038" b="1038"/>
          <a:stretch>
            <a:fillRect/>
          </a:stretch>
        </p:blipFill>
        <p:spPr bwMode="auto">
          <a:xfrm>
            <a:off x="1390920" y="1142999"/>
            <a:ext cx="8515080" cy="4962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29A405-7A85-FB16-E195-F71D16DC98D5}"/>
              </a:ext>
            </a:extLst>
          </p:cNvPr>
          <p:cNvSpPr txBox="1"/>
          <p:nvPr/>
        </p:nvSpPr>
        <p:spPr>
          <a:xfrm>
            <a:off x="5105400" y="6248400"/>
            <a:ext cx="1371600" cy="381000"/>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Database</a:t>
            </a:r>
            <a:endParaRPr lang="en-IN" b="1"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94E27774-A801-80B2-B95C-168A33151611}"/>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Result</a:t>
            </a:r>
            <a:endParaRPr lang="en-IN" sz="2800" b="0" strike="noStrike" spc="-1" dirty="0">
              <a:latin typeface="Arial"/>
            </a:endParaRPr>
          </a:p>
        </p:txBody>
      </p:sp>
    </p:spTree>
    <p:extLst>
      <p:ext uri="{BB962C8B-B14F-4D97-AF65-F5344CB8AC3E}">
        <p14:creationId xmlns:p14="http://schemas.microsoft.com/office/powerpoint/2010/main" val="231784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6CA5A7D6-009C-4E3C-87A5-FD4BA7485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1143000"/>
            <a:ext cx="8839200" cy="5148718"/>
          </a:xfrm>
          <a:prstGeom prst="rect">
            <a:avLst/>
          </a:prstGeom>
        </p:spPr>
      </p:pic>
      <p:sp>
        <p:nvSpPr>
          <p:cNvPr id="2" name="TextBox 1">
            <a:extLst>
              <a:ext uri="{FF2B5EF4-FFF2-40B4-BE49-F238E27FC236}">
                <a16:creationId xmlns:a16="http://schemas.microsoft.com/office/drawing/2014/main" id="{2D20F0AD-A035-D2D2-C02E-0A097C7DDB80}"/>
              </a:ext>
            </a:extLst>
          </p:cNvPr>
          <p:cNvSpPr txBox="1"/>
          <p:nvPr/>
        </p:nvSpPr>
        <p:spPr>
          <a:xfrm>
            <a:off x="5257800" y="6323412"/>
            <a:ext cx="2133600"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Health Assistant</a:t>
            </a:r>
            <a:endParaRPr lang="en-IN" b="1"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66DFADA3-04B8-757D-91B5-F0EAA5564AF1}"/>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Result</a:t>
            </a:r>
            <a:endParaRPr lang="en-IN" sz="2800" b="0" strike="noStrike" spc="-1" dirty="0">
              <a:latin typeface="Arial"/>
            </a:endParaRPr>
          </a:p>
        </p:txBody>
      </p:sp>
    </p:spTree>
    <p:extLst>
      <p:ext uri="{BB962C8B-B14F-4D97-AF65-F5344CB8AC3E}">
        <p14:creationId xmlns:p14="http://schemas.microsoft.com/office/powerpoint/2010/main" val="180677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228600" y="-228600"/>
            <a:ext cx="4857480" cy="114516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a:solidFill>
                  <a:srgbClr val="FFFFFF"/>
                </a:solidFill>
                <a:latin typeface="Times New Roman"/>
                <a:ea typeface="DejaVu Sans"/>
              </a:rPr>
              <a:t>OUTLINE</a:t>
            </a:r>
            <a:endParaRPr lang="en-IN" sz="2800" b="0" strike="noStrike" spc="-1">
              <a:latin typeface="Arial"/>
            </a:endParaRPr>
          </a:p>
        </p:txBody>
      </p:sp>
      <p:sp>
        <p:nvSpPr>
          <p:cNvPr id="58" name="CustomShape 3"/>
          <p:cNvSpPr/>
          <p:nvPr/>
        </p:nvSpPr>
        <p:spPr>
          <a:xfrm>
            <a:off x="8610480" y="635652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0B85B4D-6B8A-4D6C-A889-36DF53BA7340}" type="slidenum">
              <a:rPr lang="en-US" sz="1200" b="0" strike="noStrike" spc="-1">
                <a:solidFill>
                  <a:srgbClr val="8B8B8B"/>
                </a:solidFill>
                <a:latin typeface="Times New Roman"/>
                <a:ea typeface="DejaVu Sans"/>
              </a:rPr>
              <a:t>2</a:t>
            </a:fld>
            <a:endParaRPr lang="en-IN" sz="1200" b="0" strike="noStrike" spc="-1">
              <a:latin typeface="Arial"/>
            </a:endParaRPr>
          </a:p>
        </p:txBody>
      </p:sp>
      <p:sp>
        <p:nvSpPr>
          <p:cNvPr id="7" name="CustomShape 2"/>
          <p:cNvSpPr/>
          <p:nvPr/>
        </p:nvSpPr>
        <p:spPr>
          <a:xfrm>
            <a:off x="2948400" y="1143000"/>
            <a:ext cx="8133120" cy="521352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Project Title</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Abstract</a:t>
            </a:r>
          </a:p>
          <a:p>
            <a:pPr marL="800280" lvl="1" indent="-342000" algn="just">
              <a:lnSpc>
                <a:spcPct val="100000"/>
              </a:lnSpc>
              <a:buClr>
                <a:srgbClr val="00B0F0"/>
              </a:buClr>
              <a:buFont typeface="Arial"/>
              <a:buChar char="•"/>
            </a:pPr>
            <a:r>
              <a:rPr lang="en-US" sz="2400" b="1" spc="-1" dirty="0">
                <a:solidFill>
                  <a:srgbClr val="FFFFFF"/>
                </a:solidFill>
                <a:latin typeface="Times New Roman"/>
              </a:rPr>
              <a:t>Objective</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Literature review</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Existing system</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Drawbacks in Existing System</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Proposed system and its advantages</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Tool(s) used for implementation</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Proposed Modules identification and description</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Implementation work</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Result</a:t>
            </a:r>
          </a:p>
          <a:p>
            <a:pPr marL="800280" lvl="1" indent="-342000" algn="just">
              <a:lnSpc>
                <a:spcPct val="100000"/>
              </a:lnSpc>
              <a:buClr>
                <a:srgbClr val="00B0F0"/>
              </a:buClr>
              <a:buFont typeface="Arial"/>
              <a:buChar char="•"/>
            </a:pPr>
            <a:r>
              <a:rPr lang="en-US" sz="2400" b="1" spc="-1" dirty="0">
                <a:solidFill>
                  <a:srgbClr val="FFFFFF"/>
                </a:solidFill>
                <a:latin typeface="Times New Roman"/>
              </a:rPr>
              <a:t>Conclusion</a:t>
            </a: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rPr>
              <a:t>Future Work</a:t>
            </a:r>
            <a:endParaRPr lang="en-IN" sz="2400" b="0" strike="noStrike" spc="-1" dirty="0">
              <a:latin typeface="Arial"/>
            </a:endParaRPr>
          </a:p>
          <a:p>
            <a:pPr marL="800280" lvl="1" indent="-342000" algn="just">
              <a:lnSpc>
                <a:spcPct val="100000"/>
              </a:lnSpc>
              <a:buClr>
                <a:srgbClr val="00B0F0"/>
              </a:buClr>
              <a:buFont typeface="Arial"/>
              <a:buChar char="•"/>
            </a:pPr>
            <a:r>
              <a:rPr lang="en-US" sz="2400" b="1" strike="noStrike" spc="-1" dirty="0">
                <a:solidFill>
                  <a:srgbClr val="FFFFFF"/>
                </a:solidFill>
                <a:latin typeface="Times New Roman"/>
                <a:ea typeface="DejaVu Sans"/>
              </a:rPr>
              <a:t>References</a:t>
            </a:r>
            <a:endParaRPr lang="en-IN" sz="24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9AD667D0-C782-43B3-B3C5-98530E844446}"/>
              </a:ext>
            </a:extLst>
          </p:cNvPr>
          <p:cNvPicPr>
            <a:picLocks noChangeAspect="1"/>
          </p:cNvPicPr>
          <p:nvPr/>
        </p:nvPicPr>
        <p:blipFill>
          <a:blip r:embed="rId2" cstate="print">
            <a:extLst>
              <a:ext uri="{28A0092B-C50C-407E-A947-70E740481C1C}">
                <a14:useLocalDpi xmlns:a14="http://schemas.microsoft.com/office/drawing/2010/main" val="0"/>
              </a:ext>
            </a:extLst>
          </a:blip>
          <a:srcRect t="1037" b="1037"/>
          <a:stretch>
            <a:fillRect/>
          </a:stretch>
        </p:blipFill>
        <p:spPr>
          <a:xfrm>
            <a:off x="1904999" y="1371600"/>
            <a:ext cx="8308585" cy="4724400"/>
          </a:xfrm>
          <a:prstGeom prst="rect">
            <a:avLst/>
          </a:prstGeom>
        </p:spPr>
      </p:pic>
      <p:sp>
        <p:nvSpPr>
          <p:cNvPr id="2" name="TextBox 1">
            <a:extLst>
              <a:ext uri="{FF2B5EF4-FFF2-40B4-BE49-F238E27FC236}">
                <a16:creationId xmlns:a16="http://schemas.microsoft.com/office/drawing/2014/main" id="{7FBD4BA3-8AA3-2BC0-90DF-98E80B314211}"/>
              </a:ext>
            </a:extLst>
          </p:cNvPr>
          <p:cNvSpPr txBox="1"/>
          <p:nvPr/>
        </p:nvSpPr>
        <p:spPr>
          <a:xfrm>
            <a:off x="5105400" y="6171628"/>
            <a:ext cx="2590800"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Bed Vacancy Checker</a:t>
            </a:r>
            <a:endParaRPr lang="en-IN" b="1"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F754054E-76F7-3367-2595-1B4DA1B29B26}"/>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Result</a:t>
            </a:r>
            <a:endParaRPr lang="en-IN" sz="2800" b="0" strike="noStrike" spc="-1" dirty="0">
              <a:latin typeface="Arial"/>
            </a:endParaRPr>
          </a:p>
        </p:txBody>
      </p:sp>
    </p:spTree>
    <p:extLst>
      <p:ext uri="{BB962C8B-B14F-4D97-AF65-F5344CB8AC3E}">
        <p14:creationId xmlns:p14="http://schemas.microsoft.com/office/powerpoint/2010/main" val="2019967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AEC0B5-E9D3-4D3C-9C2D-19452246C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066800"/>
            <a:ext cx="8669867" cy="4876800"/>
          </a:xfrm>
          <a:prstGeom prst="rect">
            <a:avLst/>
          </a:prstGeom>
        </p:spPr>
      </p:pic>
      <p:sp>
        <p:nvSpPr>
          <p:cNvPr id="2" name="TextBox 1">
            <a:extLst>
              <a:ext uri="{FF2B5EF4-FFF2-40B4-BE49-F238E27FC236}">
                <a16:creationId xmlns:a16="http://schemas.microsoft.com/office/drawing/2014/main" id="{E678584C-4638-AF8F-8099-B9BECE13023B}"/>
              </a:ext>
            </a:extLst>
          </p:cNvPr>
          <p:cNvSpPr txBox="1"/>
          <p:nvPr/>
        </p:nvSpPr>
        <p:spPr>
          <a:xfrm>
            <a:off x="4601633" y="6099000"/>
            <a:ext cx="2362200"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Power BI Dashboard</a:t>
            </a:r>
            <a:endParaRPr lang="en-IN" b="1"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9713AC27-DD9B-DB1A-4716-D9C5CACD89F2}"/>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Result</a:t>
            </a:r>
            <a:endParaRPr lang="en-IN" sz="2800" b="0" strike="noStrike" spc="-1" dirty="0">
              <a:latin typeface="Arial"/>
            </a:endParaRPr>
          </a:p>
        </p:txBody>
      </p:sp>
    </p:spTree>
    <p:extLst>
      <p:ext uri="{BB962C8B-B14F-4D97-AF65-F5344CB8AC3E}">
        <p14:creationId xmlns:p14="http://schemas.microsoft.com/office/powerpoint/2010/main" val="194149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13705BC-CBD1-4175-9746-2632927806EC}"/>
              </a:ext>
            </a:extLst>
          </p:cNvPr>
          <p:cNvSpPr>
            <a:spLocks noGrp="1" noChangeArrowheads="1"/>
          </p:cNvSpPr>
          <p:nvPr>
            <p:ph type="body"/>
          </p:nvPr>
        </p:nvSpPr>
        <p:spPr bwMode="auto">
          <a:xfrm>
            <a:off x="838200" y="1524000"/>
            <a:ext cx="10058400"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Intelligent Healthcare Analytics integrates advanced technologies like machine learning, AI, real-time data analysis, and cloud computing to enhance healthcare delivery and patient engagement. It provides a unified platform for collecting patient feedback, offering AI-powered support, and delivering real-time insights. The system improves patient satisfaction and service quality by enabling continuous health monitoring, automated feedback analysis, and 24/7 support. Its scalability and cloud-based architecture ensure accessibility, security, and performance, benefiting both healthcare providers and patients by improving efficiency and personalized care.</a:t>
            </a:r>
          </a:p>
        </p:txBody>
      </p:sp>
      <p:sp>
        <p:nvSpPr>
          <p:cNvPr id="2" name="CustomShape 1">
            <a:extLst>
              <a:ext uri="{FF2B5EF4-FFF2-40B4-BE49-F238E27FC236}">
                <a16:creationId xmlns:a16="http://schemas.microsoft.com/office/drawing/2014/main" id="{5D84B408-74A8-D25F-828B-A739E2680B6B}"/>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Conclusion</a:t>
            </a:r>
            <a:endParaRPr lang="en-IN" sz="2800" b="0" strike="noStrike" spc="-1" dirty="0">
              <a:latin typeface="Arial"/>
            </a:endParaRPr>
          </a:p>
        </p:txBody>
      </p:sp>
    </p:spTree>
    <p:extLst>
      <p:ext uri="{BB962C8B-B14F-4D97-AF65-F5344CB8AC3E}">
        <p14:creationId xmlns:p14="http://schemas.microsoft.com/office/powerpoint/2010/main" val="207914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914400" y="917675"/>
            <a:ext cx="10134600" cy="4648200"/>
          </a:xfrm>
        </p:spPr>
        <p:txBody>
          <a:bodyPr>
            <a:noAutofit/>
          </a:bodyPr>
          <a:lstStyle/>
          <a:p>
            <a:pPr marL="180340" algn="just">
              <a:lnSpc>
                <a:spcPct val="200000"/>
              </a:lnSpc>
              <a:spcAft>
                <a:spcPts val="10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Enhanced AI and Machine Learning:</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Improve the accuracy of health predictions, disease detection, and personalized recommendations using advanced AI models and deep learning techniques.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180340" algn="just">
              <a:lnSpc>
                <a:spcPct val="200000"/>
              </a:lnSpc>
              <a:spcAft>
                <a:spcPts val="10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Integration with Wearables: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Expand the system’s capability to integrate with a wide range of wearable devices for continuous health monitoring, providing real-time data to both patients and healthcare providers.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180340" algn="just">
              <a:lnSpc>
                <a:spcPct val="200000"/>
              </a:lnSpc>
              <a:spcAft>
                <a:spcPts val="1000"/>
              </a:spcAf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Improved Data Security: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Focus on strengthening data security with end-to-end encryption, ensuring compliance with healthcare regulations to safeguard sensitive patient information.</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CustomShape 1">
            <a:extLst>
              <a:ext uri="{FF2B5EF4-FFF2-40B4-BE49-F238E27FC236}">
                <a16:creationId xmlns:a16="http://schemas.microsoft.com/office/drawing/2014/main" id="{AA608CA2-F7CD-AE50-72E6-74D9F1F5990B}"/>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Future Work</a:t>
            </a:r>
            <a:endParaRPr lang="en-IN" sz="2800" b="0" strike="noStrike" spc="-1" dirty="0">
              <a:latin typeface="Arial"/>
            </a:endParaRPr>
          </a:p>
        </p:txBody>
      </p:sp>
    </p:spTree>
    <p:extLst>
      <p:ext uri="{BB962C8B-B14F-4D97-AF65-F5344CB8AC3E}">
        <p14:creationId xmlns:p14="http://schemas.microsoft.com/office/powerpoint/2010/main" val="112749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7200AB-C9AF-4E8E-B0A8-DB82667A84C7}"/>
              </a:ext>
            </a:extLst>
          </p:cNvPr>
          <p:cNvSpPr>
            <a:spLocks noChangeArrowheads="1"/>
          </p:cNvSpPr>
          <p:nvPr/>
        </p:nvSpPr>
        <p:spPr bwMode="auto">
          <a:xfrm>
            <a:off x="1219200" y="1447800"/>
            <a:ext cx="9753600" cy="378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362585" lvl="0" indent="-342900" algn="just">
              <a:lnSpc>
                <a:spcPct val="150000"/>
              </a:lnSpc>
              <a:buFont typeface="+mj-lt"/>
              <a:buAutoNum type="arabicPeriod"/>
              <a:tabLst>
                <a:tab pos="408940" algn="l"/>
                <a:tab pos="450215" algn="l"/>
              </a:tabLst>
            </a:pPr>
            <a:r>
              <a:rPr lang="en-IN" sz="1800" dirty="0">
                <a:effectLst/>
                <a:latin typeface="Times New Roman" panose="02020603050405020304" pitchFamily="18" charset="0"/>
                <a:ea typeface="Times New Roman" panose="02020603050405020304" pitchFamily="18" charset="0"/>
              </a:rPr>
              <a:t>Chen, M., Hao, Y., Cai, Y., Wang, Y., &amp; Li, Y. (2021). </a:t>
            </a:r>
            <a:r>
              <a:rPr lang="en-IN" sz="1800" b="1" dirty="0">
                <a:effectLst/>
                <a:latin typeface="Times New Roman" panose="02020603050405020304" pitchFamily="18" charset="0"/>
                <a:ea typeface="Times New Roman" panose="02020603050405020304" pitchFamily="18" charset="0"/>
              </a:rPr>
              <a:t>Sentiment analysis of online healthcare reviews using deep learning approaches</a:t>
            </a:r>
            <a:r>
              <a:rPr lang="en-IN" sz="1800" dirty="0">
                <a:effectLst/>
                <a:latin typeface="Times New Roman" panose="02020603050405020304" pitchFamily="18" charset="0"/>
                <a:ea typeface="Times New Roman" panose="02020603050405020304" pitchFamily="18" charset="0"/>
              </a:rPr>
              <a:t>. </a:t>
            </a:r>
            <a:r>
              <a:rPr lang="en-IN" sz="1800" i="1" dirty="0">
                <a:effectLst/>
                <a:latin typeface="Times New Roman" panose="02020603050405020304" pitchFamily="18" charset="0"/>
                <a:ea typeface="Times New Roman" panose="02020603050405020304" pitchFamily="18" charset="0"/>
              </a:rPr>
              <a:t>IEEE Access</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9</a:t>
            </a:r>
            <a:r>
              <a:rPr lang="en-IN" sz="1800" dirty="0">
                <a:effectLst/>
                <a:latin typeface="Times New Roman" panose="02020603050405020304" pitchFamily="18" charset="0"/>
                <a:ea typeface="Times New Roman" panose="02020603050405020304" pitchFamily="18" charset="0"/>
              </a:rPr>
              <a:t>, 17242–17251. https://doi.org/10.1109/ACCESS.2021.3053032</a:t>
            </a:r>
          </a:p>
          <a:p>
            <a:pPr marL="342900" marR="362585" lvl="0" indent="-342900" algn="just">
              <a:lnSpc>
                <a:spcPct val="150000"/>
              </a:lnSpc>
              <a:buFont typeface="+mj-lt"/>
              <a:buAutoNum type="arabicPeriod"/>
              <a:tabLst>
                <a:tab pos="408940" algn="l"/>
                <a:tab pos="450215" algn="l"/>
              </a:tabLst>
            </a:pPr>
            <a:r>
              <a:rPr lang="en-IN" sz="1800" dirty="0">
                <a:effectLst/>
                <a:latin typeface="Times New Roman" panose="02020603050405020304" pitchFamily="18" charset="0"/>
                <a:ea typeface="Times New Roman" panose="02020603050405020304" pitchFamily="18" charset="0"/>
              </a:rPr>
              <a:t>Alharbi, A., Qureshi, M. R. J., &amp; Alharbi, A. A. (2020). </a:t>
            </a:r>
            <a:r>
              <a:rPr lang="en-IN" sz="1800" b="1" dirty="0">
                <a:effectLst/>
                <a:latin typeface="Times New Roman" panose="02020603050405020304" pitchFamily="18" charset="0"/>
                <a:ea typeface="Times New Roman" panose="02020603050405020304" pitchFamily="18" charset="0"/>
              </a:rPr>
              <a:t>Role of data visualization in healthcare decision-making using Power BI</a:t>
            </a:r>
            <a:r>
              <a:rPr lang="en-IN" sz="1800" dirty="0">
                <a:effectLst/>
                <a:latin typeface="Times New Roman" panose="02020603050405020304" pitchFamily="18" charset="0"/>
                <a:ea typeface="Times New Roman" panose="02020603050405020304" pitchFamily="18" charset="0"/>
              </a:rPr>
              <a:t>. </a:t>
            </a:r>
            <a:r>
              <a:rPr lang="en-IN" sz="1800" i="1" dirty="0">
                <a:effectLst/>
                <a:latin typeface="Times New Roman" panose="02020603050405020304" pitchFamily="18" charset="0"/>
                <a:ea typeface="Times New Roman" panose="02020603050405020304" pitchFamily="18" charset="0"/>
              </a:rPr>
              <a:t>Journal of Healthcare Engineering</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2020</a:t>
            </a:r>
            <a:r>
              <a:rPr lang="en-IN" sz="1800" dirty="0">
                <a:effectLst/>
                <a:latin typeface="Times New Roman" panose="02020603050405020304" pitchFamily="18" charset="0"/>
                <a:ea typeface="Times New Roman" panose="02020603050405020304" pitchFamily="18" charset="0"/>
              </a:rPr>
              <a:t>, 1–9. https://doi.org/10.1155/2020/8894691</a:t>
            </a:r>
          </a:p>
          <a:p>
            <a:pPr marL="342900" marR="362585" lvl="0" indent="-342900" algn="just">
              <a:lnSpc>
                <a:spcPct val="150000"/>
              </a:lnSpc>
              <a:buFont typeface="+mj-lt"/>
              <a:buAutoNum type="arabicPeriod"/>
              <a:tabLst>
                <a:tab pos="408940" algn="l"/>
                <a:tab pos="450215" algn="l"/>
              </a:tabLst>
            </a:pPr>
            <a:r>
              <a:rPr lang="en-IN" sz="1800" dirty="0">
                <a:effectLst/>
                <a:latin typeface="Times New Roman" panose="02020603050405020304" pitchFamily="18" charset="0"/>
                <a:ea typeface="Times New Roman" panose="02020603050405020304" pitchFamily="18" charset="0"/>
              </a:rPr>
              <a:t>Zhang, Y., Chen, H., &amp; Lee, P. (2022). </a:t>
            </a:r>
            <a:r>
              <a:rPr lang="en-IN" sz="1800" b="1" dirty="0">
                <a:effectLst/>
                <a:latin typeface="Times New Roman" panose="02020603050405020304" pitchFamily="18" charset="0"/>
                <a:ea typeface="Times New Roman" panose="02020603050405020304" pitchFamily="18" charset="0"/>
              </a:rPr>
              <a:t>Integrated digital platforms for improving hospital operations and patient engagement</a:t>
            </a:r>
            <a:r>
              <a:rPr lang="en-IN" sz="1800" dirty="0">
                <a:effectLst/>
                <a:latin typeface="Times New Roman" panose="02020603050405020304" pitchFamily="18" charset="0"/>
                <a:ea typeface="Times New Roman" panose="02020603050405020304" pitchFamily="18" charset="0"/>
              </a:rPr>
              <a:t>. </a:t>
            </a:r>
            <a:r>
              <a:rPr lang="en-IN" sz="1800" i="1" dirty="0">
                <a:effectLst/>
                <a:latin typeface="Times New Roman" panose="02020603050405020304" pitchFamily="18" charset="0"/>
                <a:ea typeface="Times New Roman" panose="02020603050405020304" pitchFamily="18" charset="0"/>
              </a:rPr>
              <a:t>Journal of Healthcare Engineering</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2022</a:t>
            </a:r>
            <a:r>
              <a:rPr lang="en-IN" sz="1800" dirty="0">
                <a:effectLst/>
                <a:latin typeface="Times New Roman" panose="02020603050405020304" pitchFamily="18" charset="0"/>
                <a:ea typeface="Times New Roman" panose="02020603050405020304" pitchFamily="18" charset="0"/>
              </a:rPr>
              <a:t>, 1–12. https://doi.org/10.1155/2022/4658307</a:t>
            </a:r>
          </a:p>
        </p:txBody>
      </p:sp>
      <p:sp>
        <p:nvSpPr>
          <p:cNvPr id="2" name="CustomShape 1">
            <a:extLst>
              <a:ext uri="{FF2B5EF4-FFF2-40B4-BE49-F238E27FC236}">
                <a16:creationId xmlns:a16="http://schemas.microsoft.com/office/drawing/2014/main" id="{E673D1B9-56BD-A9A7-DCAA-94EDB4BD3F9C}"/>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References</a:t>
            </a:r>
            <a:endParaRPr lang="en-IN" sz="2800" b="0" strike="noStrike" spc="-1" dirty="0">
              <a:latin typeface="Arial"/>
            </a:endParaRPr>
          </a:p>
        </p:txBody>
      </p:sp>
    </p:spTree>
    <p:extLst>
      <p:ext uri="{BB962C8B-B14F-4D97-AF65-F5344CB8AC3E}">
        <p14:creationId xmlns:p14="http://schemas.microsoft.com/office/powerpoint/2010/main" val="1581775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25160" y="1787760"/>
            <a:ext cx="8133120" cy="356112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6600" b="1" strike="noStrike" spc="-1">
                <a:solidFill>
                  <a:srgbClr val="FFFFFF"/>
                </a:solidFill>
                <a:latin typeface="Times New Roman"/>
                <a:ea typeface="DejaVu Sans"/>
              </a:rPr>
              <a:t>QUERIES?</a:t>
            </a:r>
            <a:r>
              <a:rPr lang="en-US" sz="6600" b="1" strike="noStrike" spc="-1">
                <a:solidFill>
                  <a:srgbClr val="ED7D31"/>
                </a:solidFill>
                <a:latin typeface="Wingdings"/>
                <a:ea typeface="DejaVu Sans"/>
              </a:rPr>
              <a:t></a:t>
            </a:r>
            <a:endParaRPr lang="en-IN" sz="6600" b="0" strike="noStrike" spc="-1">
              <a:latin typeface="Arial"/>
            </a:endParaRPr>
          </a:p>
        </p:txBody>
      </p:sp>
      <p:sp>
        <p:nvSpPr>
          <p:cNvPr id="101" name="CustomShape 2"/>
          <p:cNvSpPr/>
          <p:nvPr/>
        </p:nvSpPr>
        <p:spPr>
          <a:xfrm>
            <a:off x="491400" y="-109080"/>
            <a:ext cx="817920" cy="285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02" name="CustomShape 3"/>
          <p:cNvSpPr/>
          <p:nvPr/>
        </p:nvSpPr>
        <p:spPr>
          <a:xfrm>
            <a:off x="1569600" y="-109080"/>
            <a:ext cx="831600" cy="4802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05" name="CustomShape 6"/>
          <p:cNvSpPr/>
          <p:nvPr/>
        </p:nvSpPr>
        <p:spPr>
          <a:xfrm>
            <a:off x="8610480" y="635652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D725EBE-FA15-43CD-8A6C-716FB75EED85}" type="slidenum">
              <a:rPr lang="en-US" sz="1200" b="0" strike="noStrike" spc="-1">
                <a:solidFill>
                  <a:srgbClr val="8B8B8B"/>
                </a:solidFill>
                <a:latin typeface="Times New Roman"/>
                <a:ea typeface="DejaVu Sans"/>
              </a:rPr>
              <a:t>25</a:t>
            </a:fld>
            <a:endParaRPr lang="en-IN" sz="12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25160" y="1787760"/>
            <a:ext cx="8133120" cy="356112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6600" b="1" strike="noStrike" spc="-1">
                <a:solidFill>
                  <a:srgbClr val="FFFFFF"/>
                </a:solidFill>
                <a:latin typeface="Times New Roman"/>
                <a:ea typeface="DejaVu Sans"/>
              </a:rPr>
              <a:t>THANK YOU</a:t>
            </a:r>
            <a:r>
              <a:rPr lang="en-US" sz="6600" b="1" strike="noStrike" spc="-1">
                <a:solidFill>
                  <a:srgbClr val="ED7D31"/>
                </a:solidFill>
                <a:latin typeface="Wingdings"/>
                <a:ea typeface="DejaVu Sans"/>
              </a:rPr>
              <a:t></a:t>
            </a:r>
            <a:endParaRPr lang="en-IN" sz="6600" b="0" strike="noStrike" spc="-1">
              <a:latin typeface="Arial"/>
            </a:endParaRPr>
          </a:p>
        </p:txBody>
      </p:sp>
      <p:sp>
        <p:nvSpPr>
          <p:cNvPr id="107" name="CustomShape 2"/>
          <p:cNvSpPr/>
          <p:nvPr/>
        </p:nvSpPr>
        <p:spPr>
          <a:xfrm>
            <a:off x="491400" y="-109080"/>
            <a:ext cx="817920" cy="2851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08" name="CustomShape 3"/>
          <p:cNvSpPr/>
          <p:nvPr/>
        </p:nvSpPr>
        <p:spPr>
          <a:xfrm>
            <a:off x="1569600" y="-109080"/>
            <a:ext cx="831600" cy="4802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11" name="CustomShape 6"/>
          <p:cNvSpPr/>
          <p:nvPr/>
        </p:nvSpPr>
        <p:spPr>
          <a:xfrm>
            <a:off x="8610480" y="635652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4113153-20EA-48D9-94D0-E04A8B36884E}" type="slidenum">
              <a:rPr lang="en-US" sz="1200" b="0" strike="noStrike" spc="-1">
                <a:solidFill>
                  <a:srgbClr val="8B8B8B"/>
                </a:solidFill>
                <a:latin typeface="Times New Roman"/>
                <a:ea typeface="DejaVu Sans"/>
              </a:rPr>
              <a:t>26</a:t>
            </a:fld>
            <a:endParaRPr lang="en-IN" sz="1200" b="0" strike="noStrike" spc="-1">
              <a:latin typeface="Arial"/>
            </a:endParaRPr>
          </a:p>
        </p:txBody>
      </p:sp>
      <p:pic>
        <p:nvPicPr>
          <p:cNvPr id="112" name="Picture 6"/>
          <p:cNvPicPr/>
          <p:nvPr/>
        </p:nvPicPr>
        <p:blipFill>
          <a:blip r:embed="rId2"/>
          <a:stretch/>
        </p:blipFill>
        <p:spPr>
          <a:xfrm>
            <a:off x="81720" y="3937320"/>
            <a:ext cx="1855080" cy="27831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9320" y="0"/>
            <a:ext cx="4324080" cy="990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a:solidFill>
                  <a:srgbClr val="FFFFFF"/>
                </a:solidFill>
                <a:latin typeface="Times New Roman"/>
                <a:ea typeface="DejaVu Sans"/>
              </a:rPr>
              <a:t>Project Title</a:t>
            </a:r>
            <a:endParaRPr lang="en-IN" sz="2800" b="0" strike="noStrike" spc="-1">
              <a:latin typeface="Arial"/>
            </a:endParaRPr>
          </a:p>
        </p:txBody>
      </p:sp>
      <p:sp>
        <p:nvSpPr>
          <p:cNvPr id="100" name="CustomShape 2"/>
          <p:cNvSpPr/>
          <p:nvPr/>
        </p:nvSpPr>
        <p:spPr>
          <a:xfrm>
            <a:off x="2222586" y="2892589"/>
            <a:ext cx="7835813"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2400" b="0" strike="noStrike" spc="-1" dirty="0">
                <a:solidFill>
                  <a:srgbClr val="000000"/>
                </a:solidFill>
                <a:latin typeface="Times New Roman"/>
                <a:ea typeface="DejaVu Sans"/>
              </a:rPr>
              <a:t>INTELLIGENT HEALTHCARE ANALYTICS</a:t>
            </a:r>
          </a:p>
        </p:txBody>
      </p:sp>
    </p:spTree>
    <p:extLst>
      <p:ext uri="{BB962C8B-B14F-4D97-AF65-F5344CB8AC3E}">
        <p14:creationId xmlns:p14="http://schemas.microsoft.com/office/powerpoint/2010/main" val="309696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0" y="0"/>
            <a:ext cx="5181600" cy="106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Intelligent Healthcare Analytics </a:t>
            </a:r>
          </a:p>
        </p:txBody>
      </p:sp>
      <p:sp>
        <p:nvSpPr>
          <p:cNvPr id="64" name="CustomShape 4"/>
          <p:cNvSpPr/>
          <p:nvPr/>
        </p:nvSpPr>
        <p:spPr>
          <a:xfrm>
            <a:off x="8610480" y="635652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A157CB6-8B95-43CD-A15F-A9A873208713}" type="slidenum">
              <a:rPr lang="en-US" sz="1200" b="0" strike="noStrike" spc="-1">
                <a:solidFill>
                  <a:srgbClr val="8B8B8B"/>
                </a:solidFill>
                <a:latin typeface="Times New Roman"/>
                <a:ea typeface="DejaVu Sans"/>
              </a:rPr>
              <a:t>4</a:t>
            </a:fld>
            <a:endParaRPr lang="en-IN" sz="1200" b="0" strike="noStrike" spc="-1">
              <a:latin typeface="Arial"/>
            </a:endParaRPr>
          </a:p>
        </p:txBody>
      </p:sp>
      <p:sp>
        <p:nvSpPr>
          <p:cNvPr id="66" name="CustomShape 6"/>
          <p:cNvSpPr/>
          <p:nvPr/>
        </p:nvSpPr>
        <p:spPr>
          <a:xfrm>
            <a:off x="1066800" y="1926840"/>
            <a:ext cx="10208520" cy="211829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50000"/>
              </a:lnSpc>
            </a:pPr>
            <a:r>
              <a:rPr lang="en-GB" b="1" dirty="0">
                <a:latin typeface="Times New Roman" panose="02020603050405020304" pitchFamily="18" charset="0"/>
                <a:ea typeface="Times New Roman" panose="02020603050405020304" pitchFamily="18" charset="0"/>
              </a:rPr>
              <a:t>	</a:t>
            </a:r>
            <a:r>
              <a:rPr lang="en-GB" b="1" dirty="0">
                <a:effectLst/>
                <a:latin typeface="Times New Roman" panose="02020603050405020304" pitchFamily="18" charset="0"/>
                <a:ea typeface="Times New Roman" panose="02020603050405020304" pitchFamily="18" charset="0"/>
              </a:rPr>
              <a:t>Intelligent Healthcare Analytics </a:t>
            </a:r>
            <a:r>
              <a:rPr lang="en-GB" dirty="0">
                <a:effectLst/>
                <a:latin typeface="Times New Roman" panose="02020603050405020304" pitchFamily="18" charset="0"/>
                <a:ea typeface="Times New Roman" panose="02020603050405020304" pitchFamily="18" charset="0"/>
              </a:rPr>
              <a:t>refers to a smart, data-driven system designed to modernize healthcare services by </a:t>
            </a:r>
            <a:r>
              <a:rPr lang="en-GB" dirty="0" err="1">
                <a:effectLst/>
                <a:latin typeface="Times New Roman" panose="02020603050405020304" pitchFamily="18" charset="0"/>
                <a:ea typeface="Times New Roman" panose="02020603050405020304" pitchFamily="18" charset="0"/>
              </a:rPr>
              <a:t>analyzing</a:t>
            </a:r>
            <a:r>
              <a:rPr lang="en-GB" dirty="0">
                <a:effectLst/>
                <a:latin typeface="Times New Roman" panose="02020603050405020304" pitchFamily="18" charset="0"/>
                <a:ea typeface="Times New Roman" panose="02020603050405020304" pitchFamily="18" charset="0"/>
              </a:rPr>
              <a:t> patient feedback, monitoring hospital resources, and providing real-time insights. The system leverages interactive dashboards, AI-powered chatbots, and automation tools to enhance decision-making, improve patient satisfaction, and optimize hospital operations—all in a seamless, intelligent platform.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4"/>
          <p:cNvSpPr/>
          <p:nvPr/>
        </p:nvSpPr>
        <p:spPr>
          <a:xfrm>
            <a:off x="8610480" y="635652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48A418-6DAE-4259-8B5D-E3B88428CD58}" type="slidenum">
              <a:rPr lang="en-US" sz="1200" b="0" strike="noStrike" spc="-1">
                <a:solidFill>
                  <a:srgbClr val="8B8B8B"/>
                </a:solidFill>
                <a:latin typeface="Times New Roman"/>
                <a:ea typeface="DejaVu Sans"/>
              </a:rPr>
              <a:t>5</a:t>
            </a:fld>
            <a:endParaRPr lang="en-IN" sz="1200" b="0" strike="noStrike" spc="-1">
              <a:latin typeface="Arial"/>
            </a:endParaRPr>
          </a:p>
        </p:txBody>
      </p:sp>
      <p:sp>
        <p:nvSpPr>
          <p:cNvPr id="71" name="CustomShape 5"/>
          <p:cNvSpPr/>
          <p:nvPr/>
        </p:nvSpPr>
        <p:spPr>
          <a:xfrm>
            <a:off x="1706040" y="1610280"/>
            <a:ext cx="9074520" cy="386136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sp>
        <p:nvSpPr>
          <p:cNvPr id="8" name="TextBox 7">
            <a:extLst>
              <a:ext uri="{FF2B5EF4-FFF2-40B4-BE49-F238E27FC236}">
                <a16:creationId xmlns:a16="http://schemas.microsoft.com/office/drawing/2014/main" id="{CBCF0A77-D93D-67B8-F47C-6D8C91C8A020}"/>
              </a:ext>
            </a:extLst>
          </p:cNvPr>
          <p:cNvSpPr txBox="1"/>
          <p:nvPr/>
        </p:nvSpPr>
        <p:spPr>
          <a:xfrm>
            <a:off x="1066800" y="1219200"/>
            <a:ext cx="9906000" cy="4613058"/>
          </a:xfrm>
          <a:prstGeom prst="rect">
            <a:avLst/>
          </a:prstGeom>
          <a:noFill/>
        </p:spPr>
        <p:txBody>
          <a:bodyPr wrap="square">
            <a:spAutoFit/>
          </a:bodyPr>
          <a:lstStyle/>
          <a:p>
            <a:pPr marL="166370" marR="29210" indent="400685" algn="just">
              <a:lnSpc>
                <a:spcPct val="150000"/>
              </a:lnSpc>
            </a:pPr>
            <a:r>
              <a:rPr lang="en-GB" sz="1800" dirty="0">
                <a:effectLst/>
                <a:latin typeface="Times New Roman" panose="02020603050405020304" pitchFamily="18" charset="0"/>
                <a:ea typeface="Times New Roman" panose="02020603050405020304" pitchFamily="18" charset="0"/>
              </a:rPr>
              <a:t>The healthcare industry is rapidly evolving with new technologies aimed at improving patient care. </a:t>
            </a:r>
            <a:r>
              <a:rPr lang="en-GB" sz="1800" b="1" dirty="0">
                <a:effectLst/>
                <a:latin typeface="Times New Roman" panose="02020603050405020304" pitchFamily="18" charset="0"/>
                <a:ea typeface="Times New Roman" panose="02020603050405020304" pitchFamily="18" charset="0"/>
              </a:rPr>
              <a:t>Intelligent Healthcare Analytics </a:t>
            </a:r>
            <a:r>
              <a:rPr lang="en-GB" sz="1800" dirty="0">
                <a:effectLst/>
                <a:latin typeface="Times New Roman" panose="02020603050405020304" pitchFamily="18" charset="0"/>
                <a:ea typeface="Times New Roman" panose="02020603050405020304" pitchFamily="18" charset="0"/>
              </a:rPr>
              <a:t>is a system developed to analyse patient feedback, treatment outcomes, and hospital resource utilization using Power BI dashboards and AI-powered tools. The project uses a Kaggle-sourced dataset that includes patient reviews related to their treatments, diseases, and recovery timelines. It transforms this data into interactive dashboards that offer valuable insights into treatment effectiveness, patient satisfaction, and overall hospital performance. An AI-integrated chatbot, developed using Chatbase.co, enhances user interaction by providing real-time, query-based responses from the </a:t>
            </a:r>
            <a:r>
              <a:rPr lang="en-GB" sz="1800" dirty="0" err="1">
                <a:effectLst/>
                <a:latin typeface="Times New Roman" panose="02020603050405020304" pitchFamily="18" charset="0"/>
                <a:ea typeface="Times New Roman" panose="02020603050405020304" pitchFamily="18" charset="0"/>
              </a:rPr>
              <a:t>analyzed</a:t>
            </a:r>
            <a:r>
              <a:rPr lang="en-GB" sz="1800" dirty="0">
                <a:effectLst/>
                <a:latin typeface="Times New Roman" panose="02020603050405020304" pitchFamily="18" charset="0"/>
                <a:ea typeface="Times New Roman" panose="02020603050405020304" pitchFamily="18" charset="0"/>
              </a:rPr>
              <a:t> dataset. Additionally, a Bed Vacancy Monitoring Module tracks real-time bed availability and occupancy by connecting to the hospital database. Together, these modules create a unified system that supports data-driven decisions and delivers smarter, more responsive healthcare services.</a:t>
            </a:r>
            <a:endParaRPr lang="en-IN" sz="1800" dirty="0">
              <a:effectLst/>
              <a:latin typeface="Times New Roman" panose="02020603050405020304" pitchFamily="18" charset="0"/>
              <a:ea typeface="Times New Roman" panose="02020603050405020304" pitchFamily="18" charset="0"/>
            </a:endParaRPr>
          </a:p>
        </p:txBody>
      </p:sp>
      <p:sp>
        <p:nvSpPr>
          <p:cNvPr id="2" name="CustomShape 1">
            <a:extLst>
              <a:ext uri="{FF2B5EF4-FFF2-40B4-BE49-F238E27FC236}">
                <a16:creationId xmlns:a16="http://schemas.microsoft.com/office/drawing/2014/main" id="{2FFEF480-8B33-4718-E710-5DC7C81F10C6}"/>
              </a:ext>
            </a:extLst>
          </p:cNvPr>
          <p:cNvSpPr/>
          <p:nvPr/>
        </p:nvSpPr>
        <p:spPr>
          <a:xfrm>
            <a:off x="-9144" y="0"/>
            <a:ext cx="3877800" cy="1002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Abstract</a:t>
            </a:r>
            <a:endParaRPr lang="en-IN" sz="2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91EA9F8-39A0-4F7C-9CED-A093A25D76CA}"/>
              </a:ext>
            </a:extLst>
          </p:cNvPr>
          <p:cNvSpPr>
            <a:spLocks noGrp="1" noChangeArrowheads="1"/>
          </p:cNvSpPr>
          <p:nvPr>
            <p:ph type="subTitle"/>
          </p:nvPr>
        </p:nvSpPr>
        <p:spPr bwMode="auto">
          <a:xfrm>
            <a:off x="914400" y="1447800"/>
            <a:ext cx="1005840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None/>
            </a:pPr>
            <a:r>
              <a:rPr lang="en-GB" dirty="0">
                <a:latin typeface="Times New Roman" panose="02020603050405020304" pitchFamily="18" charset="0"/>
                <a:cs typeface="Times New Roman" panose="02020603050405020304" pitchFamily="18" charset="0"/>
              </a:rPr>
              <a:t>The primary objective of the </a:t>
            </a:r>
            <a:r>
              <a:rPr lang="en-GB" i="1" dirty="0">
                <a:latin typeface="Times New Roman" panose="02020603050405020304" pitchFamily="18" charset="0"/>
                <a:cs typeface="Times New Roman" panose="02020603050405020304" pitchFamily="18" charset="0"/>
              </a:rPr>
              <a:t>Intelligent Healthcare Analytics</a:t>
            </a:r>
            <a:r>
              <a:rPr lang="en-GB" dirty="0">
                <a:latin typeface="Times New Roman" panose="02020603050405020304" pitchFamily="18" charset="0"/>
                <a:cs typeface="Times New Roman" panose="02020603050405020304" pitchFamily="18" charset="0"/>
              </a:rPr>
              <a:t> system is to enhance the quality of healthcare services by leveraging modern data analytics and intelligent automation. The system aims to:</a:t>
            </a:r>
          </a:p>
          <a:p>
            <a:pPr lvl="5"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Collect and process patient feedback through a secure, web-based interface to capture insights on treatment quality, staff behaviour, and hospital infrastructure.</a:t>
            </a:r>
          </a:p>
          <a:p>
            <a:pPr lvl="3"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Perform real-time data analysis using Power BI to visualize key healthcare metrics such as patient satisfaction, disease trends, and recovery durations.</a:t>
            </a:r>
          </a:p>
          <a:p>
            <a:pPr lvl="3"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Provide intelligent, conversational support through an AI-powered chatbot (integrated via Chatbase.co), enabling users to access data-driven insights through natural language interaction.</a:t>
            </a:r>
          </a:p>
          <a:p>
            <a:pPr lvl="3"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Implement a dynamic bed vacancy monitoring module to display real-time information on hospital bed availability, improving resource allocation and emergency responsiveness. and patient care.</a:t>
            </a:r>
          </a:p>
        </p:txBody>
      </p:sp>
      <p:sp>
        <p:nvSpPr>
          <p:cNvPr id="2" name="CustomShape 1">
            <a:extLst>
              <a:ext uri="{FF2B5EF4-FFF2-40B4-BE49-F238E27FC236}">
                <a16:creationId xmlns:a16="http://schemas.microsoft.com/office/drawing/2014/main" id="{0C97A4EC-0B3C-CE88-5E5F-A57FA437B393}"/>
              </a:ext>
            </a:extLst>
          </p:cNvPr>
          <p:cNvSpPr/>
          <p:nvPr/>
        </p:nvSpPr>
        <p:spPr>
          <a:xfrm>
            <a:off x="-9144" y="0"/>
            <a:ext cx="3877800" cy="1002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Objective</a:t>
            </a:r>
            <a:endParaRPr lang="en-IN" sz="2800" b="0" strike="noStrike" spc="-1" dirty="0">
              <a:latin typeface="Arial"/>
            </a:endParaRPr>
          </a:p>
        </p:txBody>
      </p:sp>
    </p:spTree>
    <p:extLst>
      <p:ext uri="{BB962C8B-B14F-4D97-AF65-F5344CB8AC3E}">
        <p14:creationId xmlns:p14="http://schemas.microsoft.com/office/powerpoint/2010/main" val="360027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1878D-13F4-2D39-184A-DBF1F459BCF6}"/>
            </a:ext>
          </a:extLst>
        </p:cNvPr>
        <p:cNvGrpSpPr/>
        <p:nvPr/>
      </p:nvGrpSpPr>
      <p:grpSpPr>
        <a:xfrm>
          <a:off x="0" y="0"/>
          <a:ext cx="0" cy="0"/>
          <a:chOff x="0" y="0"/>
          <a:chExt cx="0" cy="0"/>
        </a:xfrm>
      </p:grpSpPr>
      <p:sp>
        <p:nvSpPr>
          <p:cNvPr id="76" name="CustomShape 4">
            <a:extLst>
              <a:ext uri="{FF2B5EF4-FFF2-40B4-BE49-F238E27FC236}">
                <a16:creationId xmlns:a16="http://schemas.microsoft.com/office/drawing/2014/main" id="{88DAA794-5337-68C1-20BF-D27CD0F3C7DC}"/>
              </a:ext>
            </a:extLst>
          </p:cNvPr>
          <p:cNvSpPr/>
          <p:nvPr/>
        </p:nvSpPr>
        <p:spPr>
          <a:xfrm>
            <a:off x="8610480" y="635652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4479125-3A5F-43F0-861E-D091772FDCD7}" type="slidenum">
              <a:rPr lang="en-US" sz="1200" b="0" strike="noStrike" spc="-1">
                <a:solidFill>
                  <a:srgbClr val="8B8B8B"/>
                </a:solidFill>
                <a:latin typeface="Times New Roman"/>
                <a:ea typeface="DejaVu Sans"/>
              </a:rPr>
              <a:t>7</a:t>
            </a:fld>
            <a:endParaRPr lang="en-IN" sz="1200" b="0" strike="noStrike" spc="-1">
              <a:latin typeface="Arial"/>
            </a:endParaRPr>
          </a:p>
        </p:txBody>
      </p:sp>
      <p:sp>
        <p:nvSpPr>
          <p:cNvPr id="77" name="CustomShape 5">
            <a:extLst>
              <a:ext uri="{FF2B5EF4-FFF2-40B4-BE49-F238E27FC236}">
                <a16:creationId xmlns:a16="http://schemas.microsoft.com/office/drawing/2014/main" id="{7C9B3EEE-E530-7EED-F7F6-EF0051752551}"/>
              </a:ext>
            </a:extLst>
          </p:cNvPr>
          <p:cNvSpPr/>
          <p:nvPr/>
        </p:nvSpPr>
        <p:spPr>
          <a:xfrm>
            <a:off x="1369800" y="1080000"/>
            <a:ext cx="942948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endParaRPr lang="en-IN" sz="2400" b="0" strike="noStrike" spc="-1" dirty="0">
              <a:latin typeface="Arial"/>
            </a:endParaRPr>
          </a:p>
          <a:p>
            <a:pPr algn="just">
              <a:lnSpc>
                <a:spcPct val="100000"/>
              </a:lnSpc>
            </a:pPr>
            <a:endParaRPr lang="en-IN" sz="2400" b="0" strike="noStrike" spc="-1" dirty="0">
              <a:latin typeface="Arial"/>
            </a:endParaRPr>
          </a:p>
        </p:txBody>
      </p:sp>
      <p:sp>
        <p:nvSpPr>
          <p:cNvPr id="2" name="Rectangle 1">
            <a:extLst>
              <a:ext uri="{FF2B5EF4-FFF2-40B4-BE49-F238E27FC236}">
                <a16:creationId xmlns:a16="http://schemas.microsoft.com/office/drawing/2014/main" id="{528FEC62-9A99-1544-8B72-3E54384BC958}"/>
              </a:ext>
            </a:extLst>
          </p:cNvPr>
          <p:cNvSpPr>
            <a:spLocks noChangeArrowheads="1"/>
          </p:cNvSpPr>
          <p:nvPr/>
        </p:nvSpPr>
        <p:spPr bwMode="auto">
          <a:xfrm>
            <a:off x="838200" y="1600200"/>
            <a:ext cx="10668000"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GB" dirty="0">
                <a:latin typeface="Times New Roman" panose="02020603050405020304" pitchFamily="18" charset="0"/>
              </a:rPr>
              <a:t>	Current healthcare feedback systems rely heavily on manual processes such as paper forms, interviews, and basic online surveys. These methods are time-consuming, lack real-time processing, and often result in delayed analysis of patient feedback. Existing systems typically do not include intelligent features like automated data visualization or AI-powered support, making it difficult for providers to respond promptly to patient concerns. Additionally, patient interaction tools such as chatbots are rarely integrated, and bed availability tracking is managed manually or through limited-access systems. Overall, these traditional approaches are fragmented, inefficient, and fail to deliver a seamless, real-time, and patient-centric experience.</a:t>
            </a:r>
          </a:p>
        </p:txBody>
      </p:sp>
      <p:sp>
        <p:nvSpPr>
          <p:cNvPr id="3" name="CustomShape 1">
            <a:extLst>
              <a:ext uri="{FF2B5EF4-FFF2-40B4-BE49-F238E27FC236}">
                <a16:creationId xmlns:a16="http://schemas.microsoft.com/office/drawing/2014/main" id="{B04B9CEF-5330-01FF-2043-5351D59D5312}"/>
              </a:ext>
            </a:extLst>
          </p:cNvPr>
          <p:cNvSpPr/>
          <p:nvPr/>
        </p:nvSpPr>
        <p:spPr>
          <a:xfrm>
            <a:off x="-9144" y="0"/>
            <a:ext cx="3877800" cy="1002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Existing System</a:t>
            </a:r>
            <a:endParaRPr lang="en-IN" sz="2800" b="0" strike="noStrike" spc="-1" dirty="0">
              <a:latin typeface="Arial"/>
            </a:endParaRPr>
          </a:p>
        </p:txBody>
      </p:sp>
    </p:spTree>
    <p:extLst>
      <p:ext uri="{BB962C8B-B14F-4D97-AF65-F5344CB8AC3E}">
        <p14:creationId xmlns:p14="http://schemas.microsoft.com/office/powerpoint/2010/main" val="32125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4"/>
          <p:cNvSpPr/>
          <p:nvPr/>
        </p:nvSpPr>
        <p:spPr>
          <a:xfrm>
            <a:off x="8610480" y="6356520"/>
            <a:ext cx="2742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4479125-3A5F-43F0-861E-D091772FDCD7}" type="slidenum">
              <a:rPr lang="en-US" sz="1200" b="0" strike="noStrike" spc="-1">
                <a:solidFill>
                  <a:srgbClr val="8B8B8B"/>
                </a:solidFill>
                <a:latin typeface="Times New Roman"/>
                <a:ea typeface="DejaVu Sans"/>
              </a:rPr>
              <a:t>8</a:t>
            </a:fld>
            <a:endParaRPr lang="en-IN" sz="1200" b="0" strike="noStrike" spc="-1">
              <a:latin typeface="Arial"/>
            </a:endParaRPr>
          </a:p>
        </p:txBody>
      </p:sp>
      <p:sp>
        <p:nvSpPr>
          <p:cNvPr id="77" name="CustomShape 5"/>
          <p:cNvSpPr/>
          <p:nvPr/>
        </p:nvSpPr>
        <p:spPr>
          <a:xfrm>
            <a:off x="1369800" y="1080000"/>
            <a:ext cx="942948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endParaRPr lang="en-IN" sz="2400" b="0" strike="noStrike" spc="-1" dirty="0">
              <a:latin typeface="Arial"/>
            </a:endParaRPr>
          </a:p>
          <a:p>
            <a:pPr algn="just">
              <a:lnSpc>
                <a:spcPct val="100000"/>
              </a:lnSpc>
            </a:pPr>
            <a:endParaRPr lang="en-IN" sz="2400" b="0" strike="noStrike" spc="-1" dirty="0">
              <a:latin typeface="Arial"/>
            </a:endParaRPr>
          </a:p>
        </p:txBody>
      </p:sp>
      <p:sp>
        <p:nvSpPr>
          <p:cNvPr id="2" name="Rectangle 1">
            <a:extLst>
              <a:ext uri="{FF2B5EF4-FFF2-40B4-BE49-F238E27FC236}">
                <a16:creationId xmlns:a16="http://schemas.microsoft.com/office/drawing/2014/main" id="{B811CFF8-2A7E-9C85-50DE-5D9D6755A637}"/>
              </a:ext>
            </a:extLst>
          </p:cNvPr>
          <p:cNvSpPr>
            <a:spLocks noChangeArrowheads="1"/>
          </p:cNvSpPr>
          <p:nvPr/>
        </p:nvSpPr>
        <p:spPr bwMode="auto">
          <a:xfrm>
            <a:off x="802455" y="1002294"/>
            <a:ext cx="10820400" cy="585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0170" marR="362585" algn="just">
              <a:lnSpc>
                <a:spcPct val="150000"/>
              </a:lnSpc>
              <a:spcBef>
                <a:spcPts val="755"/>
              </a:spcBef>
              <a:buNone/>
              <a:tabLst>
                <a:tab pos="45021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Lack of Automation: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Feedback is collected but not analyzed in real-time. Manual efforts are required to sort, categorize, and interpret responses, leading to delays in decision-making.</a:t>
            </a:r>
            <a:endParaRPr lang="en-IN" sz="1800" dirty="0">
              <a:effectLst/>
              <a:latin typeface="Times New Roman" panose="02020603050405020304" pitchFamily="18" charset="0"/>
              <a:ea typeface="Times New Roman" panose="02020603050405020304" pitchFamily="18" charset="0"/>
            </a:endParaRPr>
          </a:p>
          <a:p>
            <a:pPr marL="90170" marR="362585" algn="just">
              <a:lnSpc>
                <a:spcPct val="150000"/>
              </a:lnSpc>
              <a:spcBef>
                <a:spcPts val="755"/>
              </a:spcBef>
              <a:buNone/>
              <a:tabLst>
                <a:tab pos="45021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Limited Data Utilization: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Many healthcare providers fail to leverage the full potential of the collected feedback, resulting in valuable insights being overlooked.</a:t>
            </a:r>
            <a:endParaRPr lang="en-IN" sz="1800" dirty="0">
              <a:effectLst/>
              <a:latin typeface="Times New Roman" panose="02020603050405020304" pitchFamily="18" charset="0"/>
              <a:ea typeface="Times New Roman" panose="02020603050405020304" pitchFamily="18" charset="0"/>
            </a:endParaRPr>
          </a:p>
          <a:p>
            <a:pPr marL="90170" marR="362585" algn="just">
              <a:lnSpc>
                <a:spcPct val="150000"/>
              </a:lnSpc>
              <a:spcBef>
                <a:spcPts val="755"/>
              </a:spcBef>
              <a:buNone/>
              <a:tabLst>
                <a:tab pos="45021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Poor Visualization: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Most existing systems do not provide dynamic visual representations of feedback data. As a result, healthcare administrators find it challenging to quickly identify trends, issues, and areas for improvement.</a:t>
            </a:r>
            <a:endParaRPr lang="en-IN" sz="1800" dirty="0">
              <a:effectLst/>
              <a:latin typeface="Times New Roman" panose="02020603050405020304" pitchFamily="18" charset="0"/>
              <a:ea typeface="Times New Roman" panose="02020603050405020304" pitchFamily="18" charset="0"/>
            </a:endParaRPr>
          </a:p>
          <a:p>
            <a:pPr marL="90170" marR="362585" algn="just">
              <a:lnSpc>
                <a:spcPct val="150000"/>
              </a:lnSpc>
              <a:spcBef>
                <a:spcPts val="755"/>
              </a:spcBef>
              <a:buNone/>
              <a:tabLst>
                <a:tab pos="45021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Absence of Immediate Patient Assistance: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Current systems do not offer real-time support to patients for symptom checking or answering queries. Patients must wait for human support, which can delay care and reduce satisfaction.</a:t>
            </a:r>
            <a:endParaRPr lang="en-IN" sz="1800" dirty="0">
              <a:effectLst/>
              <a:latin typeface="Times New Roman" panose="02020603050405020304" pitchFamily="18" charset="0"/>
              <a:ea typeface="Times New Roman" panose="02020603050405020304" pitchFamily="18" charset="0"/>
            </a:endParaRPr>
          </a:p>
          <a:p>
            <a:pPr marL="90170" marR="362585" algn="just">
              <a:lnSpc>
                <a:spcPct val="150000"/>
              </a:lnSpc>
              <a:tabLst>
                <a:tab pos="450215" algn="l"/>
              </a:tabLst>
            </a:pPr>
            <a:r>
              <a:rPr lang="en-US" sz="1800" b="1" dirty="0">
                <a:effectLst/>
                <a:latin typeface="Times New Roman" panose="02020603050405020304" pitchFamily="18" charset="0"/>
                <a:ea typeface="Times New Roman" panose="02020603050405020304" pitchFamily="18" charset="0"/>
              </a:rPr>
              <a:t>Fragmented Systems:</a:t>
            </a:r>
            <a:r>
              <a:rPr lang="en-US" sz="1800" dirty="0">
                <a:effectLst/>
                <a:latin typeface="Times New Roman" panose="02020603050405020304" pitchFamily="18" charset="0"/>
                <a:ea typeface="Times New Roman" panose="02020603050405020304" pitchFamily="18" charset="0"/>
              </a:rPr>
              <a:t> Often, feedback collection, patient assistance, and data analysis are handled by separate platforms, leading to inefficiencies and poor integration.</a:t>
            </a: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E9337937-877F-75EF-C254-0005AD4EA092}"/>
              </a:ext>
            </a:extLst>
          </p:cNvPr>
          <p:cNvSpPr/>
          <p:nvPr/>
        </p:nvSpPr>
        <p:spPr>
          <a:xfrm>
            <a:off x="-9144" y="0"/>
            <a:ext cx="3877800" cy="10022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Drawbacks of Existing System</a:t>
            </a:r>
            <a:endParaRPr lang="en-IN" sz="2800" b="0" strike="noStrike" spc="-1" dirty="0">
              <a:latin typeface="Arial"/>
            </a:endParaRPr>
          </a:p>
        </p:txBody>
      </p:sp>
    </p:spTree>
    <p:extLst>
      <p:ext uri="{BB962C8B-B14F-4D97-AF65-F5344CB8AC3E}">
        <p14:creationId xmlns:p14="http://schemas.microsoft.com/office/powerpoint/2010/main" val="315722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D84C3-6B8D-6897-57CC-B25E67E6B2E7}"/>
              </a:ext>
            </a:extLst>
          </p:cNvPr>
          <p:cNvSpPr txBox="1"/>
          <p:nvPr/>
        </p:nvSpPr>
        <p:spPr>
          <a:xfrm>
            <a:off x="1066800" y="1371600"/>
            <a:ext cx="10058400"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Traditional healthcare feedback systems, such as paper surveys and phone interviews, are time-consuming, inefficient, and prone to errors, leading to low response rates and delayed analysis. Studies show that these methods fail to provide real-time insights or actionable data for decision-making, limiting healthcare providers’ ability to respond quickly to patient needs </a:t>
            </a:r>
            <a:r>
              <a:rPr lang="en-GB" i="1" dirty="0">
                <a:latin typeface="Times New Roman" panose="02020603050405020304" pitchFamily="18" charset="0"/>
                <a:cs typeface="Times New Roman" panose="02020603050405020304" pitchFamily="18" charset="0"/>
              </a:rPr>
              <a:t>(Smith et al., 2018).</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Digital platforms have emerged to collect patient feedback, but many lack advanced analytics like machine learning and sentiment analysis, which could help extract meaningful </a:t>
            </a:r>
            <a:r>
              <a:rPr lang="en-GB" i="1" dirty="0">
                <a:latin typeface="Times New Roman" panose="02020603050405020304" pitchFamily="18" charset="0"/>
                <a:cs typeface="Times New Roman" panose="02020603050405020304" pitchFamily="18" charset="0"/>
              </a:rPr>
              <a:t>insights (Williams et al., 2019). </a:t>
            </a:r>
            <a:r>
              <a:rPr lang="en-GB" dirty="0">
                <a:latin typeface="Times New Roman" panose="02020603050405020304" pitchFamily="18" charset="0"/>
                <a:cs typeface="Times New Roman" panose="02020603050405020304" pitchFamily="18" charset="0"/>
              </a:rPr>
              <a:t>Real-time data, such as bed vacancy checks and symptom tracking, is critical for improving healthcare delivery, but is often missing in current systems </a:t>
            </a:r>
            <a:r>
              <a:rPr lang="en-GB" i="1" dirty="0">
                <a:latin typeface="Times New Roman" panose="02020603050405020304" pitchFamily="18" charset="0"/>
                <a:cs typeface="Times New Roman" panose="02020603050405020304" pitchFamily="18" charset="0"/>
              </a:rPr>
              <a:t>(Nguyen &amp; Zhang, 2022).</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AI-powered tools like chatbots are increasingly used to engage patients and automate feedback responses, improving satisfaction and reducing staff workload </a:t>
            </a:r>
            <a:r>
              <a:rPr lang="en-GB" i="1" dirty="0">
                <a:latin typeface="Times New Roman" panose="02020603050405020304" pitchFamily="18" charset="0"/>
                <a:cs typeface="Times New Roman" panose="02020603050405020304" pitchFamily="18" charset="0"/>
              </a:rPr>
              <a:t>(Bates et al., 2021). </a:t>
            </a:r>
            <a:r>
              <a:rPr lang="en-GB" dirty="0">
                <a:latin typeface="Times New Roman" panose="02020603050405020304" pitchFamily="18" charset="0"/>
                <a:cs typeface="Times New Roman" panose="02020603050405020304" pitchFamily="18" charset="0"/>
              </a:rPr>
              <a:t>However, challenges such as data privacy, integration with existing systems, and high implementation costs remain barriers to widespread adoption </a:t>
            </a:r>
            <a:r>
              <a:rPr lang="en-GB" i="1" dirty="0">
                <a:latin typeface="Times New Roman" panose="02020603050405020304" pitchFamily="18" charset="0"/>
                <a:cs typeface="Times New Roman" panose="02020603050405020304" pitchFamily="18" charset="0"/>
              </a:rPr>
              <a:t>(Brown &amp; Tan, 2022).</a:t>
            </a:r>
          </a:p>
        </p:txBody>
      </p:sp>
      <p:sp>
        <p:nvSpPr>
          <p:cNvPr id="2" name="CustomShape 1">
            <a:extLst>
              <a:ext uri="{FF2B5EF4-FFF2-40B4-BE49-F238E27FC236}">
                <a16:creationId xmlns:a16="http://schemas.microsoft.com/office/drawing/2014/main" id="{1A4831CE-16FD-0AB2-457D-B9E085E61429}"/>
              </a:ext>
            </a:extLst>
          </p:cNvPr>
          <p:cNvSpPr/>
          <p:nvPr/>
        </p:nvSpPr>
        <p:spPr>
          <a:xfrm>
            <a:off x="-9144" y="0"/>
            <a:ext cx="3877800" cy="74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0" strike="noStrike" spc="-1" dirty="0">
                <a:solidFill>
                  <a:srgbClr val="FFFFFF"/>
                </a:solidFill>
                <a:latin typeface="Times New Roman"/>
                <a:ea typeface="DejaVu Sans"/>
              </a:rPr>
              <a:t>Literature Review</a:t>
            </a:r>
            <a:endParaRPr lang="en-IN" sz="2800" b="0" strike="noStrike" spc="-1" dirty="0">
              <a:latin typeface="Arial"/>
            </a:endParaRPr>
          </a:p>
        </p:txBody>
      </p:sp>
    </p:spTree>
    <p:extLst>
      <p:ext uri="{BB962C8B-B14F-4D97-AF65-F5344CB8AC3E}">
        <p14:creationId xmlns:p14="http://schemas.microsoft.com/office/powerpoint/2010/main" val="2764285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1850</Words>
  <Application>Microsoft Office PowerPoint</Application>
  <PresentationFormat>Widescreen</PresentationFormat>
  <Paragraphs>123</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 Display</vt:lpstr>
      <vt:lpstr>Arial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 Kannan</dc:creator>
  <cp:lastModifiedBy>Gokul KS</cp:lastModifiedBy>
  <cp:revision>82</cp:revision>
  <dcterms:created xsi:type="dcterms:W3CDTF">2019-03-06T00:00:18Z</dcterms:created>
  <dcterms:modified xsi:type="dcterms:W3CDTF">2025-05-14T13:02:25Z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c57d364229194eae8eee9d9c7485eb79</vt:lpwstr>
  </property>
  <property fmtid="{D5CDD505-2E9C-101B-9397-08002B2CF9AE}" pid="6" name="LinksUpToDate">
    <vt:bool>false</vt:bool>
  </property>
  <property fmtid="{D5CDD505-2E9C-101B-9397-08002B2CF9AE}" pid="7" name="MMClips">
    <vt:i4>0</vt:i4>
  </property>
  <property fmtid="{D5CDD505-2E9C-101B-9397-08002B2CF9AE}" pid="8" name="Notes">
    <vt:i4>6</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