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5213" cy="42803763"/>
  <p:notesSz cx="7102475" cy="10234613"/>
  <p:defaultTextStyle>
    <a:defPPr>
      <a:defRPr lang="en-US"/>
    </a:defPPr>
    <a:lvl1pPr algn="ctr" rtl="0" fontAlgn="base">
      <a:spcBef>
        <a:spcPct val="0"/>
      </a:spcBef>
      <a:spcAft>
        <a:spcPct val="0"/>
      </a:spcAft>
      <a:defRPr sz="8200" kern="1200">
        <a:solidFill>
          <a:schemeClr val="tx1"/>
        </a:solidFill>
        <a:latin typeface="Arial" charset="0"/>
        <a:ea typeface="+mn-ea"/>
        <a:cs typeface="+mn-cs"/>
      </a:defRPr>
    </a:lvl1pPr>
    <a:lvl2pPr marL="434980" algn="ctr" rtl="0" fontAlgn="base">
      <a:spcBef>
        <a:spcPct val="0"/>
      </a:spcBef>
      <a:spcAft>
        <a:spcPct val="0"/>
      </a:spcAft>
      <a:defRPr sz="8200" kern="1200">
        <a:solidFill>
          <a:schemeClr val="tx1"/>
        </a:solidFill>
        <a:latin typeface="Arial" charset="0"/>
        <a:ea typeface="+mn-ea"/>
        <a:cs typeface="+mn-cs"/>
      </a:defRPr>
    </a:lvl2pPr>
    <a:lvl3pPr marL="869960" algn="ctr" rtl="0" fontAlgn="base">
      <a:spcBef>
        <a:spcPct val="0"/>
      </a:spcBef>
      <a:spcAft>
        <a:spcPct val="0"/>
      </a:spcAft>
      <a:defRPr sz="8200" kern="1200">
        <a:solidFill>
          <a:schemeClr val="tx1"/>
        </a:solidFill>
        <a:latin typeface="Arial" charset="0"/>
        <a:ea typeface="+mn-ea"/>
        <a:cs typeface="+mn-cs"/>
      </a:defRPr>
    </a:lvl3pPr>
    <a:lvl4pPr marL="1304940" algn="ctr" rtl="0" fontAlgn="base">
      <a:spcBef>
        <a:spcPct val="0"/>
      </a:spcBef>
      <a:spcAft>
        <a:spcPct val="0"/>
      </a:spcAft>
      <a:defRPr sz="8200" kern="1200">
        <a:solidFill>
          <a:schemeClr val="tx1"/>
        </a:solidFill>
        <a:latin typeface="Arial" charset="0"/>
        <a:ea typeface="+mn-ea"/>
        <a:cs typeface="+mn-cs"/>
      </a:defRPr>
    </a:lvl4pPr>
    <a:lvl5pPr marL="1739920" algn="ctr" rtl="0" fontAlgn="base">
      <a:spcBef>
        <a:spcPct val="0"/>
      </a:spcBef>
      <a:spcAft>
        <a:spcPct val="0"/>
      </a:spcAft>
      <a:defRPr sz="8200" kern="1200">
        <a:solidFill>
          <a:schemeClr val="tx1"/>
        </a:solidFill>
        <a:latin typeface="Arial" charset="0"/>
        <a:ea typeface="+mn-ea"/>
        <a:cs typeface="+mn-cs"/>
      </a:defRPr>
    </a:lvl5pPr>
    <a:lvl6pPr marL="2174900" algn="l" defTabSz="869960" rtl="0" eaLnBrk="1" latinLnBrk="0" hangingPunct="1">
      <a:defRPr sz="8200" kern="1200">
        <a:solidFill>
          <a:schemeClr val="tx1"/>
        </a:solidFill>
        <a:latin typeface="Arial" charset="0"/>
        <a:ea typeface="+mn-ea"/>
        <a:cs typeface="+mn-cs"/>
      </a:defRPr>
    </a:lvl6pPr>
    <a:lvl7pPr marL="2609880" algn="l" defTabSz="869960" rtl="0" eaLnBrk="1" latinLnBrk="0" hangingPunct="1">
      <a:defRPr sz="8200" kern="1200">
        <a:solidFill>
          <a:schemeClr val="tx1"/>
        </a:solidFill>
        <a:latin typeface="Arial" charset="0"/>
        <a:ea typeface="+mn-ea"/>
        <a:cs typeface="+mn-cs"/>
      </a:defRPr>
    </a:lvl7pPr>
    <a:lvl8pPr marL="3044861" algn="l" defTabSz="869960" rtl="0" eaLnBrk="1" latinLnBrk="0" hangingPunct="1">
      <a:defRPr sz="8200" kern="1200">
        <a:solidFill>
          <a:schemeClr val="tx1"/>
        </a:solidFill>
        <a:latin typeface="Arial" charset="0"/>
        <a:ea typeface="+mn-ea"/>
        <a:cs typeface="+mn-cs"/>
      </a:defRPr>
    </a:lvl8pPr>
    <a:lvl9pPr marL="3479841" algn="l" defTabSz="869960" rtl="0" eaLnBrk="1" latinLnBrk="0" hangingPunct="1">
      <a:defRPr sz="8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6288">
          <p15:clr>
            <a:srgbClr val="A4A3A4"/>
          </p15:clr>
        </p15:guide>
        <p15:guide id="2" orient="horz" pos="26261">
          <p15:clr>
            <a:srgbClr val="A4A3A4"/>
          </p15:clr>
        </p15:guide>
        <p15:guide id="3" orient="horz" pos="2793">
          <p15:clr>
            <a:srgbClr val="A4A3A4"/>
          </p15:clr>
        </p15:guide>
        <p15:guide id="4" pos="9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C0C0C0"/>
    <a:srgbClr val="0046D2"/>
    <a:srgbClr val="FF0000"/>
    <a:srgbClr val="698ED9"/>
    <a:srgbClr val="A7C4FF"/>
    <a:srgbClr val="003064"/>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p:cViewPr varScale="1">
        <p:scale>
          <a:sx n="14" d="100"/>
          <a:sy n="14" d="100"/>
        </p:scale>
        <p:origin x="3158" y="120"/>
      </p:cViewPr>
      <p:guideLst>
        <p:guide orient="horz" pos="6288"/>
        <p:guide orient="horz" pos="26261"/>
        <p:guide orient="horz" pos="2793"/>
        <p:guide pos="953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3077740" cy="511731"/>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lvl1pPr algn="l">
              <a:defRPr sz="1300"/>
            </a:lvl1pPr>
          </a:lstStyle>
          <a:p>
            <a:endParaRPr lang="en-US" dirty="0"/>
          </a:p>
        </p:txBody>
      </p:sp>
      <p:sp>
        <p:nvSpPr>
          <p:cNvPr id="3075" name="Rectangle 3"/>
          <p:cNvSpPr>
            <a:spLocks noGrp="1" noChangeArrowheads="1"/>
          </p:cNvSpPr>
          <p:nvPr>
            <p:ph type="dt" idx="1"/>
          </p:nvPr>
        </p:nvSpPr>
        <p:spPr bwMode="auto">
          <a:xfrm>
            <a:off x="4023057" y="1"/>
            <a:ext cx="3077740" cy="511731"/>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lvl1pPr algn="r">
              <a:defRPr sz="1300"/>
            </a:lvl1pPr>
          </a:lstStyle>
          <a:p>
            <a:endParaRPr lang="en-US" dirty="0"/>
          </a:p>
        </p:txBody>
      </p:sp>
      <p:sp>
        <p:nvSpPr>
          <p:cNvPr id="3076" name="Rectangle 4"/>
          <p:cNvSpPr>
            <a:spLocks noGrp="1" noRot="1" noChangeAspect="1" noChangeArrowheads="1" noTextEdit="1"/>
          </p:cNvSpPr>
          <p:nvPr>
            <p:ph type="sldImg" idx="2"/>
          </p:nvPr>
        </p:nvSpPr>
        <p:spPr bwMode="auto">
          <a:xfrm>
            <a:off x="2193925" y="766763"/>
            <a:ext cx="2716213" cy="3838575"/>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710248" y="4862321"/>
            <a:ext cx="5681980" cy="4605575"/>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9721125"/>
            <a:ext cx="3077740" cy="511731"/>
          </a:xfrm>
          <a:prstGeom prst="rect">
            <a:avLst/>
          </a:prstGeom>
          <a:noFill/>
          <a:ln w="9525">
            <a:noFill/>
            <a:miter lim="800000"/>
            <a:headEnd/>
            <a:tailEnd/>
          </a:ln>
          <a:effectLst/>
        </p:spPr>
        <p:txBody>
          <a:bodyPr vert="horz" wrap="square" lIns="99348" tIns="49675" rIns="99348" bIns="49675" numCol="1" anchor="b" anchorCtr="0" compatLnSpc="1">
            <a:prstTxWarp prst="textNoShape">
              <a:avLst/>
            </a:prstTxWarp>
          </a:bodyPr>
          <a:lstStyle>
            <a:lvl1pPr algn="l">
              <a:defRPr sz="1300"/>
            </a:lvl1pPr>
          </a:lstStyle>
          <a:p>
            <a:endParaRPr lang="en-US" dirty="0"/>
          </a:p>
        </p:txBody>
      </p:sp>
      <p:sp>
        <p:nvSpPr>
          <p:cNvPr id="3079" name="Rectangle 7"/>
          <p:cNvSpPr>
            <a:spLocks noGrp="1" noChangeArrowheads="1"/>
          </p:cNvSpPr>
          <p:nvPr>
            <p:ph type="sldNum" sz="quarter" idx="5"/>
          </p:nvPr>
        </p:nvSpPr>
        <p:spPr bwMode="auto">
          <a:xfrm>
            <a:off x="4023057" y="9721125"/>
            <a:ext cx="3077740" cy="511731"/>
          </a:xfrm>
          <a:prstGeom prst="rect">
            <a:avLst/>
          </a:prstGeom>
          <a:noFill/>
          <a:ln w="9525">
            <a:noFill/>
            <a:miter lim="800000"/>
            <a:headEnd/>
            <a:tailEnd/>
          </a:ln>
          <a:effectLst/>
        </p:spPr>
        <p:txBody>
          <a:bodyPr vert="horz" wrap="square" lIns="99348" tIns="49675" rIns="99348" bIns="49675" numCol="1" anchor="b" anchorCtr="0" compatLnSpc="1">
            <a:prstTxWarp prst="textNoShape">
              <a:avLst/>
            </a:prstTxWarp>
          </a:bodyPr>
          <a:lstStyle>
            <a:lvl1pPr algn="r">
              <a:defRPr sz="1300"/>
            </a:lvl1pPr>
          </a:lstStyle>
          <a:p>
            <a:fld id="{A645BAB7-E9F9-435A-B8BD-F70ADBBCBAF6}" type="slidenum">
              <a:rPr lang="en-US"/>
              <a:pPr/>
              <a:t>‹#›</a:t>
            </a:fld>
            <a:endParaRPr lang="en-US" dirty="0"/>
          </a:p>
        </p:txBody>
      </p:sp>
    </p:spTree>
    <p:extLst>
      <p:ext uri="{BB962C8B-B14F-4D97-AF65-F5344CB8AC3E}">
        <p14:creationId xmlns:p14="http://schemas.microsoft.com/office/powerpoint/2010/main" val="5442841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100" kern="1200">
        <a:solidFill>
          <a:schemeClr val="tx1"/>
        </a:solidFill>
        <a:latin typeface="Arial" charset="0"/>
        <a:ea typeface="+mn-ea"/>
        <a:cs typeface="+mn-cs"/>
      </a:defRPr>
    </a:lvl1pPr>
    <a:lvl2pPr marL="434980" algn="l" rtl="0" fontAlgn="base">
      <a:spcBef>
        <a:spcPct val="30000"/>
      </a:spcBef>
      <a:spcAft>
        <a:spcPct val="0"/>
      </a:spcAft>
      <a:defRPr sz="1100" kern="1200">
        <a:solidFill>
          <a:schemeClr val="tx1"/>
        </a:solidFill>
        <a:latin typeface="Arial" charset="0"/>
        <a:ea typeface="+mn-ea"/>
        <a:cs typeface="+mn-cs"/>
      </a:defRPr>
    </a:lvl2pPr>
    <a:lvl3pPr marL="869960" algn="l" rtl="0" fontAlgn="base">
      <a:spcBef>
        <a:spcPct val="30000"/>
      </a:spcBef>
      <a:spcAft>
        <a:spcPct val="0"/>
      </a:spcAft>
      <a:defRPr sz="1100" kern="1200">
        <a:solidFill>
          <a:schemeClr val="tx1"/>
        </a:solidFill>
        <a:latin typeface="Arial" charset="0"/>
        <a:ea typeface="+mn-ea"/>
        <a:cs typeface="+mn-cs"/>
      </a:defRPr>
    </a:lvl3pPr>
    <a:lvl4pPr marL="1304940" algn="l" rtl="0" fontAlgn="base">
      <a:spcBef>
        <a:spcPct val="30000"/>
      </a:spcBef>
      <a:spcAft>
        <a:spcPct val="0"/>
      </a:spcAft>
      <a:defRPr sz="1100" kern="1200">
        <a:solidFill>
          <a:schemeClr val="tx1"/>
        </a:solidFill>
        <a:latin typeface="Arial" charset="0"/>
        <a:ea typeface="+mn-ea"/>
        <a:cs typeface="+mn-cs"/>
      </a:defRPr>
    </a:lvl4pPr>
    <a:lvl5pPr marL="1739920" algn="l" rtl="0" fontAlgn="base">
      <a:spcBef>
        <a:spcPct val="30000"/>
      </a:spcBef>
      <a:spcAft>
        <a:spcPct val="0"/>
      </a:spcAft>
      <a:defRPr sz="1100" kern="1200">
        <a:solidFill>
          <a:schemeClr val="tx1"/>
        </a:solidFill>
        <a:latin typeface="Arial" charset="0"/>
        <a:ea typeface="+mn-ea"/>
        <a:cs typeface="+mn-cs"/>
      </a:defRPr>
    </a:lvl5pPr>
    <a:lvl6pPr marL="2174900" algn="l" defTabSz="869960" rtl="0" eaLnBrk="1" latinLnBrk="0" hangingPunct="1">
      <a:defRPr sz="1100" kern="1200">
        <a:solidFill>
          <a:schemeClr val="tx1"/>
        </a:solidFill>
        <a:latin typeface="+mn-lt"/>
        <a:ea typeface="+mn-ea"/>
        <a:cs typeface="+mn-cs"/>
      </a:defRPr>
    </a:lvl6pPr>
    <a:lvl7pPr marL="2609880" algn="l" defTabSz="869960" rtl="0" eaLnBrk="1" latinLnBrk="0" hangingPunct="1">
      <a:defRPr sz="1100" kern="1200">
        <a:solidFill>
          <a:schemeClr val="tx1"/>
        </a:solidFill>
        <a:latin typeface="+mn-lt"/>
        <a:ea typeface="+mn-ea"/>
        <a:cs typeface="+mn-cs"/>
      </a:defRPr>
    </a:lvl7pPr>
    <a:lvl8pPr marL="3044861" algn="l" defTabSz="869960" rtl="0" eaLnBrk="1" latinLnBrk="0" hangingPunct="1">
      <a:defRPr sz="1100" kern="1200">
        <a:solidFill>
          <a:schemeClr val="tx1"/>
        </a:solidFill>
        <a:latin typeface="+mn-lt"/>
        <a:ea typeface="+mn-ea"/>
        <a:cs typeface="+mn-cs"/>
      </a:defRPr>
    </a:lvl8pPr>
    <a:lvl9pPr marL="3479841" algn="l" defTabSz="869960"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2C7B9C-DA46-4FE0-B590-97F24EE1DB0E}" type="slidenum">
              <a:rPr lang="en-US"/>
              <a:pPr/>
              <a:t>1</a:t>
            </a:fld>
            <a:endParaRPr lang="en-US" dirty="0"/>
          </a:p>
        </p:txBody>
      </p:sp>
      <p:sp>
        <p:nvSpPr>
          <p:cNvPr id="4098" name="Rectangle 2"/>
          <p:cNvSpPr>
            <a:spLocks noGrp="1" noRot="1" noChangeAspect="1" noChangeArrowheads="1" noTextEdit="1"/>
          </p:cNvSpPr>
          <p:nvPr>
            <p:ph type="sldImg"/>
          </p:nvPr>
        </p:nvSpPr>
        <p:spPr>
          <a:xfrm>
            <a:off x="2193925" y="766763"/>
            <a:ext cx="2716213" cy="3838575"/>
          </a:xfrm>
          <a:ln/>
        </p:spPr>
      </p:sp>
      <p:sp>
        <p:nvSpPr>
          <p:cNvPr id="4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983158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postersession.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extBox 1"/>
          <p:cNvSpPr txBox="1"/>
          <p:nvPr userDrawn="1"/>
        </p:nvSpPr>
        <p:spPr>
          <a:xfrm rot="16200000">
            <a:off x="24748747" y="42184203"/>
            <a:ext cx="388281" cy="103234"/>
          </a:xfrm>
          <a:prstGeom prst="rect">
            <a:avLst/>
          </a:prstGeom>
          <a:noFill/>
        </p:spPr>
        <p:txBody>
          <a:bodyPr wrap="square" lIns="86996" tIns="43498" rIns="86996" bIns="43498" rtlCol="0">
            <a:spAutoFit/>
          </a:bodyPr>
          <a:lstStyle/>
          <a:p>
            <a:pPr marL="0" marR="0" indent="0" algn="ctr" defTabSz="869960" rtl="0" eaLnBrk="1" fontAlgn="base" latinLnBrk="0" hangingPunct="1">
              <a:lnSpc>
                <a:spcPct val="100000"/>
              </a:lnSpc>
              <a:spcBef>
                <a:spcPct val="0"/>
              </a:spcBef>
              <a:spcAft>
                <a:spcPct val="0"/>
              </a:spcAft>
              <a:buClrTx/>
              <a:buSzTx/>
              <a:buFontTx/>
              <a:buNone/>
              <a:tabLst/>
              <a:defRPr/>
            </a:pPr>
            <a:r>
              <a:rPr lang="en-US" sz="100" dirty="0">
                <a:effectLst/>
                <a:hlinkClick r:id="rId3"/>
              </a:rPr>
              <a:t>www.postersession.com</a:t>
            </a:r>
            <a:endParaRPr lang="en-US" sz="100" dirty="0">
              <a:effectLst/>
            </a:endParaRPr>
          </a:p>
        </p:txBody>
      </p:sp>
      <p:pic>
        <p:nvPicPr>
          <p:cNvPr id="4" name="Picture 3"/>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r="38727"/>
          <a:stretch>
            <a:fillRect/>
          </a:stretch>
        </p:blipFill>
        <p:spPr bwMode="auto">
          <a:xfrm>
            <a:off x="22904336" y="42144693"/>
            <a:ext cx="3809222" cy="2074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1"/>
          <p:cNvSpPr txBox="1"/>
          <p:nvPr userDrawn="1"/>
        </p:nvSpPr>
        <p:spPr>
          <a:xfrm>
            <a:off x="26713557" y="42062330"/>
            <a:ext cx="2242539" cy="318678"/>
          </a:xfrm>
          <a:prstGeom prst="rect">
            <a:avLst/>
          </a:prstGeom>
          <a:noFill/>
        </p:spPr>
        <p:txBody>
          <a:bodyPr wrap="none" lIns="86996" tIns="43498" rIns="86996" bIns="43498"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500" dirty="0">
                <a:solidFill>
                  <a:schemeClr val="bg1"/>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176111" rtl="0" fontAlgn="base">
        <a:spcBef>
          <a:spcPct val="0"/>
        </a:spcBef>
        <a:spcAft>
          <a:spcPct val="0"/>
        </a:spcAft>
        <a:defRPr sz="20100">
          <a:solidFill>
            <a:schemeClr val="tx2"/>
          </a:solidFill>
          <a:latin typeface="+mj-lt"/>
          <a:ea typeface="+mj-ea"/>
          <a:cs typeface="+mj-cs"/>
        </a:defRPr>
      </a:lvl1pPr>
      <a:lvl2pPr algn="ctr" defTabSz="4176111" rtl="0" fontAlgn="base">
        <a:spcBef>
          <a:spcPct val="0"/>
        </a:spcBef>
        <a:spcAft>
          <a:spcPct val="0"/>
        </a:spcAft>
        <a:defRPr sz="20100">
          <a:solidFill>
            <a:schemeClr val="tx2"/>
          </a:solidFill>
          <a:latin typeface="Arial" charset="0"/>
        </a:defRPr>
      </a:lvl2pPr>
      <a:lvl3pPr algn="ctr" defTabSz="4176111" rtl="0" fontAlgn="base">
        <a:spcBef>
          <a:spcPct val="0"/>
        </a:spcBef>
        <a:spcAft>
          <a:spcPct val="0"/>
        </a:spcAft>
        <a:defRPr sz="20100">
          <a:solidFill>
            <a:schemeClr val="tx2"/>
          </a:solidFill>
          <a:latin typeface="Arial" charset="0"/>
        </a:defRPr>
      </a:lvl3pPr>
      <a:lvl4pPr algn="ctr" defTabSz="4176111" rtl="0" fontAlgn="base">
        <a:spcBef>
          <a:spcPct val="0"/>
        </a:spcBef>
        <a:spcAft>
          <a:spcPct val="0"/>
        </a:spcAft>
        <a:defRPr sz="20100">
          <a:solidFill>
            <a:schemeClr val="tx2"/>
          </a:solidFill>
          <a:latin typeface="Arial" charset="0"/>
        </a:defRPr>
      </a:lvl4pPr>
      <a:lvl5pPr algn="ctr" defTabSz="4176111" rtl="0" fontAlgn="base">
        <a:spcBef>
          <a:spcPct val="0"/>
        </a:spcBef>
        <a:spcAft>
          <a:spcPct val="0"/>
        </a:spcAft>
        <a:defRPr sz="20100">
          <a:solidFill>
            <a:schemeClr val="tx2"/>
          </a:solidFill>
          <a:latin typeface="Arial" charset="0"/>
        </a:defRPr>
      </a:lvl5pPr>
      <a:lvl6pPr marL="434980" algn="ctr" defTabSz="4176111" rtl="0" fontAlgn="base">
        <a:spcBef>
          <a:spcPct val="0"/>
        </a:spcBef>
        <a:spcAft>
          <a:spcPct val="0"/>
        </a:spcAft>
        <a:defRPr sz="20100">
          <a:solidFill>
            <a:schemeClr val="tx2"/>
          </a:solidFill>
          <a:latin typeface="Arial" charset="0"/>
        </a:defRPr>
      </a:lvl6pPr>
      <a:lvl7pPr marL="869960" algn="ctr" defTabSz="4176111" rtl="0" fontAlgn="base">
        <a:spcBef>
          <a:spcPct val="0"/>
        </a:spcBef>
        <a:spcAft>
          <a:spcPct val="0"/>
        </a:spcAft>
        <a:defRPr sz="20100">
          <a:solidFill>
            <a:schemeClr val="tx2"/>
          </a:solidFill>
          <a:latin typeface="Arial" charset="0"/>
        </a:defRPr>
      </a:lvl7pPr>
      <a:lvl8pPr marL="1304940" algn="ctr" defTabSz="4176111" rtl="0" fontAlgn="base">
        <a:spcBef>
          <a:spcPct val="0"/>
        </a:spcBef>
        <a:spcAft>
          <a:spcPct val="0"/>
        </a:spcAft>
        <a:defRPr sz="20100">
          <a:solidFill>
            <a:schemeClr val="tx2"/>
          </a:solidFill>
          <a:latin typeface="Arial" charset="0"/>
        </a:defRPr>
      </a:lvl8pPr>
      <a:lvl9pPr marL="1739920" algn="ctr" defTabSz="4176111" rtl="0" fontAlgn="base">
        <a:spcBef>
          <a:spcPct val="0"/>
        </a:spcBef>
        <a:spcAft>
          <a:spcPct val="0"/>
        </a:spcAft>
        <a:defRPr sz="20100">
          <a:solidFill>
            <a:schemeClr val="tx2"/>
          </a:solidFill>
          <a:latin typeface="Arial" charset="0"/>
        </a:defRPr>
      </a:lvl9pPr>
    </p:titleStyle>
    <p:bodyStyle>
      <a:lvl1pPr marL="1566231" indent="-1566231" algn="l" defTabSz="4176111" rtl="0" fontAlgn="base">
        <a:spcBef>
          <a:spcPct val="20000"/>
        </a:spcBef>
        <a:spcAft>
          <a:spcPct val="0"/>
        </a:spcAft>
        <a:buChar char="•"/>
        <a:defRPr sz="14700">
          <a:solidFill>
            <a:schemeClr val="tx1"/>
          </a:solidFill>
          <a:latin typeface="+mn-lt"/>
          <a:ea typeface="+mn-ea"/>
          <a:cs typeface="+mn-cs"/>
        </a:defRPr>
      </a:lvl1pPr>
      <a:lvl2pPr marL="3392240" indent="-1304940" algn="l" defTabSz="4176111" rtl="0" fontAlgn="base">
        <a:spcBef>
          <a:spcPct val="20000"/>
        </a:spcBef>
        <a:spcAft>
          <a:spcPct val="0"/>
        </a:spcAft>
        <a:buChar char="–"/>
        <a:defRPr sz="12700">
          <a:solidFill>
            <a:schemeClr val="tx1"/>
          </a:solidFill>
          <a:latin typeface="+mn-lt"/>
        </a:defRPr>
      </a:lvl2pPr>
      <a:lvl3pPr marL="5219761" indent="-1043651" algn="l" defTabSz="4176111" rtl="0" fontAlgn="base">
        <a:spcBef>
          <a:spcPct val="20000"/>
        </a:spcBef>
        <a:spcAft>
          <a:spcPct val="0"/>
        </a:spcAft>
        <a:buChar char="•"/>
        <a:defRPr sz="10900">
          <a:solidFill>
            <a:schemeClr val="tx1"/>
          </a:solidFill>
          <a:latin typeface="+mn-lt"/>
        </a:defRPr>
      </a:lvl3pPr>
      <a:lvl4pPr marL="7307061" indent="-1043651" algn="l" defTabSz="4176111" rtl="0" fontAlgn="base">
        <a:spcBef>
          <a:spcPct val="20000"/>
        </a:spcBef>
        <a:spcAft>
          <a:spcPct val="0"/>
        </a:spcAft>
        <a:buChar char="–"/>
        <a:defRPr sz="9100">
          <a:solidFill>
            <a:schemeClr val="tx1"/>
          </a:solidFill>
          <a:latin typeface="+mn-lt"/>
        </a:defRPr>
      </a:lvl4pPr>
      <a:lvl5pPr marL="9395872" indent="-1043651" algn="l" defTabSz="4176111" rtl="0" fontAlgn="base">
        <a:spcBef>
          <a:spcPct val="20000"/>
        </a:spcBef>
        <a:spcAft>
          <a:spcPct val="0"/>
        </a:spcAft>
        <a:buChar char="»"/>
        <a:defRPr sz="9100">
          <a:solidFill>
            <a:schemeClr val="tx1"/>
          </a:solidFill>
          <a:latin typeface="+mn-lt"/>
        </a:defRPr>
      </a:lvl5pPr>
      <a:lvl6pPr marL="9830852" indent="-1043651" algn="l" defTabSz="4176111" rtl="0" fontAlgn="base">
        <a:spcBef>
          <a:spcPct val="20000"/>
        </a:spcBef>
        <a:spcAft>
          <a:spcPct val="0"/>
        </a:spcAft>
        <a:buChar char="»"/>
        <a:defRPr sz="9100">
          <a:solidFill>
            <a:schemeClr val="tx1"/>
          </a:solidFill>
          <a:latin typeface="+mn-lt"/>
        </a:defRPr>
      </a:lvl6pPr>
      <a:lvl7pPr marL="10265832" indent="-1043651" algn="l" defTabSz="4176111" rtl="0" fontAlgn="base">
        <a:spcBef>
          <a:spcPct val="20000"/>
        </a:spcBef>
        <a:spcAft>
          <a:spcPct val="0"/>
        </a:spcAft>
        <a:buChar char="»"/>
        <a:defRPr sz="9100">
          <a:solidFill>
            <a:schemeClr val="tx1"/>
          </a:solidFill>
          <a:latin typeface="+mn-lt"/>
        </a:defRPr>
      </a:lvl7pPr>
      <a:lvl8pPr marL="10700813" indent="-1043651" algn="l" defTabSz="4176111" rtl="0" fontAlgn="base">
        <a:spcBef>
          <a:spcPct val="20000"/>
        </a:spcBef>
        <a:spcAft>
          <a:spcPct val="0"/>
        </a:spcAft>
        <a:buChar char="»"/>
        <a:defRPr sz="9100">
          <a:solidFill>
            <a:schemeClr val="tx1"/>
          </a:solidFill>
          <a:latin typeface="+mn-lt"/>
        </a:defRPr>
      </a:lvl8pPr>
      <a:lvl9pPr marL="11135793" indent="-1043651" algn="l" defTabSz="4176111" rtl="0" fontAlgn="base">
        <a:spcBef>
          <a:spcPct val="20000"/>
        </a:spcBef>
        <a:spcAft>
          <a:spcPct val="0"/>
        </a:spcAft>
        <a:buChar char="»"/>
        <a:defRPr sz="9100">
          <a:solidFill>
            <a:schemeClr val="tx1"/>
          </a:solidFill>
          <a:latin typeface="+mn-lt"/>
        </a:defRPr>
      </a:lvl9pPr>
    </p:bodyStyle>
    <p:otherStyle>
      <a:defPPr>
        <a:defRPr lang="en-US"/>
      </a:defPPr>
      <a:lvl1pPr marL="0" algn="l" defTabSz="869960" rtl="0" eaLnBrk="1" latinLnBrk="0" hangingPunct="1">
        <a:defRPr sz="1700" kern="1200">
          <a:solidFill>
            <a:schemeClr val="tx1"/>
          </a:solidFill>
          <a:latin typeface="+mn-lt"/>
          <a:ea typeface="+mn-ea"/>
          <a:cs typeface="+mn-cs"/>
        </a:defRPr>
      </a:lvl1pPr>
      <a:lvl2pPr marL="434980" algn="l" defTabSz="869960" rtl="0" eaLnBrk="1" latinLnBrk="0" hangingPunct="1">
        <a:defRPr sz="1700" kern="1200">
          <a:solidFill>
            <a:schemeClr val="tx1"/>
          </a:solidFill>
          <a:latin typeface="+mn-lt"/>
          <a:ea typeface="+mn-ea"/>
          <a:cs typeface="+mn-cs"/>
        </a:defRPr>
      </a:lvl2pPr>
      <a:lvl3pPr marL="869960" algn="l" defTabSz="869960" rtl="0" eaLnBrk="1" latinLnBrk="0" hangingPunct="1">
        <a:defRPr sz="1700" kern="1200">
          <a:solidFill>
            <a:schemeClr val="tx1"/>
          </a:solidFill>
          <a:latin typeface="+mn-lt"/>
          <a:ea typeface="+mn-ea"/>
          <a:cs typeface="+mn-cs"/>
        </a:defRPr>
      </a:lvl3pPr>
      <a:lvl4pPr marL="1304940" algn="l" defTabSz="869960" rtl="0" eaLnBrk="1" latinLnBrk="0" hangingPunct="1">
        <a:defRPr sz="1700" kern="1200">
          <a:solidFill>
            <a:schemeClr val="tx1"/>
          </a:solidFill>
          <a:latin typeface="+mn-lt"/>
          <a:ea typeface="+mn-ea"/>
          <a:cs typeface="+mn-cs"/>
        </a:defRPr>
      </a:lvl4pPr>
      <a:lvl5pPr marL="1739920" algn="l" defTabSz="869960" rtl="0" eaLnBrk="1" latinLnBrk="0" hangingPunct="1">
        <a:defRPr sz="1700" kern="1200">
          <a:solidFill>
            <a:schemeClr val="tx1"/>
          </a:solidFill>
          <a:latin typeface="+mn-lt"/>
          <a:ea typeface="+mn-ea"/>
          <a:cs typeface="+mn-cs"/>
        </a:defRPr>
      </a:lvl5pPr>
      <a:lvl6pPr marL="2174900" algn="l" defTabSz="869960" rtl="0" eaLnBrk="1" latinLnBrk="0" hangingPunct="1">
        <a:defRPr sz="1700" kern="1200">
          <a:solidFill>
            <a:schemeClr val="tx1"/>
          </a:solidFill>
          <a:latin typeface="+mn-lt"/>
          <a:ea typeface="+mn-ea"/>
          <a:cs typeface="+mn-cs"/>
        </a:defRPr>
      </a:lvl6pPr>
      <a:lvl7pPr marL="2609880" algn="l" defTabSz="869960" rtl="0" eaLnBrk="1" latinLnBrk="0" hangingPunct="1">
        <a:defRPr sz="1700" kern="1200">
          <a:solidFill>
            <a:schemeClr val="tx1"/>
          </a:solidFill>
          <a:latin typeface="+mn-lt"/>
          <a:ea typeface="+mn-ea"/>
          <a:cs typeface="+mn-cs"/>
        </a:defRPr>
      </a:lvl7pPr>
      <a:lvl8pPr marL="3044861" algn="l" defTabSz="869960" rtl="0" eaLnBrk="1" latinLnBrk="0" hangingPunct="1">
        <a:defRPr sz="1700" kern="1200">
          <a:solidFill>
            <a:schemeClr val="tx1"/>
          </a:solidFill>
          <a:latin typeface="+mn-lt"/>
          <a:ea typeface="+mn-ea"/>
          <a:cs typeface="+mn-cs"/>
        </a:defRPr>
      </a:lvl8pPr>
      <a:lvl9pPr marL="3479841" algn="l" defTabSz="86996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chemeClr val="bg1"/>
            </a:gs>
            <a:gs pos="100000">
              <a:srgbClr val="003064"/>
            </a:gs>
          </a:gsLst>
          <a:lin ang="5400000" scaled="1"/>
        </a:gradFill>
        <a:effectLst/>
      </p:bgPr>
    </p:bg>
    <p:spTree>
      <p:nvGrpSpPr>
        <p:cNvPr id="1" name=""/>
        <p:cNvGrpSpPr/>
        <p:nvPr/>
      </p:nvGrpSpPr>
      <p:grpSpPr>
        <a:xfrm>
          <a:off x="0" y="0"/>
          <a:ext cx="0" cy="0"/>
          <a:chOff x="0" y="0"/>
          <a:chExt cx="0" cy="0"/>
        </a:xfrm>
      </p:grpSpPr>
      <p:sp>
        <p:nvSpPr>
          <p:cNvPr id="22" name="AutoShape 50"/>
          <p:cNvSpPr>
            <a:spLocks noChangeArrowheads="1"/>
          </p:cNvSpPr>
          <p:nvPr/>
        </p:nvSpPr>
        <p:spPr bwMode="auto">
          <a:xfrm>
            <a:off x="15639393" y="6401553"/>
            <a:ext cx="14173200" cy="35480251"/>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3" name="AutoShape 4"/>
          <p:cNvSpPr>
            <a:spLocks noChangeArrowheads="1"/>
          </p:cNvSpPr>
          <p:nvPr/>
        </p:nvSpPr>
        <p:spPr bwMode="auto">
          <a:xfrm>
            <a:off x="685800" y="6286500"/>
            <a:ext cx="14020800" cy="35807431"/>
          </a:xfrm>
          <a:prstGeom prst="roundRect">
            <a:avLst>
              <a:gd name="adj" fmla="val 7000"/>
            </a:avLst>
          </a:prstGeom>
          <a:solidFill>
            <a:schemeClr val="bg1"/>
          </a:solidFill>
          <a:ln w="9525">
            <a:solidFill>
              <a:schemeClr val="tx1"/>
            </a:solidFill>
            <a:round/>
            <a:headEnd/>
            <a:tailEnd/>
          </a:ln>
          <a:effectLst/>
        </p:spPr>
        <p:txBody>
          <a:bodyPr wrap="none" anchor="ctr"/>
          <a:lstStyle/>
          <a:p>
            <a:r>
              <a:rPr lang="en-US" dirty="0"/>
              <a:t>   </a:t>
            </a:r>
          </a:p>
        </p:txBody>
      </p:sp>
      <p:sp>
        <p:nvSpPr>
          <p:cNvPr id="27" name="AutoShape 13"/>
          <p:cNvSpPr>
            <a:spLocks noChangeArrowheads="1"/>
          </p:cNvSpPr>
          <p:nvPr/>
        </p:nvSpPr>
        <p:spPr bwMode="auto">
          <a:xfrm>
            <a:off x="614363" y="0"/>
            <a:ext cx="29203650" cy="5482897"/>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p:spPr>
        <p:txBody>
          <a:bodyPr wrap="none" anchor="ctr"/>
          <a:lstStyle/>
          <a:p>
            <a:pPr defTabSz="4389438"/>
            <a:endParaRPr lang="en-US" dirty="0">
              <a:solidFill>
                <a:schemeClr val="bg1"/>
              </a:solidFill>
            </a:endParaRPr>
          </a:p>
        </p:txBody>
      </p:sp>
      <p:pic>
        <p:nvPicPr>
          <p:cNvPr id="4" name="Picture 3"/>
          <p:cNvPicPr>
            <a:picLocks noChangeAspect="1"/>
          </p:cNvPicPr>
          <p:nvPr/>
        </p:nvPicPr>
        <p:blipFill>
          <a:blip r:embed="rId3" cstate="print"/>
          <a:stretch>
            <a:fillRect/>
          </a:stretch>
        </p:blipFill>
        <p:spPr>
          <a:xfrm>
            <a:off x="19608279" y="41883838"/>
            <a:ext cx="10093954" cy="698455"/>
          </a:xfrm>
          <a:prstGeom prst="rect">
            <a:avLst/>
          </a:prstGeom>
        </p:spPr>
      </p:pic>
      <p:sp>
        <p:nvSpPr>
          <p:cNvPr id="32" name="Text Box 7"/>
          <p:cNvSpPr txBox="1">
            <a:spLocks noChangeArrowheads="1"/>
          </p:cNvSpPr>
          <p:nvPr/>
        </p:nvSpPr>
        <p:spPr bwMode="auto">
          <a:xfrm>
            <a:off x="1355834" y="6614600"/>
            <a:ext cx="12486290"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a:solidFill>
                  <a:srgbClr val="F8F8F8"/>
                </a:solidFill>
              </a:rPr>
              <a:t>Abstract</a:t>
            </a:r>
          </a:p>
        </p:txBody>
      </p:sp>
      <p:sp>
        <p:nvSpPr>
          <p:cNvPr id="44" name="Text Box 388"/>
          <p:cNvSpPr txBox="1">
            <a:spLocks noChangeArrowheads="1"/>
          </p:cNvSpPr>
          <p:nvPr/>
        </p:nvSpPr>
        <p:spPr bwMode="auto">
          <a:xfrm>
            <a:off x="630621" y="12763687"/>
            <a:ext cx="13968247"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dirty="0">
                <a:solidFill>
                  <a:srgbClr val="F8F8F8"/>
                </a:solidFill>
              </a:rPr>
              <a:t>Introduction </a:t>
            </a:r>
          </a:p>
        </p:txBody>
      </p:sp>
      <p:sp>
        <p:nvSpPr>
          <p:cNvPr id="53" name="Text Box 7"/>
          <p:cNvSpPr txBox="1">
            <a:spLocks noChangeArrowheads="1"/>
          </p:cNvSpPr>
          <p:nvPr/>
        </p:nvSpPr>
        <p:spPr bwMode="auto">
          <a:xfrm>
            <a:off x="731783" y="21209502"/>
            <a:ext cx="13905186"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dirty="0">
                <a:solidFill>
                  <a:srgbClr val="F8F8F8"/>
                </a:solidFill>
              </a:rPr>
              <a:t>Proposed  Method</a:t>
            </a:r>
          </a:p>
        </p:txBody>
      </p:sp>
      <p:sp>
        <p:nvSpPr>
          <p:cNvPr id="104" name="Text Box 437"/>
          <p:cNvSpPr txBox="1">
            <a:spLocks noChangeArrowheads="1"/>
          </p:cNvSpPr>
          <p:nvPr/>
        </p:nvSpPr>
        <p:spPr bwMode="auto">
          <a:xfrm>
            <a:off x="582426" y="26021851"/>
            <a:ext cx="14125904" cy="584582"/>
          </a:xfrm>
          <a:prstGeom prst="rect">
            <a:avLst/>
          </a:prstGeom>
          <a:solidFill>
            <a:schemeClr val="accent2"/>
          </a:solidFill>
          <a:ln w="9525">
            <a:noFill/>
            <a:miter lim="800000"/>
            <a:headEnd/>
            <a:tailEnd/>
          </a:ln>
        </p:spPr>
        <p:txBody>
          <a:bodyPr wrap="square" lIns="91267" tIns="45624" rIns="91267" bIns="45624">
            <a:spAutoFit/>
          </a:bodyPr>
          <a:lstStyle/>
          <a:p>
            <a:pPr algn="ctr">
              <a:spcBef>
                <a:spcPts val="200"/>
              </a:spcBef>
            </a:pPr>
            <a:r>
              <a:rPr lang="en-US" sz="3200" b="1" dirty="0">
                <a:solidFill>
                  <a:srgbClr val="F8F8F8"/>
                </a:solidFill>
              </a:rPr>
              <a:t>Experimental Results and Discussion</a:t>
            </a:r>
            <a:endParaRPr lang="en-IN" sz="3200" b="1" dirty="0">
              <a:solidFill>
                <a:srgbClr val="F8F8F8"/>
              </a:solidFill>
            </a:endParaRPr>
          </a:p>
        </p:txBody>
      </p:sp>
      <p:sp>
        <p:nvSpPr>
          <p:cNvPr id="106" name="Text Box 479"/>
          <p:cNvSpPr txBox="1">
            <a:spLocks noChangeArrowheads="1"/>
          </p:cNvSpPr>
          <p:nvPr/>
        </p:nvSpPr>
        <p:spPr bwMode="auto">
          <a:xfrm>
            <a:off x="15645962" y="26778882"/>
            <a:ext cx="14094371"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a:solidFill>
                  <a:srgbClr val="F8F8F8"/>
                </a:solidFill>
              </a:rPr>
              <a:t>Conclusions</a:t>
            </a:r>
          </a:p>
        </p:txBody>
      </p:sp>
      <p:sp>
        <p:nvSpPr>
          <p:cNvPr id="108" name="Text Box 479"/>
          <p:cNvSpPr txBox="1">
            <a:spLocks noChangeArrowheads="1"/>
          </p:cNvSpPr>
          <p:nvPr/>
        </p:nvSpPr>
        <p:spPr bwMode="auto">
          <a:xfrm>
            <a:off x="15639393" y="39185850"/>
            <a:ext cx="14062841"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a:solidFill>
                  <a:srgbClr val="F8F8F8"/>
                </a:solidFill>
              </a:rPr>
              <a:t>References</a:t>
            </a:r>
          </a:p>
        </p:txBody>
      </p:sp>
      <p:sp>
        <p:nvSpPr>
          <p:cNvPr id="31" name="Rectangle 5"/>
          <p:cNvSpPr>
            <a:spLocks noChangeArrowheads="1"/>
          </p:cNvSpPr>
          <p:nvPr/>
        </p:nvSpPr>
        <p:spPr bwMode="auto">
          <a:xfrm>
            <a:off x="3153117" y="0"/>
            <a:ext cx="25081678" cy="5632097"/>
          </a:xfrm>
          <a:prstGeom prst="rect">
            <a:avLst/>
          </a:prstGeom>
          <a:noFill/>
          <a:ln w="9525">
            <a:noFill/>
            <a:miter lim="800000"/>
            <a:headEnd/>
            <a:tailEnd/>
          </a:ln>
        </p:spPr>
        <p:txBody>
          <a:bodyPr wrap="square" lIns="91243" tIns="45614" rIns="91243" bIns="45614">
            <a:spAutoFit/>
          </a:bodyPr>
          <a:lstStyle/>
          <a:p>
            <a:pPr algn="ctr"/>
            <a:r>
              <a:rPr lang="en-US" sz="7200" b="1" dirty="0">
                <a:latin typeface="Times New Roman" pitchFamily="18" charset="0"/>
                <a:cs typeface="Times New Roman" pitchFamily="18" charset="0"/>
              </a:rPr>
              <a:t>[Crop Yield Prediction through</a:t>
            </a:r>
          </a:p>
          <a:p>
            <a:pPr algn="ctr"/>
            <a:r>
              <a:rPr lang="en-US" sz="7200" b="1" dirty="0">
                <a:latin typeface="Times New Roman" pitchFamily="18" charset="0"/>
                <a:cs typeface="Times New Roman" pitchFamily="18" charset="0"/>
              </a:rPr>
              <a:t>Different Machine Learning</a:t>
            </a:r>
          </a:p>
          <a:p>
            <a:pPr algn="ctr"/>
            <a:r>
              <a:rPr lang="en-US" sz="7200" b="1" dirty="0">
                <a:latin typeface="Times New Roman" pitchFamily="18" charset="0"/>
                <a:cs typeface="Times New Roman" pitchFamily="18" charset="0"/>
              </a:rPr>
              <a:t>Algorithms] </a:t>
            </a:r>
          </a:p>
          <a:p>
            <a:r>
              <a:rPr lang="en-US" sz="4800" b="1" dirty="0">
                <a:latin typeface="Arial" charset="0"/>
              </a:rPr>
              <a:t>[</a:t>
            </a:r>
            <a:r>
              <a:rPr lang="en-US" sz="4800" b="1" dirty="0" err="1"/>
              <a:t>Tanmay</a:t>
            </a:r>
            <a:r>
              <a:rPr lang="en-US" sz="4800" b="1" dirty="0"/>
              <a:t> Jain, </a:t>
            </a:r>
            <a:r>
              <a:rPr lang="en-US" sz="4800" b="1" dirty="0" err="1"/>
              <a:t>Vasanthagokul</a:t>
            </a:r>
            <a:r>
              <a:rPr lang="en-US" sz="4800" b="1" dirty="0"/>
              <a:t> S, </a:t>
            </a:r>
            <a:r>
              <a:rPr lang="en-US" sz="4800" b="1" dirty="0" err="1"/>
              <a:t>Shaik</a:t>
            </a:r>
            <a:r>
              <a:rPr lang="en-US" sz="4800" b="1" dirty="0"/>
              <a:t> </a:t>
            </a:r>
            <a:r>
              <a:rPr lang="en-US" sz="4800" b="1" dirty="0" err="1"/>
              <a:t>Sazid</a:t>
            </a:r>
            <a:r>
              <a:rPr lang="en-US" sz="4800" b="1" dirty="0"/>
              <a:t>, </a:t>
            </a:r>
          </a:p>
          <a:p>
            <a:r>
              <a:rPr lang="en-US" sz="4800" b="1" dirty="0" err="1"/>
              <a:t>Arsh</a:t>
            </a:r>
            <a:r>
              <a:rPr lang="en-US" sz="4800" b="1" dirty="0"/>
              <a:t> </a:t>
            </a:r>
            <a:r>
              <a:rPr lang="en-US" sz="4800" b="1" dirty="0" err="1"/>
              <a:t>Srivastava</a:t>
            </a:r>
            <a:r>
              <a:rPr lang="en-US" sz="4800" b="1" dirty="0">
                <a:latin typeface="Arial" charset="0"/>
              </a:rPr>
              <a:t>]</a:t>
            </a:r>
          </a:p>
          <a:p>
            <a:pPr algn="ctr"/>
            <a:r>
              <a:rPr lang="en-US" sz="4800" b="1" dirty="0"/>
              <a:t>[</a:t>
            </a:r>
            <a:r>
              <a:rPr lang="en-US" sz="4800" b="1" dirty="0" err="1"/>
              <a:t>Anjali</a:t>
            </a:r>
            <a:r>
              <a:rPr lang="en-US" sz="4800" b="1" dirty="0"/>
              <a:t> </a:t>
            </a:r>
            <a:r>
              <a:rPr lang="en-US" sz="4800" b="1" dirty="0" err="1"/>
              <a:t>Yadav</a:t>
            </a:r>
            <a:r>
              <a:rPr lang="en-US" sz="4800" b="1" dirty="0"/>
              <a:t>, </a:t>
            </a:r>
            <a:r>
              <a:rPr lang="en-US" sz="4800" b="1" dirty="0" err="1"/>
              <a:t>Archana</a:t>
            </a:r>
            <a:r>
              <a:rPr lang="en-US" sz="4800" b="1" dirty="0"/>
              <a:t> Das]</a:t>
            </a:r>
          </a:p>
        </p:txBody>
      </p:sp>
      <p:sp>
        <p:nvSpPr>
          <p:cNvPr id="11" name="TextBox 10">
            <a:extLst>
              <a:ext uri="{FF2B5EF4-FFF2-40B4-BE49-F238E27FC236}">
                <a16:creationId xmlns:a16="http://schemas.microsoft.com/office/drawing/2014/main" id="{D1A9180F-550D-4005-8AC4-1DC42A8CA6A0}"/>
              </a:ext>
            </a:extLst>
          </p:cNvPr>
          <p:cNvSpPr txBox="1"/>
          <p:nvPr/>
        </p:nvSpPr>
        <p:spPr>
          <a:xfrm>
            <a:off x="26368046" y="41916442"/>
            <a:ext cx="3476078" cy="707886"/>
          </a:xfrm>
          <a:prstGeom prst="rect">
            <a:avLst/>
          </a:prstGeom>
          <a:no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Team No. - 30</a:t>
            </a:r>
          </a:p>
        </p:txBody>
      </p:sp>
      <p:pic>
        <p:nvPicPr>
          <p:cNvPr id="7" name="Picture 6">
            <a:extLst>
              <a:ext uri="{FF2B5EF4-FFF2-40B4-BE49-F238E27FC236}">
                <a16:creationId xmlns:a16="http://schemas.microsoft.com/office/drawing/2014/main" id="{101A5DB8-0EBF-492A-B6FE-1F522CFFBD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77104" y="1737360"/>
            <a:ext cx="6758110" cy="2077853"/>
          </a:xfrm>
          <a:prstGeom prst="rect">
            <a:avLst/>
          </a:prstGeom>
        </p:spPr>
      </p:pic>
      <p:pic>
        <p:nvPicPr>
          <p:cNvPr id="10" name="Picture 9" descr="A drawing of a face&#10;&#10;Description generated with high confidence">
            <a:extLst>
              <a:ext uri="{FF2B5EF4-FFF2-40B4-BE49-F238E27FC236}">
                <a16:creationId xmlns:a16="http://schemas.microsoft.com/office/drawing/2014/main" id="{777A2BC4-CA98-4028-A857-9A2B5FE615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7678" y="1737360"/>
            <a:ext cx="8388431" cy="2077853"/>
          </a:xfrm>
          <a:prstGeom prst="rect">
            <a:avLst/>
          </a:prstGeom>
        </p:spPr>
      </p:pic>
      <p:sp>
        <p:nvSpPr>
          <p:cNvPr id="16" name="TextBox 15"/>
          <p:cNvSpPr txBox="1"/>
          <p:nvPr/>
        </p:nvSpPr>
        <p:spPr>
          <a:xfrm>
            <a:off x="952500" y="7505700"/>
            <a:ext cx="13373100" cy="5509200"/>
          </a:xfrm>
          <a:prstGeom prst="rect">
            <a:avLst/>
          </a:prstGeom>
          <a:noFill/>
        </p:spPr>
        <p:txBody>
          <a:bodyPr wrap="square" rtlCol="0">
            <a:spAutoFit/>
          </a:bodyPr>
          <a:lstStyle/>
          <a:p>
            <a:pPr algn="just"/>
            <a:r>
              <a:rPr lang="en-US" sz="3200" dirty="0"/>
              <a:t>The farming assumes a predominant job in the development of the nation's economy. AI (ML) is a essential methodology for accomplishing viable and compelling answers for this issue. Crop Yield Prediction includes anticipating yield of the harvest from accessible verifiable  information like climate </a:t>
            </a:r>
            <a:r>
              <a:rPr lang="en-US" sz="3200" dirty="0" err="1"/>
              <a:t>parameters,season</a:t>
            </a:r>
            <a:r>
              <a:rPr lang="en-US" sz="3200" dirty="0"/>
              <a:t> parameter and previous </a:t>
            </a:r>
            <a:r>
              <a:rPr lang="en-US" sz="3200" dirty="0" err="1"/>
              <a:t>yield.This</a:t>
            </a:r>
            <a:r>
              <a:rPr lang="en-US" sz="3200" dirty="0"/>
              <a:t> poster centers around foreseeing the yield of the harvest dependent on the current information by utilizing diverse Machine learning and Deep Neural </a:t>
            </a:r>
            <a:r>
              <a:rPr lang="en-US" sz="3200" dirty="0" err="1"/>
              <a:t>Netwok</a:t>
            </a:r>
            <a:r>
              <a:rPr lang="en-US" sz="3200" dirty="0"/>
              <a:t> Techniques. The prediction will serves to the farmers to foresee the yield of the harvest before cultivating onto the agriculture field.</a:t>
            </a:r>
          </a:p>
          <a:p>
            <a:pPr algn="just"/>
            <a:endParaRPr lang="en-US" sz="3200" dirty="0"/>
          </a:p>
        </p:txBody>
      </p:sp>
      <p:sp>
        <p:nvSpPr>
          <p:cNvPr id="17" name="TextBox 16"/>
          <p:cNvSpPr txBox="1"/>
          <p:nvPr/>
        </p:nvSpPr>
        <p:spPr>
          <a:xfrm>
            <a:off x="876300" y="13754100"/>
            <a:ext cx="13449300" cy="7478970"/>
          </a:xfrm>
          <a:prstGeom prst="rect">
            <a:avLst/>
          </a:prstGeom>
          <a:noFill/>
        </p:spPr>
        <p:txBody>
          <a:bodyPr wrap="square" rtlCol="0">
            <a:spAutoFit/>
          </a:bodyPr>
          <a:lstStyle/>
          <a:p>
            <a:pPr algn="just"/>
            <a:r>
              <a:rPr lang="en-US" sz="3200" dirty="0"/>
              <a:t>Cultivating is a significant source of pay for many individuals in developing nations. In Ghana cultivating speaks to 36 percent of the nation's Gross domestic product and is the primary wellspring of pay for 60 percent of the population. (http://earthtrends.wri.org, 2003 p. 1). Crop yield prediction is a significant rural issue. Every single farmer is consistently attempts to know, how much yield will get from his desire. In the past, yield expectation was determined by </a:t>
            </a:r>
            <a:r>
              <a:rPr lang="en-US" sz="3200" dirty="0" err="1"/>
              <a:t>analysing</a:t>
            </a:r>
            <a:r>
              <a:rPr lang="en-US" sz="3200" dirty="0"/>
              <a:t> farmer's past experience on a specific harvest. The agricultural yield  basically relies upon climate conditions, pests and planning of harvest activity. Exact data about history of harvest yield is something essential for settling on choices identified with agricultural hazard </a:t>
            </a:r>
            <a:r>
              <a:rPr lang="en-US" sz="3200" dirty="0" err="1"/>
              <a:t>management.Therefore</a:t>
            </a:r>
            <a:r>
              <a:rPr lang="en-US" sz="3200" dirty="0"/>
              <a:t>, this paper proposes a plan to anticipate the yield of the harvest .The farmer will check the yield of the harvest according to the section of land ,before developing onto the field.</a:t>
            </a:r>
          </a:p>
          <a:p>
            <a:pPr algn="just"/>
            <a:endParaRPr lang="en-US" sz="3200" dirty="0"/>
          </a:p>
        </p:txBody>
      </p:sp>
      <p:sp>
        <p:nvSpPr>
          <p:cNvPr id="18" name="TextBox 17"/>
          <p:cNvSpPr txBox="1"/>
          <p:nvPr/>
        </p:nvSpPr>
        <p:spPr>
          <a:xfrm>
            <a:off x="990600" y="22212300"/>
            <a:ext cx="13220700" cy="4031873"/>
          </a:xfrm>
          <a:prstGeom prst="rect">
            <a:avLst/>
          </a:prstGeom>
          <a:noFill/>
        </p:spPr>
        <p:txBody>
          <a:bodyPr wrap="square" rtlCol="0">
            <a:spAutoFit/>
          </a:bodyPr>
          <a:lstStyle/>
          <a:p>
            <a:pPr algn="just"/>
            <a:r>
              <a:rPr lang="en-US" sz="3200" dirty="0"/>
              <a:t>As this is a regression problem, basically we have applied</a:t>
            </a:r>
          </a:p>
          <a:p>
            <a:pPr algn="just"/>
            <a:r>
              <a:rPr lang="en-US" sz="3200" dirty="0"/>
              <a:t>three different algorithms :</a:t>
            </a:r>
          </a:p>
          <a:p>
            <a:pPr algn="just">
              <a:buFont typeface="Wingdings" pitchFamily="2" charset="2"/>
              <a:buChar char="Ø"/>
            </a:pPr>
            <a:r>
              <a:rPr lang="en-US" sz="3200" dirty="0"/>
              <a:t>Random Forest Regression</a:t>
            </a:r>
          </a:p>
          <a:p>
            <a:pPr algn="just">
              <a:buFont typeface="Wingdings" pitchFamily="2" charset="2"/>
              <a:buChar char="Ø"/>
            </a:pPr>
            <a:r>
              <a:rPr lang="en-US" sz="3200" dirty="0"/>
              <a:t>Support Vector Regression</a:t>
            </a:r>
          </a:p>
          <a:p>
            <a:pPr algn="just">
              <a:buFont typeface="Wingdings" pitchFamily="2" charset="2"/>
              <a:buChar char="Ø"/>
            </a:pPr>
            <a:r>
              <a:rPr lang="en-US" sz="3200" dirty="0"/>
              <a:t>Deep Neural Network</a:t>
            </a:r>
          </a:p>
          <a:p>
            <a:pPr algn="just">
              <a:buFont typeface="Wingdings" pitchFamily="2" charset="2"/>
              <a:buChar char="Ø"/>
            </a:pPr>
            <a:r>
              <a:rPr lang="en-US" sz="3200" dirty="0"/>
              <a:t>Convolution Neural Network</a:t>
            </a:r>
          </a:p>
          <a:p>
            <a:pPr algn="just"/>
            <a:r>
              <a:rPr lang="en-US" sz="3200" dirty="0"/>
              <a:t>Basically we have applied CNN Regression for our image dataset part.</a:t>
            </a:r>
          </a:p>
          <a:p>
            <a:pPr algn="just"/>
            <a:endParaRPr lang="en-US" sz="3200" dirty="0"/>
          </a:p>
        </p:txBody>
      </p:sp>
      <p:sp>
        <p:nvSpPr>
          <p:cNvPr id="19" name="TextBox 18"/>
          <p:cNvSpPr txBox="1"/>
          <p:nvPr/>
        </p:nvSpPr>
        <p:spPr>
          <a:xfrm>
            <a:off x="914400" y="26898600"/>
            <a:ext cx="13411200" cy="8956298"/>
          </a:xfrm>
          <a:prstGeom prst="rect">
            <a:avLst/>
          </a:prstGeom>
          <a:noFill/>
        </p:spPr>
        <p:txBody>
          <a:bodyPr wrap="square" rtlCol="0">
            <a:spAutoFit/>
          </a:bodyPr>
          <a:lstStyle/>
          <a:p>
            <a:pPr algn="just"/>
            <a:r>
              <a:rPr lang="en-US" sz="3200" dirty="0"/>
              <a:t>The performance was </a:t>
            </a:r>
            <a:r>
              <a:rPr lang="en-US" sz="3200" dirty="0" err="1"/>
              <a:t>analysed</a:t>
            </a:r>
            <a:r>
              <a:rPr lang="en-US" sz="3200" dirty="0"/>
              <a:t> on the basis of various</a:t>
            </a:r>
          </a:p>
          <a:p>
            <a:pPr algn="just"/>
            <a:r>
              <a:rPr lang="en-US" sz="3200" dirty="0"/>
              <a:t>factors such as:</a:t>
            </a:r>
          </a:p>
          <a:p>
            <a:pPr algn="just">
              <a:buFont typeface="Wingdings" pitchFamily="2" charset="2"/>
              <a:buChar char="Ø"/>
            </a:pPr>
            <a:r>
              <a:rPr lang="en-US" sz="3200" dirty="0"/>
              <a:t>Mean Absolute Error</a:t>
            </a:r>
          </a:p>
          <a:p>
            <a:pPr algn="just">
              <a:buFont typeface="Wingdings" pitchFamily="2" charset="2"/>
              <a:buChar char="Ø"/>
            </a:pPr>
            <a:r>
              <a:rPr lang="en-US" sz="3200" dirty="0"/>
              <a:t>Mean Squared Error</a:t>
            </a:r>
          </a:p>
          <a:p>
            <a:pPr algn="just">
              <a:buFont typeface="Wingdings" pitchFamily="2" charset="2"/>
              <a:buChar char="Ø"/>
            </a:pPr>
            <a:r>
              <a:rPr lang="en-US" sz="3200" dirty="0"/>
              <a:t>R2 Score</a:t>
            </a:r>
          </a:p>
          <a:p>
            <a:pPr algn="just"/>
            <a:r>
              <a:rPr lang="en-US" sz="3200" dirty="0"/>
              <a:t>Mean Absolute Error is taken as the base for comparing the</a:t>
            </a:r>
          </a:p>
          <a:p>
            <a:pPr algn="just"/>
            <a:r>
              <a:rPr lang="en-US" sz="3200" dirty="0"/>
              <a:t>different models.</a:t>
            </a:r>
          </a:p>
          <a:p>
            <a:pPr algn="just"/>
            <a:endParaRPr lang="en-US" sz="3200" dirty="0"/>
          </a:p>
          <a:p>
            <a:pPr algn="just"/>
            <a:r>
              <a:rPr lang="en-US" sz="3200" dirty="0"/>
              <a:t> All the results given</a:t>
            </a:r>
          </a:p>
          <a:p>
            <a:pPr algn="just"/>
            <a:r>
              <a:rPr lang="en-US" sz="3200" dirty="0"/>
              <a:t>below are calculated  for  the second  data-set.</a:t>
            </a:r>
          </a:p>
          <a:p>
            <a:pPr algn="just"/>
            <a:endParaRPr lang="en-US" sz="3200" dirty="0"/>
          </a:p>
          <a:p>
            <a:pPr algn="just"/>
            <a:r>
              <a:rPr lang="en-US" sz="3200" dirty="0"/>
              <a:t> In case of Random Forest regression the results are as follows:</a:t>
            </a:r>
          </a:p>
          <a:p>
            <a:pPr algn="just">
              <a:buFont typeface="Wingdings" pitchFamily="2" charset="2"/>
              <a:buChar char="Ø"/>
            </a:pPr>
            <a:r>
              <a:rPr lang="en-US" sz="3200" dirty="0"/>
              <a:t> Mean Squared Error: 64.986</a:t>
            </a:r>
          </a:p>
          <a:p>
            <a:pPr algn="just">
              <a:buFont typeface="Wingdings" pitchFamily="2" charset="2"/>
              <a:buChar char="Ø"/>
            </a:pPr>
            <a:r>
              <a:rPr lang="en-US" sz="3200" dirty="0"/>
              <a:t>Mean Absolute Error: 6.160</a:t>
            </a:r>
          </a:p>
          <a:p>
            <a:pPr algn="just">
              <a:buFont typeface="Wingdings" pitchFamily="2" charset="2"/>
              <a:buChar char="Ø"/>
            </a:pPr>
            <a:r>
              <a:rPr lang="en-US" sz="3200" dirty="0"/>
              <a:t>R2 Score: -0.355</a:t>
            </a:r>
          </a:p>
          <a:p>
            <a:pPr algn="just"/>
            <a:endParaRPr lang="en-US" sz="3200" dirty="0"/>
          </a:p>
          <a:p>
            <a:pPr algn="just"/>
            <a:endParaRPr lang="en-US" sz="3200" dirty="0"/>
          </a:p>
          <a:p>
            <a:pPr algn="just"/>
            <a:endParaRPr lang="en-US" sz="3200" dirty="0"/>
          </a:p>
        </p:txBody>
      </p:sp>
      <p:sp>
        <p:nvSpPr>
          <p:cNvPr id="20" name="TextBox 19"/>
          <p:cNvSpPr txBox="1"/>
          <p:nvPr/>
        </p:nvSpPr>
        <p:spPr>
          <a:xfrm>
            <a:off x="1028700" y="34632901"/>
            <a:ext cx="13258800" cy="6986528"/>
          </a:xfrm>
          <a:prstGeom prst="rect">
            <a:avLst/>
          </a:prstGeom>
          <a:noFill/>
        </p:spPr>
        <p:txBody>
          <a:bodyPr wrap="square" rtlCol="0">
            <a:spAutoFit/>
          </a:bodyPr>
          <a:lstStyle/>
          <a:p>
            <a:pPr algn="just"/>
            <a:r>
              <a:rPr lang="en-US" sz="3200" dirty="0"/>
              <a:t>In case of Support Vector regression the results are as</a:t>
            </a:r>
          </a:p>
          <a:p>
            <a:pPr algn="just"/>
            <a:r>
              <a:rPr lang="en-US" sz="3200" dirty="0"/>
              <a:t>follows:</a:t>
            </a:r>
          </a:p>
          <a:p>
            <a:pPr algn="just">
              <a:buFont typeface="Wingdings" pitchFamily="2" charset="2"/>
              <a:buChar char="Ø"/>
            </a:pPr>
            <a:r>
              <a:rPr lang="en-US" sz="3200" dirty="0"/>
              <a:t> Mean Squared Error: 76.452</a:t>
            </a:r>
          </a:p>
          <a:p>
            <a:pPr algn="just">
              <a:buFont typeface="Wingdings" pitchFamily="2" charset="2"/>
              <a:buChar char="Ø"/>
            </a:pPr>
            <a:r>
              <a:rPr lang="en-US" sz="3200" dirty="0"/>
              <a:t>Mean Absolute Error: 6.869</a:t>
            </a:r>
          </a:p>
          <a:p>
            <a:pPr algn="just">
              <a:buFont typeface="Wingdings" pitchFamily="2" charset="2"/>
              <a:buChar char="Ø"/>
            </a:pPr>
            <a:r>
              <a:rPr lang="en-US" sz="3200" dirty="0"/>
              <a:t> R2 Score: -0.912</a:t>
            </a:r>
          </a:p>
          <a:p>
            <a:pPr algn="just"/>
            <a:endParaRPr lang="en-US" sz="3200" dirty="0"/>
          </a:p>
          <a:p>
            <a:pPr algn="just"/>
            <a:r>
              <a:rPr lang="en-US" sz="3200" dirty="0"/>
              <a:t>In case of Deep Neural Network the results are as follows:</a:t>
            </a:r>
          </a:p>
          <a:p>
            <a:pPr algn="just">
              <a:buFont typeface="Wingdings" pitchFamily="2" charset="2"/>
              <a:buChar char="Ø"/>
            </a:pPr>
            <a:r>
              <a:rPr lang="en-US" sz="3200" dirty="0"/>
              <a:t>Mean Absolute Error: 2.162</a:t>
            </a:r>
          </a:p>
          <a:p>
            <a:pPr algn="just">
              <a:buFont typeface="Wingdings" pitchFamily="2" charset="2"/>
              <a:buChar char="Ø"/>
            </a:pPr>
            <a:r>
              <a:rPr lang="en-US" sz="3200" dirty="0"/>
              <a:t> loss: 11.148</a:t>
            </a:r>
          </a:p>
          <a:p>
            <a:pPr algn="just">
              <a:buFont typeface="Wingdings" pitchFamily="2" charset="2"/>
              <a:buChar char="Ø"/>
            </a:pPr>
            <a:r>
              <a:rPr lang="en-US" sz="3200" dirty="0"/>
              <a:t> Validation Absolute Error: 2.049</a:t>
            </a:r>
          </a:p>
          <a:p>
            <a:pPr algn="just">
              <a:buFont typeface="Wingdings" pitchFamily="2" charset="2"/>
              <a:buChar char="Ø"/>
            </a:pPr>
            <a:r>
              <a:rPr lang="en-US" sz="3200" dirty="0"/>
              <a:t> Validation loss: 10.961</a:t>
            </a:r>
          </a:p>
          <a:p>
            <a:pPr algn="just"/>
            <a:endParaRPr lang="en-US" sz="3200" dirty="0"/>
          </a:p>
          <a:p>
            <a:pPr algn="just"/>
            <a:r>
              <a:rPr lang="en-US" sz="3200" dirty="0"/>
              <a:t>The MAE </a:t>
            </a:r>
            <a:r>
              <a:rPr lang="en-US" sz="3200" dirty="0" err="1"/>
              <a:t>vs</a:t>
            </a:r>
            <a:r>
              <a:rPr lang="en-US" sz="3200" dirty="0"/>
              <a:t> EPOCH graph for RNN is shown below:</a:t>
            </a:r>
          </a:p>
          <a:p>
            <a:pPr algn="just"/>
            <a:endParaRPr lang="en-US" sz="3200" dirty="0"/>
          </a:p>
        </p:txBody>
      </p:sp>
      <p:pic>
        <p:nvPicPr>
          <p:cNvPr id="24" name="Picture 23" descr="111.png"/>
          <p:cNvPicPr>
            <a:picLocks noChangeAspect="1"/>
          </p:cNvPicPr>
          <p:nvPr/>
        </p:nvPicPr>
        <p:blipFill>
          <a:blip r:embed="rId6"/>
          <a:stretch>
            <a:fillRect/>
          </a:stretch>
        </p:blipFill>
        <p:spPr>
          <a:xfrm>
            <a:off x="16687799" y="6385035"/>
            <a:ext cx="9680247" cy="7138221"/>
          </a:xfrm>
          <a:prstGeom prst="rect">
            <a:avLst/>
          </a:prstGeom>
        </p:spPr>
      </p:pic>
      <p:sp>
        <p:nvSpPr>
          <p:cNvPr id="25" name="TextBox 24"/>
          <p:cNvSpPr txBox="1"/>
          <p:nvPr/>
        </p:nvSpPr>
        <p:spPr>
          <a:xfrm>
            <a:off x="16106100" y="13677934"/>
            <a:ext cx="13258800" cy="4031873"/>
          </a:xfrm>
          <a:prstGeom prst="rect">
            <a:avLst/>
          </a:prstGeom>
          <a:noFill/>
        </p:spPr>
        <p:txBody>
          <a:bodyPr wrap="square" rtlCol="0">
            <a:spAutoFit/>
          </a:bodyPr>
          <a:lstStyle/>
          <a:p>
            <a:r>
              <a:rPr lang="en-US" sz="3200" dirty="0"/>
              <a:t>Figure 1 MAE vs Epoch graph for RNN</a:t>
            </a:r>
          </a:p>
          <a:p>
            <a:pPr algn="just"/>
            <a:endParaRPr lang="en-US" sz="3200" dirty="0"/>
          </a:p>
          <a:p>
            <a:pPr algn="just"/>
            <a:r>
              <a:rPr lang="en-US" sz="3200" dirty="0"/>
              <a:t>In case of  the  image data-set  CNN is applied  the  results  are:</a:t>
            </a:r>
          </a:p>
          <a:p>
            <a:pPr algn="just">
              <a:buFont typeface="Wingdings" pitchFamily="2" charset="2"/>
              <a:buChar char="Ø"/>
            </a:pPr>
            <a:r>
              <a:rPr lang="en-US" sz="3200" dirty="0"/>
              <a:t> Mean Absolute Error: 9.974</a:t>
            </a:r>
          </a:p>
          <a:p>
            <a:pPr algn="just">
              <a:buFont typeface="Wingdings" pitchFamily="2" charset="2"/>
              <a:buChar char="Ø"/>
            </a:pPr>
            <a:r>
              <a:rPr lang="en-US" sz="3200" dirty="0"/>
              <a:t> loss: 145.040</a:t>
            </a:r>
          </a:p>
          <a:p>
            <a:pPr algn="just">
              <a:buFont typeface="Wingdings" pitchFamily="2" charset="2"/>
              <a:buChar char="Ø"/>
            </a:pPr>
            <a:r>
              <a:rPr lang="en-US" sz="3200" dirty="0"/>
              <a:t> Validation Absolute Error: 13.771</a:t>
            </a:r>
          </a:p>
          <a:p>
            <a:pPr algn="just"/>
            <a:endParaRPr lang="en-US" sz="3200" dirty="0"/>
          </a:p>
          <a:p>
            <a:pPr algn="just"/>
            <a:r>
              <a:rPr lang="en-US" sz="3200" dirty="0"/>
              <a:t>The MAE vs Epoch graph for CNN is shown below:</a:t>
            </a:r>
          </a:p>
        </p:txBody>
      </p:sp>
      <p:pic>
        <p:nvPicPr>
          <p:cNvPr id="26" name="Picture 25" descr="222.png"/>
          <p:cNvPicPr>
            <a:picLocks noChangeAspect="1"/>
          </p:cNvPicPr>
          <p:nvPr/>
        </p:nvPicPr>
        <p:blipFill>
          <a:blip r:embed="rId7"/>
          <a:stretch>
            <a:fillRect/>
          </a:stretch>
        </p:blipFill>
        <p:spPr>
          <a:xfrm>
            <a:off x="16195050" y="17937738"/>
            <a:ext cx="10755688" cy="7807002"/>
          </a:xfrm>
          <a:prstGeom prst="rect">
            <a:avLst/>
          </a:prstGeom>
        </p:spPr>
      </p:pic>
      <p:pic>
        <p:nvPicPr>
          <p:cNvPr id="28" name="Picture 27" descr="333.png"/>
          <p:cNvPicPr>
            <a:picLocks noChangeAspect="1"/>
          </p:cNvPicPr>
          <p:nvPr/>
        </p:nvPicPr>
        <p:blipFill>
          <a:blip r:embed="rId8"/>
          <a:stretch>
            <a:fillRect/>
          </a:stretch>
        </p:blipFill>
        <p:spPr>
          <a:xfrm>
            <a:off x="16767518" y="27470100"/>
            <a:ext cx="11935964" cy="9410700"/>
          </a:xfrm>
          <a:prstGeom prst="rect">
            <a:avLst/>
          </a:prstGeom>
        </p:spPr>
      </p:pic>
      <p:sp>
        <p:nvSpPr>
          <p:cNvPr id="29" name="TextBox 28"/>
          <p:cNvSpPr txBox="1"/>
          <p:nvPr/>
        </p:nvSpPr>
        <p:spPr>
          <a:xfrm>
            <a:off x="16292513" y="36957000"/>
            <a:ext cx="13982700" cy="2062103"/>
          </a:xfrm>
          <a:prstGeom prst="rect">
            <a:avLst/>
          </a:prstGeom>
          <a:noFill/>
        </p:spPr>
        <p:txBody>
          <a:bodyPr wrap="square" rtlCol="0">
            <a:spAutoFit/>
          </a:bodyPr>
          <a:lstStyle/>
          <a:p>
            <a:pPr algn="just"/>
            <a:r>
              <a:rPr lang="en-US" sz="3200" dirty="0"/>
              <a:t>From the results shown above in  we can conclude</a:t>
            </a:r>
          </a:p>
          <a:p>
            <a:pPr algn="just"/>
            <a:r>
              <a:rPr lang="en-US" sz="3200" dirty="0"/>
              <a:t>that Deep Neural Networks is preferably the best model for</a:t>
            </a:r>
          </a:p>
          <a:p>
            <a:pPr algn="just"/>
            <a:r>
              <a:rPr lang="en-US" sz="3200" dirty="0"/>
              <a:t>predicting the crop yield as it has the lowest Mean Absolute</a:t>
            </a:r>
          </a:p>
          <a:p>
            <a:pPr algn="just"/>
            <a:r>
              <a:rPr lang="en-US" sz="3200" dirty="0"/>
              <a:t>error.</a:t>
            </a:r>
          </a:p>
        </p:txBody>
      </p:sp>
      <p:sp>
        <p:nvSpPr>
          <p:cNvPr id="30" name="TextBox 29"/>
          <p:cNvSpPr txBox="1"/>
          <p:nvPr/>
        </p:nvSpPr>
        <p:spPr>
          <a:xfrm>
            <a:off x="15887700" y="39814500"/>
            <a:ext cx="13525500" cy="2062103"/>
          </a:xfrm>
          <a:prstGeom prst="rect">
            <a:avLst/>
          </a:prstGeom>
          <a:noFill/>
        </p:spPr>
        <p:txBody>
          <a:bodyPr wrap="square" rtlCol="0">
            <a:spAutoFit/>
          </a:bodyPr>
          <a:lstStyle/>
          <a:p>
            <a:r>
              <a:rPr lang="en-US" sz="3200" dirty="0"/>
              <a:t>[1] Yuan, Jun Ni, </a:t>
            </a:r>
            <a:r>
              <a:rPr lang="en-US" sz="3200" dirty="0" err="1"/>
              <a:t>Bingbing</a:t>
            </a:r>
            <a:r>
              <a:rPr lang="en-US" sz="3200" dirty="0"/>
              <a:t> </a:t>
            </a:r>
            <a:r>
              <a:rPr lang="en-US" sz="3200" dirty="0" err="1"/>
              <a:t>Kassim</a:t>
            </a:r>
            <a:r>
              <a:rPr lang="en-US" sz="3200" dirty="0"/>
              <a:t>, </a:t>
            </a:r>
            <a:r>
              <a:rPr lang="en-US" sz="3200" dirty="0" err="1"/>
              <a:t>Ashraf</a:t>
            </a:r>
            <a:r>
              <a:rPr lang="en-US" sz="3200" dirty="0"/>
              <a:t>. (2014). Half-CNN: A General</a:t>
            </a:r>
          </a:p>
          <a:p>
            <a:r>
              <a:rPr lang="en-US" sz="3200" dirty="0"/>
              <a:t>Framework for Whole-Image Regression.</a:t>
            </a:r>
          </a:p>
          <a:p>
            <a:r>
              <a:rPr lang="en-US" sz="3200" dirty="0"/>
              <a:t>[2] </a:t>
            </a:r>
            <a:r>
              <a:rPr lang="en-US" sz="3200" dirty="0" err="1"/>
              <a:t>Keras</a:t>
            </a:r>
            <a:r>
              <a:rPr lang="en-US" sz="3200" dirty="0"/>
              <a:t>, Regression, and CNNs, Adrian </a:t>
            </a:r>
            <a:r>
              <a:rPr lang="en-US" sz="3200" dirty="0" err="1"/>
              <a:t>Rosebrock</a:t>
            </a:r>
            <a:r>
              <a:rPr lang="en-US" sz="3200" dirty="0"/>
              <a:t>, January 28 2019,</a:t>
            </a:r>
          </a:p>
          <a:p>
            <a:r>
              <a:rPr lang="en-US" sz="3200" dirty="0" err="1"/>
              <a:t>Unpublised</a:t>
            </a:r>
            <a:r>
              <a:rPr lang="en-US" sz="3200" dirty="0"/>
              <a:t>.</a:t>
            </a:r>
          </a:p>
        </p:txBody>
      </p:sp>
      <p:sp>
        <p:nvSpPr>
          <p:cNvPr id="2" name="TextBox 1">
            <a:extLst>
              <a:ext uri="{FF2B5EF4-FFF2-40B4-BE49-F238E27FC236}">
                <a16:creationId xmlns:a16="http://schemas.microsoft.com/office/drawing/2014/main" id="{21540624-2753-426A-B307-73B15578D012}"/>
              </a:ext>
            </a:extLst>
          </p:cNvPr>
          <p:cNvSpPr txBox="1"/>
          <p:nvPr/>
        </p:nvSpPr>
        <p:spPr>
          <a:xfrm>
            <a:off x="18636999" y="25458804"/>
            <a:ext cx="5781846" cy="1077218"/>
          </a:xfrm>
          <a:prstGeom prst="rect">
            <a:avLst/>
          </a:prstGeom>
          <a:noFill/>
        </p:spPr>
        <p:txBody>
          <a:bodyPr wrap="square" rtlCol="0">
            <a:spAutoFit/>
          </a:bodyPr>
          <a:lstStyle/>
          <a:p>
            <a:r>
              <a:rPr lang="en-US" sz="3200" dirty="0"/>
              <a:t>Fig 2. MAE vs Epoch graph for CNN</a:t>
            </a:r>
          </a:p>
        </p:txBody>
      </p:sp>
      <p:sp>
        <p:nvSpPr>
          <p:cNvPr id="3" name="TextBox 2">
            <a:extLst>
              <a:ext uri="{FF2B5EF4-FFF2-40B4-BE49-F238E27FC236}">
                <a16:creationId xmlns:a16="http://schemas.microsoft.com/office/drawing/2014/main" id="{45D2468F-A5F9-42A9-8F51-15453BA729AD}"/>
              </a:ext>
            </a:extLst>
          </p:cNvPr>
          <p:cNvSpPr txBox="1"/>
          <p:nvPr/>
        </p:nvSpPr>
        <p:spPr>
          <a:xfrm>
            <a:off x="17579724" y="27517736"/>
            <a:ext cx="2114550" cy="584775"/>
          </a:xfrm>
          <a:prstGeom prst="rect">
            <a:avLst/>
          </a:prstGeom>
          <a:noFill/>
        </p:spPr>
        <p:txBody>
          <a:bodyPr wrap="square" rtlCol="0">
            <a:spAutoFit/>
          </a:bodyPr>
          <a:lstStyle/>
          <a:p>
            <a:r>
              <a:rPr lang="en-US" sz="3200" dirty="0"/>
              <a:t>Fig 3:</a:t>
            </a:r>
          </a:p>
        </p:txBody>
      </p:sp>
    </p:spTree>
  </p:cSld>
  <p:clrMapOvr>
    <a:masterClrMapping/>
  </p:clrMapOvr>
</p:sld>
</file>

<file path=ppt/theme/theme1.xml><?xml version="1.0" encoding="utf-8"?>
<a:theme xmlns:a="http://schemas.openxmlformats.org/drawingml/2006/main" name="Default Design">
  <a:themeElements>
    <a:clrScheme name="Custom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769</TotalTime>
  <Words>646</Words>
  <Application>Microsoft Office PowerPoint</Application>
  <PresentationFormat>Custom</PresentationFormat>
  <Paragraphs>71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Times New Roman</vt:lpstr>
      <vt:lpstr>Wingdings</vt:lpstr>
      <vt:lpstr>Default Design</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A0 Vertical Poster</dc:title>
  <dc:creator>Ethan Shulda;www.postersession.com</dc:creator>
  <cp:keywords>www.postersession.com</cp:keywords>
  <dc:description>©MegaPrint Inc. 2009-2015</dc:description>
  <cp:lastModifiedBy>Vasanth S</cp:lastModifiedBy>
  <cp:revision>99</cp:revision>
  <dcterms:created xsi:type="dcterms:W3CDTF">2008-12-04T00:20:37Z</dcterms:created>
  <dcterms:modified xsi:type="dcterms:W3CDTF">2019-12-26T10:30:34Z</dcterms:modified>
  <cp:category>Research Poster</cp:category>
</cp:coreProperties>
</file>