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4"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26-12-2019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E8718-E0DE-48E9-850A-2E7F52044918}" type="datetime1">
              <a:rPr lang="en-US" smtClean="0"/>
              <a:t>12/26/2019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9FB3E9-CC22-4B30-A2EA-0B6BECC1EF60}"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8FF93-374E-4ED5-9651-69432EA86297}"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63333C-F0FB-4F57-B2E8-446CAA1A66F5}"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AB002-8580-4CDE-A980-E1E45A3D92A3}"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86C6A-01BF-45C7-8C40-ED03B61AAE8E}"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CF8A4-AEB6-454D-94AA-3179F1E73956}"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t>12/26/2019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t>12/26/2019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12/26/2019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1CCE9A-D860-42C2-B0D6-B58CA184E92B}"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BEEA5B-9FF1-4F59-9393-6A1B7F739090}" type="datetime1">
              <a:rPr lang="en-US" smtClean="0"/>
              <a:t>12/26/2019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2692398" y="1871132"/>
            <a:ext cx="6815669" cy="1216626"/>
          </a:xfrm>
        </p:spPr>
        <p:txBody>
          <a:bodyPr/>
          <a:lstStyle/>
          <a:p>
            <a:r>
              <a:rPr lang="en-IN" dirty="0"/>
              <a:t>Crop Yield Prediction</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396836" y="3657597"/>
            <a:ext cx="7467600" cy="1320802"/>
          </a:xfrm>
        </p:spPr>
        <p:txBody>
          <a:bodyPr>
            <a:normAutofit fontScale="55000" lnSpcReduction="20000"/>
          </a:bodyPr>
          <a:lstStyle/>
          <a:p>
            <a:pPr algn="l"/>
            <a:r>
              <a:rPr lang="en-IN" dirty="0"/>
              <a:t>   </a:t>
            </a:r>
            <a:r>
              <a:rPr lang="en-IN" b="1" dirty="0"/>
              <a:t>TEAM MEMBERS :                                                                      MENTORS :</a:t>
            </a:r>
          </a:p>
          <a:p>
            <a:pPr algn="l"/>
            <a:r>
              <a:rPr lang="en-IN" dirty="0"/>
              <a:t>    Tanmay Jain                                                                                   Ms. Anjali Yadav </a:t>
            </a:r>
          </a:p>
          <a:p>
            <a:pPr algn="l"/>
            <a:r>
              <a:rPr lang="en-IN" dirty="0"/>
              <a:t>    Vasanthagokul S                                                                             Ms Archana Das                                                                               </a:t>
            </a:r>
          </a:p>
          <a:p>
            <a:pPr algn="l"/>
            <a:r>
              <a:rPr lang="en-IN" dirty="0"/>
              <a:t>    Shaik Sazid</a:t>
            </a:r>
          </a:p>
          <a:p>
            <a:pPr algn="l"/>
            <a:r>
              <a:rPr lang="en-IN" dirty="0"/>
              <a:t>    Arsh Srivastava</a:t>
            </a:r>
          </a:p>
        </p:txBody>
      </p:sp>
      <p:pic>
        <p:nvPicPr>
          <p:cNvPr id="9" name="Picture 8" descr="A drawing of a face&#10;&#10;Description generated with high confidence">
            <a:extLst>
              <a:ext uri="{FF2B5EF4-FFF2-40B4-BE49-F238E27FC236}">
                <a16:creationId xmlns:a16="http://schemas.microsoft.com/office/drawing/2014/main" id="{EB9C5A8D-1233-47CF-A90A-A48F476F4D20}"/>
              </a:ext>
            </a:extLst>
          </p:cNvPr>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3"/>
          <a:stretch>
            <a:fillRect/>
          </a:stretch>
        </p:blipFill>
        <p:spPr>
          <a:xfrm>
            <a:off x="8297542" y="4876801"/>
            <a:ext cx="1356936" cy="395594"/>
          </a:xfrm>
          <a:prstGeom prst="rect">
            <a:avLst/>
          </a:prstGeom>
        </p:spPr>
      </p:pic>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r>
              <a:rPr lang="en-US" dirty="0"/>
              <a:t>Precise yield estimation is essential in agriculture. </a:t>
            </a:r>
          </a:p>
          <a:p>
            <a:r>
              <a:rPr lang="en-US" dirty="0"/>
              <a:t>In this paper, we propose an efficient method that uses computer vision to accurately count crops in a digital image.</a:t>
            </a:r>
          </a:p>
          <a:p>
            <a:r>
              <a:rPr lang="en-US" dirty="0"/>
              <a:t> We have also devised algorithms which can accurately determine the yield on the basis of given factors such as soil precipitation, Area, humidity Index and more such factors which plays an important role in determining the yield.</a:t>
            </a: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1" y="2556932"/>
            <a:ext cx="9601196" cy="2651172"/>
          </a:xfrm>
        </p:spPr>
        <p:txBody>
          <a:bodyPr numCol="1">
            <a:normAutofit fontScale="85000" lnSpcReduction="10000"/>
          </a:bodyPr>
          <a:lstStyle/>
          <a:p>
            <a:r>
              <a:rPr lang="en-US" dirty="0"/>
              <a:t>First  data-set is taken from the website of Government of India which consist of following fields area, production, state and season. This data consists of data of Andhra Pradesh state for 10 years.</a:t>
            </a:r>
          </a:p>
          <a:p>
            <a:r>
              <a:rPr lang="en-US" dirty="0"/>
              <a:t>Second dataset: GitHub[aerialintel.blob.core.windows.net/recruiting/datasets/wheat-2013-supervised.csv] which consisted of more number of features such as Humidity, Precipitation, NDVI, Pressure, temperature, wind Speed etc. We have two years worth of Winter Wheat data. These data are geolocated to specific </a:t>
            </a:r>
            <a:r>
              <a:rPr lang="en-US" dirty="0" err="1"/>
              <a:t>lat</a:t>
            </a:r>
            <a:r>
              <a:rPr lang="en-US" dirty="0"/>
              <a:t>-longs and counties.</a:t>
            </a:r>
          </a:p>
          <a:p>
            <a:r>
              <a:rPr lang="en-US" dirty="0"/>
              <a:t>Third dataset consist of 10 UAV images taken from drone</a:t>
            </a: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Models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r>
              <a:rPr lang="en-IN" dirty="0"/>
              <a:t>Random Forest Regression</a:t>
            </a:r>
          </a:p>
          <a:p>
            <a:r>
              <a:rPr lang="en-IN" dirty="0"/>
              <a:t>Support Vector Regression</a:t>
            </a:r>
          </a:p>
          <a:p>
            <a:r>
              <a:rPr lang="en-IN" dirty="0"/>
              <a:t>Deep Neural Network</a:t>
            </a:r>
          </a:p>
          <a:p>
            <a:r>
              <a:rPr lang="en-IN" dirty="0"/>
              <a:t>Convolution Neural Network Regressor</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Results Achieved</a:t>
            </a:r>
          </a:p>
        </p:txBody>
      </p:sp>
      <p:pic>
        <p:nvPicPr>
          <p:cNvPr id="4" name="Content Placeholder 3">
            <a:extLst>
              <a:ext uri="{FF2B5EF4-FFF2-40B4-BE49-F238E27FC236}">
                <a16:creationId xmlns:a16="http://schemas.microsoft.com/office/drawing/2014/main" id="{061AEAF4-8365-4BAF-972F-466111E07B73}"/>
              </a:ext>
            </a:extLst>
          </p:cNvPr>
          <p:cNvPicPr>
            <a:picLocks noGrp="1" noChangeAspect="1"/>
          </p:cNvPicPr>
          <p:nvPr>
            <p:ph idx="1"/>
          </p:nvPr>
        </p:nvPicPr>
        <p:blipFill>
          <a:blip r:embed="rId2"/>
          <a:stretch>
            <a:fillRect/>
          </a:stretch>
        </p:blipFill>
        <p:spPr>
          <a:xfrm>
            <a:off x="2464903" y="2557463"/>
            <a:ext cx="6983897" cy="3217403"/>
          </a:xfrm>
          <a:prstGeom prst="rect">
            <a:avLst/>
          </a:prstGeom>
        </p:spPr>
      </p:pic>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3"/>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4"/>
          <a:stretch>
            <a:fillRect/>
          </a:stretch>
        </p:blipFill>
        <p:spPr>
          <a:xfrm>
            <a:off x="10069749" y="5751207"/>
            <a:ext cx="1356936" cy="395594"/>
          </a:xfrm>
          <a:prstGeom prst="rect">
            <a:avLst/>
          </a:prstGeom>
        </p:spPr>
      </p:pic>
      <p:sp>
        <p:nvSpPr>
          <p:cNvPr id="3" name="TextBox 2">
            <a:extLst>
              <a:ext uri="{FF2B5EF4-FFF2-40B4-BE49-F238E27FC236}">
                <a16:creationId xmlns:a16="http://schemas.microsoft.com/office/drawing/2014/main" id="{0F40CA19-8AFD-4D42-A9FE-4CF44269BA61}"/>
              </a:ext>
            </a:extLst>
          </p:cNvPr>
          <p:cNvSpPr txBox="1"/>
          <p:nvPr/>
        </p:nvSpPr>
        <p:spPr>
          <a:xfrm>
            <a:off x="5417532" y="5787997"/>
            <a:ext cx="1356936" cy="369332"/>
          </a:xfrm>
          <a:prstGeom prst="rect">
            <a:avLst/>
          </a:prstGeom>
          <a:noFill/>
        </p:spPr>
        <p:txBody>
          <a:bodyPr wrap="square" rtlCol="0">
            <a:spAutoFit/>
          </a:bodyPr>
          <a:lstStyle/>
          <a:p>
            <a:r>
              <a:rPr lang="en-US" dirty="0"/>
              <a:t>Fig . 1</a:t>
            </a:r>
          </a:p>
        </p:txBody>
      </p:sp>
    </p:spTree>
    <p:extLst>
      <p:ext uri="{BB962C8B-B14F-4D97-AF65-F5344CB8AC3E}">
        <p14:creationId xmlns:p14="http://schemas.microsoft.com/office/powerpoint/2010/main" val="272427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5DA8DE-07D7-4902-B746-793E5721E3B3}"/>
              </a:ext>
            </a:extLst>
          </p:cNvPr>
          <p:cNvSpPr>
            <a:spLocks noGrp="1"/>
          </p:cNvSpPr>
          <p:nvPr>
            <p:ph type="title"/>
          </p:nvPr>
        </p:nvSpPr>
        <p:spPr/>
        <p:txBody>
          <a:bodyPr/>
          <a:lstStyle/>
          <a:p>
            <a:r>
              <a:rPr lang="en-IN" b="1" dirty="0"/>
              <a:t>MAE Vs Epoch Curve for CNN</a:t>
            </a:r>
          </a:p>
        </p:txBody>
      </p:sp>
      <p:pic>
        <p:nvPicPr>
          <p:cNvPr id="4" name="Content Placeholder 3">
            <a:extLst>
              <a:ext uri="{FF2B5EF4-FFF2-40B4-BE49-F238E27FC236}">
                <a16:creationId xmlns:a16="http://schemas.microsoft.com/office/drawing/2014/main" id="{ED546DFA-E024-4C8F-A218-46BF3FB0E24C}"/>
              </a:ext>
            </a:extLst>
          </p:cNvPr>
          <p:cNvPicPr>
            <a:picLocks noGrp="1" noChangeAspect="1"/>
          </p:cNvPicPr>
          <p:nvPr>
            <p:ph idx="1"/>
          </p:nvPr>
        </p:nvPicPr>
        <p:blipFill>
          <a:blip r:embed="rId2"/>
          <a:stretch>
            <a:fillRect/>
          </a:stretch>
        </p:blipFill>
        <p:spPr>
          <a:xfrm>
            <a:off x="3313043" y="2610678"/>
            <a:ext cx="5406887" cy="3154018"/>
          </a:xfrm>
          <a:prstGeom prst="rect">
            <a:avLst/>
          </a:prstGeom>
        </p:spPr>
      </p:pic>
      <p:sp>
        <p:nvSpPr>
          <p:cNvPr id="2" name="TextBox 1">
            <a:extLst>
              <a:ext uri="{FF2B5EF4-FFF2-40B4-BE49-F238E27FC236}">
                <a16:creationId xmlns:a16="http://schemas.microsoft.com/office/drawing/2014/main" id="{85E57530-8AA7-417D-BD5D-5648EBC777D8}"/>
              </a:ext>
            </a:extLst>
          </p:cNvPr>
          <p:cNvSpPr txBox="1"/>
          <p:nvPr/>
        </p:nvSpPr>
        <p:spPr>
          <a:xfrm>
            <a:off x="5580185" y="5691202"/>
            <a:ext cx="1305169" cy="369332"/>
          </a:xfrm>
          <a:prstGeom prst="rect">
            <a:avLst/>
          </a:prstGeom>
          <a:noFill/>
        </p:spPr>
        <p:txBody>
          <a:bodyPr wrap="square" rtlCol="0">
            <a:spAutoFit/>
          </a:bodyPr>
          <a:lstStyle/>
          <a:p>
            <a:r>
              <a:rPr lang="en-US" dirty="0"/>
              <a:t>Fig . 2</a:t>
            </a:r>
          </a:p>
        </p:txBody>
      </p:sp>
    </p:spTree>
    <p:extLst>
      <p:ext uri="{BB962C8B-B14F-4D97-AF65-F5344CB8AC3E}">
        <p14:creationId xmlns:p14="http://schemas.microsoft.com/office/powerpoint/2010/main" val="292514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BF6B-AC26-4479-B465-F11B8894756A}"/>
              </a:ext>
            </a:extLst>
          </p:cNvPr>
          <p:cNvSpPr>
            <a:spLocks noGrp="1"/>
          </p:cNvSpPr>
          <p:nvPr>
            <p:ph type="title"/>
          </p:nvPr>
        </p:nvSpPr>
        <p:spPr/>
        <p:txBody>
          <a:bodyPr/>
          <a:lstStyle/>
          <a:p>
            <a:r>
              <a:rPr lang="en-IN" b="1" dirty="0"/>
              <a:t>MAE Vs Epoch Curve for RNN</a:t>
            </a:r>
          </a:p>
        </p:txBody>
      </p:sp>
      <p:pic>
        <p:nvPicPr>
          <p:cNvPr id="4" name="Content Placeholder 3">
            <a:extLst>
              <a:ext uri="{FF2B5EF4-FFF2-40B4-BE49-F238E27FC236}">
                <a16:creationId xmlns:a16="http://schemas.microsoft.com/office/drawing/2014/main" id="{FBD658AB-6DAD-47A3-A2C7-357534D9DFF5}"/>
              </a:ext>
            </a:extLst>
          </p:cNvPr>
          <p:cNvPicPr>
            <a:picLocks noGrp="1" noChangeAspect="1"/>
          </p:cNvPicPr>
          <p:nvPr>
            <p:ph idx="1"/>
          </p:nvPr>
        </p:nvPicPr>
        <p:blipFill>
          <a:blip r:embed="rId2"/>
          <a:stretch>
            <a:fillRect/>
          </a:stretch>
        </p:blipFill>
        <p:spPr>
          <a:xfrm>
            <a:off x="2589610" y="2561067"/>
            <a:ext cx="6718852" cy="3392557"/>
          </a:xfrm>
          <a:prstGeom prst="rect">
            <a:avLst/>
          </a:prstGeom>
        </p:spPr>
      </p:pic>
      <p:sp>
        <p:nvSpPr>
          <p:cNvPr id="3" name="TextBox 2">
            <a:extLst>
              <a:ext uri="{FF2B5EF4-FFF2-40B4-BE49-F238E27FC236}">
                <a16:creationId xmlns:a16="http://schemas.microsoft.com/office/drawing/2014/main" id="{F8FC2293-B528-41F2-A4A3-533A7CBB8D5B}"/>
              </a:ext>
            </a:extLst>
          </p:cNvPr>
          <p:cNvSpPr txBox="1"/>
          <p:nvPr/>
        </p:nvSpPr>
        <p:spPr>
          <a:xfrm>
            <a:off x="5517661" y="5875868"/>
            <a:ext cx="984739" cy="369332"/>
          </a:xfrm>
          <a:prstGeom prst="rect">
            <a:avLst/>
          </a:prstGeom>
          <a:noFill/>
        </p:spPr>
        <p:txBody>
          <a:bodyPr wrap="square" rtlCol="0">
            <a:spAutoFit/>
          </a:bodyPr>
          <a:lstStyle/>
          <a:p>
            <a:r>
              <a:rPr lang="en-US" dirty="0"/>
              <a:t>Fig . 3</a:t>
            </a:r>
          </a:p>
        </p:txBody>
      </p:sp>
    </p:spTree>
    <p:extLst>
      <p:ext uri="{BB962C8B-B14F-4D97-AF65-F5344CB8AC3E}">
        <p14:creationId xmlns:p14="http://schemas.microsoft.com/office/powerpoint/2010/main" val="139774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r>
              <a:rPr lang="en-US" dirty="0"/>
              <a:t>From the results given in the previous graph we can conclude that Deep Neural Networks is preferably the best model for predicting the crop yield as it has the lowest Mean Absolute error.</a:t>
            </a:r>
          </a:p>
          <a:p>
            <a:r>
              <a:rPr lang="en-US" dirty="0"/>
              <a:t>In case of counting the crops from the images the accuracy is not very good due to small data-set but in feature the accuracy can be improved and the model can be made more accurate by increasing the size of the dataset.</a:t>
            </a:r>
            <a:endParaRPr lang="en-IN" dirty="0"/>
          </a:p>
          <a:p>
            <a:pPr marL="0" indent="0">
              <a:buNone/>
            </a:pPr>
            <a:endParaRPr lang="en-IN" dirty="0"/>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71409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lnSpcReduction="20000"/>
          </a:bodyPr>
          <a:lstStyle/>
          <a:p>
            <a:r>
              <a:rPr lang="en-IN" dirty="0"/>
              <a:t>Yuan, Jun Ni, </a:t>
            </a:r>
            <a:r>
              <a:rPr lang="en-IN" dirty="0" err="1"/>
              <a:t>Bingbing</a:t>
            </a:r>
            <a:r>
              <a:rPr lang="en-IN" dirty="0"/>
              <a:t> </a:t>
            </a:r>
            <a:r>
              <a:rPr lang="en-IN" dirty="0" err="1"/>
              <a:t>Kassim</a:t>
            </a:r>
            <a:r>
              <a:rPr lang="en-IN" dirty="0"/>
              <a:t>, Ashraf. (2014). Half-CNN: A General</a:t>
            </a:r>
          </a:p>
          <a:p>
            <a:pPr marL="0" indent="0">
              <a:buNone/>
            </a:pPr>
            <a:r>
              <a:rPr lang="en-IN" dirty="0"/>
              <a:t>    Framework for Whole-Image Regression.</a:t>
            </a:r>
          </a:p>
          <a:p>
            <a:r>
              <a:rPr lang="en-IN" dirty="0" err="1"/>
              <a:t>Keras</a:t>
            </a:r>
            <a:r>
              <a:rPr lang="en-IN" dirty="0"/>
              <a:t>, Regression, and CNNs, Adrian </a:t>
            </a:r>
            <a:r>
              <a:rPr lang="en-IN" dirty="0" err="1"/>
              <a:t>Rosebrock</a:t>
            </a:r>
            <a:r>
              <a:rPr lang="en-IN" dirty="0"/>
              <a:t>, January 28 2019,</a:t>
            </a:r>
          </a:p>
          <a:p>
            <a:pPr marL="0" indent="0">
              <a:buNone/>
            </a:pPr>
            <a:r>
              <a:rPr lang="en-IN" dirty="0"/>
              <a:t>    unpublished</a:t>
            </a:r>
          </a:p>
          <a:p>
            <a:r>
              <a:rPr lang="en-US" dirty="0"/>
              <a:t>Choudhury, A. Jones, J.. (2014). Crop yield prediction using time series</a:t>
            </a:r>
          </a:p>
          <a:p>
            <a:pPr marL="0" indent="0">
              <a:buNone/>
            </a:pPr>
            <a:r>
              <a:rPr lang="en-US" dirty="0"/>
              <a:t>     models. Journal of Economics and Economic Education Research. 15.</a:t>
            </a:r>
          </a:p>
          <a:p>
            <a:pPr marL="0" indent="0">
              <a:buNone/>
            </a:pPr>
            <a:r>
              <a:rPr lang="en-IN" dirty="0"/>
              <a:t>    53-68.</a:t>
            </a:r>
          </a:p>
          <a:p>
            <a:pPr marL="0" indent="0">
              <a:buNone/>
            </a:pPr>
            <a:r>
              <a:rPr lang="en-IN" dirty="0"/>
              <a:t>       </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2817662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1619</TotalTime>
  <Words>407</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Crop Yield Prediction</vt:lpstr>
      <vt:lpstr>Introduction</vt:lpstr>
      <vt:lpstr>Dataset Used</vt:lpstr>
      <vt:lpstr>Models Used</vt:lpstr>
      <vt:lpstr>Results Achieved</vt:lpstr>
      <vt:lpstr>MAE Vs Epoch Curve for CNN</vt:lpstr>
      <vt:lpstr>MAE Vs Epoch Curve for RNN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Vasanth S</cp:lastModifiedBy>
  <cp:revision>45</cp:revision>
  <dcterms:created xsi:type="dcterms:W3CDTF">2019-07-11T19:19:23Z</dcterms:created>
  <dcterms:modified xsi:type="dcterms:W3CDTF">2019-12-26T09:59:26Z</dcterms:modified>
</cp:coreProperties>
</file>