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9524"/>
            <a:ext cx="12182475" cy="6848475"/>
          </a:xfrm>
          <a:custGeom>
            <a:avLst/>
            <a:gdLst/>
            <a:ahLst/>
            <a:cxnLst/>
            <a:rect l="l" t="t" r="r" b="b"/>
            <a:pathLst>
              <a:path w="12182475" h="6848475">
                <a:moveTo>
                  <a:pt x="12182475" y="0"/>
                </a:moveTo>
                <a:lnTo>
                  <a:pt x="0" y="0"/>
                </a:lnTo>
                <a:lnTo>
                  <a:pt x="0" y="6848475"/>
                </a:lnTo>
                <a:lnTo>
                  <a:pt x="12182475" y="6848475"/>
                </a:lnTo>
                <a:lnTo>
                  <a:pt x="12182475" y="0"/>
                </a:lnTo>
                <a:close/>
              </a:path>
            </a:pathLst>
          </a:custGeom>
          <a:solidFill>
            <a:srgbClr val="C5D9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69345" y="14350"/>
            <a:ext cx="4723130" cy="6844030"/>
          </a:xfrm>
          <a:custGeom>
            <a:avLst/>
            <a:gdLst/>
            <a:ahLst/>
            <a:cxnLst/>
            <a:rect l="l" t="t" r="r" b="b"/>
            <a:pathLst>
              <a:path w="4723130" h="6844030">
                <a:moveTo>
                  <a:pt x="1927130" y="0"/>
                </a:moveTo>
                <a:lnTo>
                  <a:pt x="3135777" y="6843645"/>
                </a:lnTo>
              </a:path>
              <a:path w="4723130" h="6844030">
                <a:moveTo>
                  <a:pt x="4722654" y="3695656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943975" y="0"/>
            <a:ext cx="3248025" cy="6848475"/>
          </a:xfrm>
          <a:custGeom>
            <a:avLst/>
            <a:gdLst/>
            <a:ahLst/>
            <a:cxnLst/>
            <a:rect l="l" t="t" r="r" b="b"/>
            <a:pathLst>
              <a:path w="3248025" h="6848475">
                <a:moveTo>
                  <a:pt x="3248025" y="0"/>
                </a:moveTo>
                <a:lnTo>
                  <a:pt x="2292096" y="0"/>
                </a:lnTo>
                <a:lnTo>
                  <a:pt x="666750" y="0"/>
                </a:lnTo>
                <a:lnTo>
                  <a:pt x="1270863" y="3420897"/>
                </a:lnTo>
                <a:lnTo>
                  <a:pt x="379984" y="6405156"/>
                </a:lnTo>
                <a:lnTo>
                  <a:pt x="0" y="6848475"/>
                </a:lnTo>
                <a:lnTo>
                  <a:pt x="247650" y="6848475"/>
                </a:lnTo>
                <a:lnTo>
                  <a:pt x="1876171" y="6848475"/>
                </a:lnTo>
                <a:lnTo>
                  <a:pt x="3248025" y="6848475"/>
                </a:lnTo>
                <a:lnTo>
                  <a:pt x="3248025" y="3059112"/>
                </a:lnTo>
                <a:lnTo>
                  <a:pt x="3248025" y="0"/>
                </a:lnTo>
                <a:close/>
              </a:path>
            </a:pathLst>
          </a:custGeom>
          <a:solidFill>
            <a:srgbClr val="C5D9F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44025" y="0"/>
            <a:ext cx="2847975" cy="6848470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0382250" y="0"/>
            <a:ext cx="1809750" cy="6848475"/>
          </a:xfrm>
          <a:custGeom>
            <a:avLst/>
            <a:gdLst/>
            <a:ahLst/>
            <a:cxnLst/>
            <a:rect l="l" t="t" r="r" b="b"/>
            <a:pathLst>
              <a:path w="1809750" h="6848475">
                <a:moveTo>
                  <a:pt x="1809750" y="0"/>
                </a:moveTo>
                <a:lnTo>
                  <a:pt x="1546352" y="0"/>
                </a:lnTo>
                <a:lnTo>
                  <a:pt x="715022" y="5568175"/>
                </a:lnTo>
                <a:lnTo>
                  <a:pt x="0" y="6848475"/>
                </a:lnTo>
                <a:lnTo>
                  <a:pt x="523875" y="6848475"/>
                </a:lnTo>
                <a:lnTo>
                  <a:pt x="1809750" y="6848475"/>
                </a:lnTo>
                <a:lnTo>
                  <a:pt x="1809750" y="3607981"/>
                </a:lnTo>
                <a:lnTo>
                  <a:pt x="1809750" y="0"/>
                </a:lnTo>
                <a:close/>
              </a:path>
            </a:pathLst>
          </a:custGeom>
          <a:solidFill>
            <a:srgbClr val="C5D9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620375" y="35242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7010400" y="1695450"/>
            <a:ext cx="66675" cy="47625"/>
          </a:xfrm>
          <a:custGeom>
            <a:avLst/>
            <a:gdLst/>
            <a:ahLst/>
            <a:cxnLst/>
            <a:rect l="l" t="t" r="r" b="b"/>
            <a:pathLst>
              <a:path w="66675" h="47625">
                <a:moveTo>
                  <a:pt x="66675" y="0"/>
                </a:moveTo>
                <a:lnTo>
                  <a:pt x="0" y="0"/>
                </a:lnTo>
                <a:lnTo>
                  <a:pt x="0" y="47625"/>
                </a:lnTo>
                <a:lnTo>
                  <a:pt x="66675" y="47625"/>
                </a:lnTo>
                <a:lnTo>
                  <a:pt x="6667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9505950" y="5895975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0"/>
                </a:lnTo>
                <a:lnTo>
                  <a:pt x="0" y="114300"/>
                </a:lnTo>
                <a:lnTo>
                  <a:pt x="11430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409" y="815593"/>
            <a:ext cx="10711180" cy="678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7" Type="http://schemas.openxmlformats.org/officeDocument/2006/relationships/image" Target="../media/image1.png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3267" y="133349"/>
            <a:ext cx="10705464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9427" y="1534477"/>
            <a:ext cx="11193144" cy="4420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0.png" /><Relationship Id="rId5" Type="http://schemas.openxmlformats.org/officeDocument/2006/relationships/image" Target="../media/image9.png" /><Relationship Id="rId4" Type="http://schemas.openxmlformats.org/officeDocument/2006/relationships/image" Target="../media/image8.png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14.jp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 /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066800" y="1971675"/>
            <a:ext cx="47625" cy="200025"/>
            <a:chOff x="1066800" y="1971675"/>
            <a:chExt cx="47625" cy="200025"/>
          </a:xfrm>
        </p:grpSpPr>
        <p:sp>
          <p:nvSpPr>
            <p:cNvPr id="4" name="object 4"/>
            <p:cNvSpPr/>
            <p:nvPr/>
          </p:nvSpPr>
          <p:spPr>
            <a:xfrm>
              <a:off x="1066800" y="1971675"/>
              <a:ext cx="38100" cy="152400"/>
            </a:xfrm>
            <a:custGeom>
              <a:avLst/>
              <a:gdLst/>
              <a:ahLst/>
              <a:cxnLst/>
              <a:rect l="l" t="t" r="r" b="b"/>
              <a:pathLst>
                <a:path w="38100" h="152400">
                  <a:moveTo>
                    <a:pt x="29908" y="0"/>
                  </a:moveTo>
                  <a:lnTo>
                    <a:pt x="8191" y="0"/>
                  </a:lnTo>
                  <a:lnTo>
                    <a:pt x="0" y="76200"/>
                  </a:lnTo>
                  <a:lnTo>
                    <a:pt x="8191" y="152400"/>
                  </a:lnTo>
                  <a:lnTo>
                    <a:pt x="29908" y="152400"/>
                  </a:lnTo>
                  <a:lnTo>
                    <a:pt x="38100" y="76200"/>
                  </a:lnTo>
                  <a:lnTo>
                    <a:pt x="2990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95375" y="2085975"/>
              <a:ext cx="19050" cy="85725"/>
            </a:xfrm>
            <a:custGeom>
              <a:avLst/>
              <a:gdLst/>
              <a:ahLst/>
              <a:cxnLst/>
              <a:rect l="l" t="t" r="r" b="b"/>
              <a:pathLst>
                <a:path w="19050" h="85725">
                  <a:moveTo>
                    <a:pt x="14922" y="0"/>
                  </a:moveTo>
                  <a:lnTo>
                    <a:pt x="4127" y="0"/>
                  </a:lnTo>
                  <a:lnTo>
                    <a:pt x="0" y="42925"/>
                  </a:lnTo>
                  <a:lnTo>
                    <a:pt x="4127" y="85725"/>
                  </a:lnTo>
                  <a:lnTo>
                    <a:pt x="14922" y="85725"/>
                  </a:lnTo>
                  <a:lnTo>
                    <a:pt x="19050" y="42925"/>
                  </a:lnTo>
                  <a:lnTo>
                    <a:pt x="14922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0048875" y="5172075"/>
            <a:ext cx="1838325" cy="1381125"/>
          </a:xfrm>
          <a:custGeom>
            <a:avLst/>
            <a:gdLst/>
            <a:ahLst/>
            <a:cxnLst/>
            <a:rect l="l" t="t" r="r" b="b"/>
            <a:pathLst>
              <a:path w="1838325" h="1381125">
                <a:moveTo>
                  <a:pt x="1441830" y="0"/>
                </a:moveTo>
                <a:lnTo>
                  <a:pt x="396494" y="0"/>
                </a:lnTo>
                <a:lnTo>
                  <a:pt x="0" y="690499"/>
                </a:lnTo>
                <a:lnTo>
                  <a:pt x="396494" y="1381125"/>
                </a:lnTo>
                <a:lnTo>
                  <a:pt x="1441830" y="1381125"/>
                </a:lnTo>
                <a:lnTo>
                  <a:pt x="1838325" y="690499"/>
                </a:lnTo>
                <a:lnTo>
                  <a:pt x="1441830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83335" y="743521"/>
            <a:ext cx="947356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heavy" dirty="0">
                <a:solidFill>
                  <a:srgbClr val="0E0E0E"/>
                </a:solidFill>
                <a:uFill>
                  <a:solidFill>
                    <a:srgbClr val="0E0E0E"/>
                  </a:solidFill>
                </a:uFill>
              </a:rPr>
              <a:t>Employee</a:t>
            </a:r>
            <a:r>
              <a:rPr u="heavy" spc="-55" dirty="0">
                <a:solidFill>
                  <a:srgbClr val="0E0E0E"/>
                </a:solidFill>
                <a:uFill>
                  <a:solidFill>
                    <a:srgbClr val="0E0E0E"/>
                  </a:solidFill>
                </a:uFill>
              </a:rPr>
              <a:t> </a:t>
            </a:r>
            <a:r>
              <a:rPr u="heavy" spc="5" dirty="0">
                <a:solidFill>
                  <a:srgbClr val="0E0E0E"/>
                </a:solidFill>
                <a:uFill>
                  <a:solidFill>
                    <a:srgbClr val="0E0E0E"/>
                  </a:solidFill>
                </a:uFill>
              </a:rPr>
              <a:t>Data</a:t>
            </a:r>
            <a:r>
              <a:rPr u="heavy" spc="-15" dirty="0">
                <a:solidFill>
                  <a:srgbClr val="0E0E0E"/>
                </a:solidFill>
                <a:uFill>
                  <a:solidFill>
                    <a:srgbClr val="0E0E0E"/>
                  </a:solidFill>
                </a:uFill>
              </a:rPr>
              <a:t> </a:t>
            </a:r>
            <a:r>
              <a:rPr u="heavy" spc="-5" dirty="0">
                <a:solidFill>
                  <a:srgbClr val="0E0E0E"/>
                </a:solidFill>
                <a:uFill>
                  <a:solidFill>
                    <a:srgbClr val="0E0E0E"/>
                  </a:solidFill>
                </a:uFill>
              </a:rPr>
              <a:t>Analysis</a:t>
            </a:r>
            <a:r>
              <a:rPr u="heavy" spc="-15" dirty="0">
                <a:solidFill>
                  <a:srgbClr val="0E0E0E"/>
                </a:solidFill>
                <a:uFill>
                  <a:solidFill>
                    <a:srgbClr val="0E0E0E"/>
                  </a:solidFill>
                </a:uFill>
              </a:rPr>
              <a:t> </a:t>
            </a:r>
            <a:r>
              <a:rPr u="heavy" dirty="0">
                <a:solidFill>
                  <a:srgbClr val="0E0E0E"/>
                </a:solidFill>
                <a:uFill>
                  <a:solidFill>
                    <a:srgbClr val="0E0E0E"/>
                  </a:solidFill>
                </a:uFill>
              </a:rPr>
              <a:t>using</a:t>
            </a:r>
            <a:r>
              <a:rPr u="heavy" spc="-15" dirty="0">
                <a:solidFill>
                  <a:srgbClr val="0E0E0E"/>
                </a:solidFill>
                <a:uFill>
                  <a:solidFill>
                    <a:srgbClr val="0E0E0E"/>
                  </a:solidFill>
                </a:uFill>
              </a:rPr>
              <a:t> </a:t>
            </a:r>
            <a:r>
              <a:rPr u="heavy" spc="-10" dirty="0">
                <a:solidFill>
                  <a:srgbClr val="0E0E0E"/>
                </a:solidFill>
                <a:uFill>
                  <a:solidFill>
                    <a:srgbClr val="0E0E0E"/>
                  </a:solidFill>
                </a:uFill>
              </a:rPr>
              <a:t>Excel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3875" y="6305551"/>
            <a:ext cx="161925" cy="4762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387455" y="6466840"/>
            <a:ext cx="10096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0" dirty="0">
                <a:solidFill>
                  <a:srgbClr val="2C926B"/>
                </a:solidFill>
                <a:latin typeface="Trebuchet MS"/>
                <a:cs typeface="Trebuchet MS"/>
              </a:rPr>
              <a:t>1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64079" y="2398649"/>
            <a:ext cx="8993778" cy="199798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2115185">
              <a:lnSpc>
                <a:spcPct val="100000"/>
              </a:lnSpc>
              <a:spcBef>
                <a:spcPts val="130"/>
              </a:spcBef>
              <a:tabLst>
                <a:tab pos="2391410" algn="l"/>
                <a:tab pos="2886710" algn="l"/>
              </a:tabLst>
            </a:pPr>
            <a:r>
              <a:rPr sz="3200" spc="-10" dirty="0">
                <a:latin typeface="Calibri"/>
                <a:cs typeface="Calibri"/>
              </a:rPr>
              <a:t>STUDENT</a:t>
            </a:r>
            <a:r>
              <a:rPr sz="3200" spc="5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NAME	</a:t>
            </a:r>
            <a:r>
              <a:rPr sz="3200" spc="5" dirty="0">
                <a:latin typeface="Calibri"/>
                <a:cs typeface="Calibri"/>
              </a:rPr>
              <a:t>: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lang="en-GB" sz="3200" spc="-35" dirty="0">
                <a:latin typeface="Calibri"/>
                <a:cs typeface="Calibri"/>
              </a:rPr>
              <a:t>VASANTHA KUMAR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.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lang="en-GB" sz="3200" spc="15" dirty="0">
                <a:latin typeface="Calibri"/>
                <a:cs typeface="Calibri"/>
              </a:rPr>
              <a:t>R</a:t>
            </a:r>
          </a:p>
          <a:p>
            <a:pPr marL="12700" marR="2115185">
              <a:lnSpc>
                <a:spcPct val="100000"/>
              </a:lnSpc>
              <a:spcBef>
                <a:spcPts val="130"/>
              </a:spcBef>
              <a:tabLst>
                <a:tab pos="2391410" algn="l"/>
                <a:tab pos="2886710" algn="l"/>
              </a:tabLst>
            </a:pPr>
            <a:r>
              <a:rPr sz="3200" spc="-10" dirty="0">
                <a:latin typeface="Calibri"/>
                <a:cs typeface="Calibri"/>
              </a:rPr>
              <a:t>REGISTER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20" dirty="0">
                <a:latin typeface="Calibri"/>
                <a:cs typeface="Calibri"/>
              </a:rPr>
              <a:t>NO	</a:t>
            </a:r>
            <a:r>
              <a:rPr sz="3200" spc="5" dirty="0">
                <a:latin typeface="Calibri"/>
                <a:cs typeface="Calibri"/>
              </a:rPr>
              <a:t>:</a:t>
            </a:r>
            <a:r>
              <a:rPr sz="3200" spc="50" dirty="0">
                <a:latin typeface="Calibri"/>
                <a:cs typeface="Calibri"/>
              </a:rPr>
              <a:t> </a:t>
            </a:r>
            <a:r>
              <a:rPr lang="en-GB" sz="3200" spc="-5" dirty="0">
                <a:latin typeface="Calibri"/>
                <a:cs typeface="Calibri"/>
              </a:rPr>
              <a:t>312211685</a:t>
            </a:r>
            <a:endParaRPr sz="3200" dirty="0">
              <a:latin typeface="Calibri"/>
              <a:cs typeface="Calibri"/>
            </a:endParaRPr>
          </a:p>
          <a:p>
            <a:pPr marL="12700" marR="5080">
              <a:lnSpc>
                <a:spcPts val="3900"/>
              </a:lnSpc>
              <a:spcBef>
                <a:spcPts val="30"/>
              </a:spcBef>
              <a:tabLst>
                <a:tab pos="1673225" algn="l"/>
                <a:tab pos="2478405" algn="l"/>
              </a:tabLst>
            </a:pPr>
            <a:r>
              <a:rPr sz="3200" spc="-30" dirty="0">
                <a:latin typeface="Calibri"/>
                <a:cs typeface="Calibri"/>
              </a:rPr>
              <a:t>DEPARTMENT	</a:t>
            </a:r>
            <a:r>
              <a:rPr sz="3200" spc="5" dirty="0">
                <a:latin typeface="Calibri"/>
                <a:cs typeface="Calibri"/>
              </a:rPr>
              <a:t>: </a:t>
            </a:r>
            <a:r>
              <a:rPr sz="3200" spc="-5" dirty="0">
                <a:latin typeface="Calibri"/>
                <a:cs typeface="Calibri"/>
              </a:rPr>
              <a:t>B.COM(GENERAL)COMMERCE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COLLEGE	</a:t>
            </a:r>
            <a:r>
              <a:rPr sz="3200" spc="5" dirty="0">
                <a:latin typeface="Calibri"/>
                <a:cs typeface="Calibri"/>
              </a:rPr>
              <a:t>: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THIRUTHANGAL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NADAR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COLLEGE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311255" y="6466840"/>
            <a:ext cx="17780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solidFill>
                  <a:srgbClr val="2C926B"/>
                </a:solidFill>
                <a:latin typeface="Trebuchet MS"/>
                <a:cs typeface="Trebuchet MS"/>
              </a:rPr>
              <a:t>10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40409" y="273113"/>
            <a:ext cx="329882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" dirty="0">
                <a:latin typeface="Trebuchet MS"/>
                <a:cs typeface="Trebuchet MS"/>
              </a:rPr>
              <a:t>M</a:t>
            </a:r>
            <a:r>
              <a:rPr dirty="0">
                <a:latin typeface="Trebuchet MS"/>
                <a:cs typeface="Trebuchet MS"/>
              </a:rPr>
              <a:t>O</a:t>
            </a:r>
            <a:r>
              <a:rPr spc="-15" dirty="0">
                <a:latin typeface="Trebuchet MS"/>
                <a:cs typeface="Trebuchet MS"/>
              </a:rPr>
              <a:t>D</a:t>
            </a:r>
            <a:r>
              <a:rPr spc="-45" dirty="0">
                <a:latin typeface="Trebuchet MS"/>
                <a:cs typeface="Trebuchet MS"/>
              </a:rPr>
              <a:t>E</a:t>
            </a:r>
            <a:r>
              <a:rPr spc="-30" dirty="0">
                <a:latin typeface="Trebuchet MS"/>
                <a:cs typeface="Trebuchet MS"/>
              </a:rPr>
              <a:t>L</a:t>
            </a:r>
            <a:r>
              <a:rPr spc="-45" dirty="0">
                <a:latin typeface="Trebuchet MS"/>
                <a:cs typeface="Trebuchet MS"/>
              </a:rPr>
              <a:t>L</a:t>
            </a:r>
            <a:r>
              <a:rPr spc="-5" dirty="0">
                <a:latin typeface="Trebuchet MS"/>
                <a:cs typeface="Trebuchet MS"/>
              </a:rPr>
              <a:t>I</a:t>
            </a:r>
            <a:r>
              <a:rPr spc="25" dirty="0">
                <a:latin typeface="Trebuchet MS"/>
                <a:cs typeface="Trebuchet MS"/>
              </a:rPr>
              <a:t>N</a:t>
            </a:r>
            <a:r>
              <a:rPr spc="5" dirty="0">
                <a:latin typeface="Trebuchet MS"/>
                <a:cs typeface="Trebuchet MS"/>
              </a:rPr>
              <a:t>G</a:t>
            </a:r>
          </a:p>
        </p:txBody>
      </p:sp>
      <p:sp>
        <p:nvSpPr>
          <p:cNvPr id="6" name="object 6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99427" y="1534477"/>
            <a:ext cx="6815455" cy="4420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1.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Data</a:t>
            </a:r>
            <a:r>
              <a:rPr sz="1800" b="1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Collection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1800" spc="-10" dirty="0">
                <a:latin typeface="Times New Roman"/>
                <a:cs typeface="Times New Roman"/>
              </a:rPr>
              <a:t>Gather </a:t>
            </a:r>
            <a:r>
              <a:rPr sz="1800" dirty="0">
                <a:latin typeface="Times New Roman"/>
                <a:cs typeface="Times New Roman"/>
              </a:rPr>
              <a:t>relevant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employee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data</a:t>
            </a:r>
            <a:endParaRPr sz="1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1800" spc="-10" dirty="0">
                <a:latin typeface="Times New Roman"/>
                <a:cs typeface="Times New Roman"/>
              </a:rPr>
              <a:t>Job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titles</a:t>
            </a:r>
            <a:endParaRPr sz="1800">
              <a:latin typeface="Times New Roman"/>
              <a:cs typeface="Times New Roman"/>
            </a:endParaRPr>
          </a:p>
          <a:p>
            <a:pPr marL="355600" indent="-343535">
              <a:lnSpc>
                <a:spcPts val="2130"/>
              </a:lnSpc>
              <a:spcBef>
                <a:spcPts val="20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1800" spc="-5" dirty="0">
                <a:latin typeface="Times New Roman"/>
                <a:cs typeface="Times New Roman"/>
              </a:rPr>
              <a:t>Department.</a:t>
            </a:r>
            <a:endParaRPr sz="1800">
              <a:latin typeface="Times New Roman"/>
              <a:cs typeface="Times New Roman"/>
            </a:endParaRPr>
          </a:p>
          <a:p>
            <a:pPr marL="69850">
              <a:lnSpc>
                <a:spcPts val="2130"/>
              </a:lnSpc>
            </a:pPr>
            <a:r>
              <a:rPr sz="1800" spc="-5" dirty="0">
                <a:latin typeface="Times New Roman"/>
                <a:cs typeface="Times New Roman"/>
              </a:rPr>
              <a:t>2.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Key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Metrics</a:t>
            </a:r>
            <a:r>
              <a:rPr sz="1800" b="1" u="heavy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to</a:t>
            </a:r>
            <a:r>
              <a:rPr sz="1800" b="1" u="heavy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Analyze:</a:t>
            </a:r>
            <a:endParaRPr sz="1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1800" spc="-5" dirty="0">
                <a:latin typeface="Times New Roman"/>
                <a:cs typeface="Times New Roman"/>
              </a:rPr>
              <a:t>Turnover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Rate</a:t>
            </a:r>
            <a:endParaRPr sz="1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1800" spc="-5" dirty="0">
                <a:latin typeface="Times New Roman"/>
                <a:cs typeface="Times New Roman"/>
              </a:rPr>
              <a:t>Turnover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Department</a:t>
            </a:r>
            <a:endParaRPr sz="1800">
              <a:latin typeface="Times New Roman"/>
              <a:cs typeface="Times New Roman"/>
            </a:endParaRPr>
          </a:p>
          <a:p>
            <a:pPr marL="355600" indent="-343535">
              <a:lnSpc>
                <a:spcPts val="2130"/>
              </a:lnSpc>
              <a:spcBef>
                <a:spcPts val="15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1800" spc="-5" dirty="0">
                <a:latin typeface="Times New Roman"/>
                <a:cs typeface="Times New Roman"/>
              </a:rPr>
              <a:t>Turnover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Position.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130"/>
              </a:lnSpc>
            </a:pPr>
            <a:r>
              <a:rPr sz="18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3.</a:t>
            </a:r>
            <a:r>
              <a:rPr sz="1800" b="1" u="heavy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Data</a:t>
            </a:r>
            <a:r>
              <a:rPr sz="1800" b="1" u="heavy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Preparation</a:t>
            </a:r>
            <a:r>
              <a:rPr sz="180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1800" spc="-5" dirty="0">
                <a:latin typeface="Times New Roman"/>
                <a:cs typeface="Times New Roman"/>
              </a:rPr>
              <a:t>Ensure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data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cleanliness</a:t>
            </a:r>
            <a:endParaRPr sz="1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1800" spc="-10" dirty="0">
                <a:latin typeface="Times New Roman"/>
                <a:cs typeface="Times New Roman"/>
              </a:rPr>
              <a:t>Missing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values</a:t>
            </a:r>
            <a:endParaRPr sz="1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1800" spc="-5" dirty="0">
                <a:latin typeface="Times New Roman"/>
                <a:cs typeface="Times New Roman"/>
              </a:rPr>
              <a:t>Standardizing.</a:t>
            </a:r>
            <a:endParaRPr sz="1800">
              <a:latin typeface="Times New Roman"/>
              <a:cs typeface="Times New Roman"/>
            </a:endParaRPr>
          </a:p>
          <a:p>
            <a:pPr marL="184785" indent="-172720">
              <a:lnSpc>
                <a:spcPct val="100000"/>
              </a:lnSpc>
              <a:spcBef>
                <a:spcPts val="20"/>
              </a:spcBef>
              <a:buSzPct val="94444"/>
              <a:buAutoNum type="arabicPeriod"/>
              <a:tabLst>
                <a:tab pos="185420" algn="l"/>
              </a:tabLst>
            </a:pP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Pivot</a:t>
            </a:r>
            <a:r>
              <a:rPr sz="1800" b="1" u="heavy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Table </a:t>
            </a:r>
            <a:r>
              <a:rPr sz="18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Setup</a:t>
            </a:r>
            <a:endParaRPr sz="1800">
              <a:latin typeface="Times New Roman"/>
              <a:cs typeface="Times New Roman"/>
            </a:endParaRPr>
          </a:p>
          <a:p>
            <a:pPr marL="355600" indent="-343535">
              <a:lnSpc>
                <a:spcPts val="2130"/>
              </a:lnSpc>
              <a:spcBef>
                <a:spcPts val="15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1800" spc="-5" dirty="0">
                <a:latin typeface="Times New Roman"/>
                <a:cs typeface="Times New Roman"/>
              </a:rPr>
              <a:t>Create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pivot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tables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that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summarize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the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data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 </a:t>
            </a:r>
            <a:r>
              <a:rPr sz="1800" spc="-5" dirty="0">
                <a:latin typeface="Times New Roman"/>
                <a:cs typeface="Times New Roman"/>
              </a:rPr>
              <a:t>each</a:t>
            </a:r>
            <a:r>
              <a:rPr sz="1800" dirty="0">
                <a:latin typeface="Times New Roman"/>
                <a:cs typeface="Times New Roman"/>
              </a:rPr>
              <a:t> of </a:t>
            </a:r>
            <a:r>
              <a:rPr sz="1800" spc="-20" dirty="0">
                <a:latin typeface="Times New Roman"/>
                <a:cs typeface="Times New Roman"/>
              </a:rPr>
              <a:t>the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key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metrics</a:t>
            </a:r>
            <a:endParaRPr sz="1800">
              <a:latin typeface="Times New Roman"/>
              <a:cs typeface="Times New Roman"/>
            </a:endParaRPr>
          </a:p>
          <a:p>
            <a:pPr marL="355600" indent="-343535">
              <a:lnSpc>
                <a:spcPts val="2130"/>
              </a:lnSpc>
              <a:buAutoNum type="arabicPeriod"/>
              <a:tabLst>
                <a:tab pos="355600" algn="l"/>
                <a:tab pos="356235" algn="l"/>
              </a:tabLst>
            </a:pPr>
            <a:r>
              <a:rPr sz="1800" spc="5" dirty="0">
                <a:latin typeface="Times New Roman"/>
                <a:cs typeface="Times New Roman"/>
              </a:rPr>
              <a:t>Use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filters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to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drill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down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into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specific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departments</a:t>
            </a:r>
            <a:endParaRPr sz="1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1800" dirty="0">
                <a:latin typeface="Times New Roman"/>
                <a:cs typeface="Times New Roman"/>
              </a:rPr>
              <a:t>Roles,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time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periods.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7534" y="993711"/>
            <a:ext cx="8792210" cy="30816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5.</a:t>
            </a:r>
            <a:r>
              <a:rPr sz="2000" b="1" u="heavy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Analysis</a:t>
            </a:r>
            <a:r>
              <a:rPr sz="2000" b="1" u="heavy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heavy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&amp;</a:t>
            </a:r>
            <a:r>
              <a:rPr sz="2000" b="1" u="heavy" spc="-1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Insights: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2000" spc="5" dirty="0">
                <a:latin typeface="Times New Roman"/>
                <a:cs typeface="Times New Roman"/>
              </a:rPr>
              <a:t>Analyse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trends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Identify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key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periods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of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turnover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Correlate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turnover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other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factors.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6.</a:t>
            </a:r>
            <a:r>
              <a:rPr sz="2000" b="1" u="heavy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Visualizations: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2000" spc="10" dirty="0">
                <a:latin typeface="Times New Roman"/>
                <a:cs typeface="Times New Roman"/>
              </a:rPr>
              <a:t>Use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charts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graphs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based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pivot </a:t>
            </a:r>
            <a:r>
              <a:rPr sz="2000" dirty="0">
                <a:latin typeface="Times New Roman"/>
                <a:cs typeface="Times New Roman"/>
              </a:rPr>
              <a:t>table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data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2000" spc="5" dirty="0">
                <a:latin typeface="Times New Roman"/>
                <a:cs typeface="Times New Roman"/>
              </a:rPr>
              <a:t>Create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dashboards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allow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easy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access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understanding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Times New Roman"/>
                <a:cs typeface="Times New Roman"/>
              </a:rPr>
              <a:t>of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the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turnover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patterns.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7.</a:t>
            </a:r>
            <a:r>
              <a:rPr sz="2000" b="1" u="heavy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Recommendations:</a:t>
            </a:r>
            <a:endParaRPr sz="2000">
              <a:latin typeface="Times New Roman"/>
              <a:cs typeface="Times New Roman"/>
            </a:endParaRPr>
          </a:p>
          <a:p>
            <a:pPr marL="326390" indent="-31432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27025" algn="l"/>
              </a:tabLst>
            </a:pPr>
            <a:r>
              <a:rPr sz="2000" dirty="0">
                <a:latin typeface="Times New Roman"/>
                <a:cs typeface="Times New Roman"/>
              </a:rPr>
              <a:t>Based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Times New Roman"/>
                <a:cs typeface="Times New Roman"/>
              </a:rPr>
              <a:t>on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the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analysis</a:t>
            </a:r>
            <a:endParaRPr sz="2000">
              <a:latin typeface="Times New Roman"/>
              <a:cs typeface="Times New Roman"/>
            </a:endParaRPr>
          </a:p>
          <a:p>
            <a:pPr marL="326390" indent="-314325">
              <a:lnSpc>
                <a:spcPct val="100000"/>
              </a:lnSpc>
              <a:buAutoNum type="arabicPeriod"/>
              <a:tabLst>
                <a:tab pos="327025" algn="l"/>
              </a:tabLst>
            </a:pPr>
            <a:r>
              <a:rPr sz="2000" spc="-5" dirty="0">
                <a:latin typeface="Times New Roman"/>
                <a:cs typeface="Times New Roman"/>
              </a:rPr>
              <a:t>Suggest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strategies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for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employee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retention.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64857" y="636777"/>
            <a:ext cx="2209800" cy="57150"/>
          </a:xfrm>
          <a:custGeom>
            <a:avLst/>
            <a:gdLst/>
            <a:ahLst/>
            <a:cxnLst/>
            <a:rect l="l" t="t" r="r" b="b"/>
            <a:pathLst>
              <a:path w="2209800" h="57150">
                <a:moveTo>
                  <a:pt x="2209736" y="0"/>
                </a:moveTo>
                <a:lnTo>
                  <a:pt x="0" y="0"/>
                </a:lnTo>
                <a:lnTo>
                  <a:pt x="0" y="57150"/>
                </a:lnTo>
                <a:lnTo>
                  <a:pt x="2209736" y="57150"/>
                </a:lnTo>
                <a:lnTo>
                  <a:pt x="22097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55967" y="0"/>
            <a:ext cx="223202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u="none" spc="-5" dirty="0">
                <a:latin typeface="Trebuchet MS"/>
                <a:cs typeface="Trebuchet MS"/>
              </a:rPr>
              <a:t>R</a:t>
            </a:r>
            <a:r>
              <a:rPr sz="4400" u="none" spc="-50" dirty="0">
                <a:latin typeface="Trebuchet MS"/>
                <a:cs typeface="Trebuchet MS"/>
              </a:rPr>
              <a:t>E</a:t>
            </a:r>
            <a:r>
              <a:rPr sz="4400" u="none" spc="15" dirty="0">
                <a:latin typeface="Trebuchet MS"/>
                <a:cs typeface="Trebuchet MS"/>
              </a:rPr>
              <a:t>S</a:t>
            </a:r>
            <a:r>
              <a:rPr sz="4400" u="none" spc="-25" dirty="0">
                <a:latin typeface="Trebuchet MS"/>
                <a:cs typeface="Trebuchet MS"/>
              </a:rPr>
              <a:t>U</a:t>
            </a:r>
            <a:r>
              <a:rPr sz="4400" u="none" spc="-400" dirty="0">
                <a:latin typeface="Trebuchet MS"/>
                <a:cs typeface="Trebuchet MS"/>
              </a:rPr>
              <a:t>L</a:t>
            </a:r>
            <a:r>
              <a:rPr sz="4400" u="none" spc="5" dirty="0">
                <a:latin typeface="Trebuchet MS"/>
                <a:cs typeface="Trebuchet MS"/>
              </a:rPr>
              <a:t>TS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65345" y="1137126"/>
            <a:ext cx="119697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75"/>
              </a:lnSpc>
            </a:pPr>
            <a:r>
              <a:rPr sz="1800" spc="-5" dirty="0">
                <a:latin typeface="Calibri"/>
                <a:cs typeface="Calibri"/>
              </a:rPr>
              <a:t>PIVOT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TABLE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11255" y="6466840"/>
            <a:ext cx="17780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solidFill>
                  <a:srgbClr val="2C926B"/>
                </a:solidFill>
                <a:latin typeface="Trebuchet MS"/>
                <a:cs typeface="Trebuchet MS"/>
              </a:rPr>
              <a:t>12</a:t>
            </a:r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03250" y="818133"/>
          <a:ext cx="10734675" cy="58337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66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72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20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563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982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83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53415">
                <a:tc gridSpan="2">
                  <a:txBody>
                    <a:bodyPr/>
                    <a:lstStyle/>
                    <a:p>
                      <a:pPr marL="3175">
                        <a:lnSpc>
                          <a:spcPts val="940"/>
                        </a:lnSpc>
                        <a:spcBef>
                          <a:spcPts val="16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800" spc="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800" spc="-2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800" spc="15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800" spc="-4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800" spc="3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s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9E7F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5080">
                        <a:lnSpc>
                          <a:spcPts val="940"/>
                        </a:lnSpc>
                        <a:spcBef>
                          <a:spcPts val="165"/>
                        </a:spcBef>
                      </a:pPr>
                      <a:r>
                        <a:rPr sz="8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800" spc="1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8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6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O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D9E7F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940"/>
                        </a:lnSpc>
                        <a:spcBef>
                          <a:spcPts val="165"/>
                        </a:spcBef>
                      </a:pPr>
                      <a:r>
                        <a:rPr sz="8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800" spc="1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8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6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800" spc="1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800" spc="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800" spc="-6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800" spc="3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800" spc="-6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3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800" spc="15" dirty="0">
                          <a:latin typeface="Calibri"/>
                          <a:cs typeface="Calibri"/>
                        </a:rPr>
                        <a:t>mp</a:t>
                      </a:r>
                      <a:r>
                        <a:rPr sz="800" spc="-4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8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800" spc="-3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7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800" spc="5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800" spc="-5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800" spc="3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800" spc="-6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g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D9E7FC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773">
                <a:tc gridSpan="3">
                  <a:txBody>
                    <a:bodyPr/>
                    <a:lstStyle/>
                    <a:p>
                      <a:pPr marL="3175">
                        <a:lnSpc>
                          <a:spcPts val="540"/>
                        </a:lnSpc>
                        <a:spcBef>
                          <a:spcPts val="60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Bartholomew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40"/>
                        </a:lnSpc>
                        <a:spcBef>
                          <a:spcPts val="60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3439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40"/>
                        </a:lnSpc>
                        <a:spcBef>
                          <a:spcPts val="60"/>
                        </a:spcBef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852">
                <a:tc gridSpan="3">
                  <a:txBody>
                    <a:bodyPr/>
                    <a:lstStyle/>
                    <a:p>
                      <a:pPr marL="42545">
                        <a:lnSpc>
                          <a:spcPts val="540"/>
                        </a:lnSpc>
                        <a:spcBef>
                          <a:spcPts val="100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Khimich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40"/>
                        </a:lnSpc>
                        <a:spcBef>
                          <a:spcPts val="100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3439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40"/>
                        </a:lnSpc>
                        <a:spcBef>
                          <a:spcPts val="100"/>
                        </a:spcBef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979">
                <a:tc gridSpan="3">
                  <a:txBody>
                    <a:bodyPr/>
                    <a:lstStyle/>
                    <a:p>
                      <a:pPr marL="83820">
                        <a:lnSpc>
                          <a:spcPts val="535"/>
                        </a:lnSpc>
                        <a:spcBef>
                          <a:spcPts val="105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2022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35"/>
                        </a:lnSpc>
                        <a:spcBef>
                          <a:spcPts val="105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3439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35"/>
                        </a:lnSpc>
                        <a:spcBef>
                          <a:spcPts val="105"/>
                        </a:spcBef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853">
                <a:tc gridSpan="3">
                  <a:txBody>
                    <a:bodyPr/>
                    <a:lstStyle/>
                    <a:p>
                      <a:pPr marL="3175">
                        <a:lnSpc>
                          <a:spcPts val="535"/>
                        </a:lnSpc>
                        <a:spcBef>
                          <a:spcPts val="105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Bobby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35"/>
                        </a:lnSpc>
                        <a:spcBef>
                          <a:spcPts val="105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3444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35"/>
                        </a:lnSpc>
                        <a:spcBef>
                          <a:spcPts val="105"/>
                        </a:spcBef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3979">
                <a:tc gridSpan="3">
                  <a:txBody>
                    <a:bodyPr/>
                    <a:lstStyle/>
                    <a:p>
                      <a:pPr marL="42545">
                        <a:lnSpc>
                          <a:spcPts val="535"/>
                        </a:lnSpc>
                        <a:spcBef>
                          <a:spcPts val="105"/>
                        </a:spcBef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Rodgers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35"/>
                        </a:lnSpc>
                        <a:spcBef>
                          <a:spcPts val="105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3444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35"/>
                        </a:lnSpc>
                        <a:spcBef>
                          <a:spcPts val="105"/>
                        </a:spcBef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3852">
                <a:tc gridSpan="3">
                  <a:txBody>
                    <a:bodyPr/>
                    <a:lstStyle/>
                    <a:p>
                      <a:pPr marL="83820">
                        <a:lnSpc>
                          <a:spcPts val="535"/>
                        </a:lnSpc>
                        <a:spcBef>
                          <a:spcPts val="105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2021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35"/>
                        </a:lnSpc>
                        <a:spcBef>
                          <a:spcPts val="105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3444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35"/>
                        </a:lnSpc>
                        <a:spcBef>
                          <a:spcPts val="105"/>
                        </a:spcBef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3853">
                <a:tc gridSpan="3">
                  <a:txBody>
                    <a:bodyPr/>
                    <a:lstStyle/>
                    <a:p>
                      <a:pPr marL="3175">
                        <a:lnSpc>
                          <a:spcPts val="535"/>
                        </a:lnSpc>
                        <a:spcBef>
                          <a:spcPts val="105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Deepa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35"/>
                        </a:lnSpc>
                        <a:spcBef>
                          <a:spcPts val="105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3438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35"/>
                        </a:lnSpc>
                        <a:spcBef>
                          <a:spcPts val="105"/>
                        </a:spcBef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3979">
                <a:tc gridSpan="3">
                  <a:txBody>
                    <a:bodyPr/>
                    <a:lstStyle/>
                    <a:p>
                      <a:pPr marL="42545">
                        <a:lnSpc>
                          <a:spcPts val="535"/>
                        </a:lnSpc>
                        <a:spcBef>
                          <a:spcPts val="105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Nguyen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35"/>
                        </a:lnSpc>
                        <a:spcBef>
                          <a:spcPts val="105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3438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35"/>
                        </a:lnSpc>
                        <a:spcBef>
                          <a:spcPts val="105"/>
                        </a:spcBef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93852">
                <a:tc gridSpan="3">
                  <a:txBody>
                    <a:bodyPr/>
                    <a:lstStyle/>
                    <a:p>
                      <a:pPr marL="83820">
                        <a:lnSpc>
                          <a:spcPts val="530"/>
                        </a:lnSpc>
                        <a:spcBef>
                          <a:spcPts val="110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2018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30"/>
                        </a:lnSpc>
                        <a:spcBef>
                          <a:spcPts val="110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3438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30"/>
                        </a:lnSpc>
                        <a:spcBef>
                          <a:spcPts val="110"/>
                        </a:spcBef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93980">
                <a:tc gridSpan="3">
                  <a:txBody>
                    <a:bodyPr/>
                    <a:lstStyle/>
                    <a:p>
                      <a:pPr marL="3175">
                        <a:lnSpc>
                          <a:spcPts val="530"/>
                        </a:lnSpc>
                        <a:spcBef>
                          <a:spcPts val="110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Edward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30"/>
                        </a:lnSpc>
                        <a:spcBef>
                          <a:spcPts val="110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3429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30"/>
                        </a:lnSpc>
                        <a:spcBef>
                          <a:spcPts val="110"/>
                        </a:spcBef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93852">
                <a:tc gridSpan="3">
                  <a:txBody>
                    <a:bodyPr/>
                    <a:lstStyle/>
                    <a:p>
                      <a:pPr marL="42545">
                        <a:lnSpc>
                          <a:spcPts val="530"/>
                        </a:lnSpc>
                        <a:spcBef>
                          <a:spcPts val="110"/>
                        </a:spcBef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Buck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30"/>
                        </a:lnSpc>
                        <a:spcBef>
                          <a:spcPts val="110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3429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30"/>
                        </a:lnSpc>
                        <a:spcBef>
                          <a:spcPts val="110"/>
                        </a:spcBef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93852">
                <a:tc gridSpan="3">
                  <a:txBody>
                    <a:bodyPr/>
                    <a:lstStyle/>
                    <a:p>
                      <a:pPr marL="83820">
                        <a:lnSpc>
                          <a:spcPts val="525"/>
                        </a:lnSpc>
                        <a:spcBef>
                          <a:spcPts val="110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2018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25"/>
                        </a:lnSpc>
                        <a:spcBef>
                          <a:spcPts val="110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3429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25"/>
                        </a:lnSpc>
                        <a:spcBef>
                          <a:spcPts val="110"/>
                        </a:spcBef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93980">
                <a:tc gridSpan="3">
                  <a:txBody>
                    <a:bodyPr/>
                    <a:lstStyle/>
                    <a:p>
                      <a:pPr marL="3175">
                        <a:lnSpc>
                          <a:spcPts val="525"/>
                        </a:lnSpc>
                        <a:spcBef>
                          <a:spcPts val="110"/>
                        </a:spcBef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Jac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25"/>
                        </a:lnSpc>
                        <a:spcBef>
                          <a:spcPts val="110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3435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25"/>
                        </a:lnSpc>
                        <a:spcBef>
                          <a:spcPts val="110"/>
                        </a:spcBef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93852">
                <a:tc gridSpan="3">
                  <a:txBody>
                    <a:bodyPr/>
                    <a:lstStyle/>
                    <a:p>
                      <a:pPr marL="42545">
                        <a:lnSpc>
                          <a:spcPts val="525"/>
                        </a:lnSpc>
                        <a:spcBef>
                          <a:spcPts val="110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McKinzie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25"/>
                        </a:lnSpc>
                        <a:spcBef>
                          <a:spcPts val="110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3435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25"/>
                        </a:lnSpc>
                        <a:spcBef>
                          <a:spcPts val="110"/>
                        </a:spcBef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93979">
                <a:tc gridSpan="3">
                  <a:txBody>
                    <a:bodyPr/>
                    <a:lstStyle/>
                    <a:p>
                      <a:pPr marL="83820">
                        <a:lnSpc>
                          <a:spcPts val="525"/>
                        </a:lnSpc>
                        <a:spcBef>
                          <a:spcPts val="114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2018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25"/>
                        </a:lnSpc>
                        <a:spcBef>
                          <a:spcPts val="114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3435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25"/>
                        </a:lnSpc>
                        <a:spcBef>
                          <a:spcPts val="114"/>
                        </a:spcBef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93852">
                <a:tc gridSpan="3">
                  <a:txBody>
                    <a:bodyPr/>
                    <a:lstStyle/>
                    <a:p>
                      <a:pPr marL="3175">
                        <a:lnSpc>
                          <a:spcPts val="525"/>
                        </a:lnSpc>
                        <a:spcBef>
                          <a:spcPts val="114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Jasmine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25"/>
                        </a:lnSpc>
                        <a:spcBef>
                          <a:spcPts val="114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3431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25"/>
                        </a:lnSpc>
                        <a:spcBef>
                          <a:spcPts val="114"/>
                        </a:spcBef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93853">
                <a:tc gridSpan="3">
                  <a:txBody>
                    <a:bodyPr/>
                    <a:lstStyle/>
                    <a:p>
                      <a:pPr marL="42545">
                        <a:lnSpc>
                          <a:spcPts val="520"/>
                        </a:lnSpc>
                        <a:spcBef>
                          <a:spcPts val="114"/>
                        </a:spcBef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Onque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20"/>
                        </a:lnSpc>
                        <a:spcBef>
                          <a:spcPts val="114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3431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20"/>
                        </a:lnSpc>
                        <a:spcBef>
                          <a:spcPts val="114"/>
                        </a:spcBef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93979">
                <a:tc gridSpan="3">
                  <a:txBody>
                    <a:bodyPr/>
                    <a:lstStyle/>
                    <a:p>
                      <a:pPr marL="83820">
                        <a:lnSpc>
                          <a:spcPts val="520"/>
                        </a:lnSpc>
                        <a:spcBef>
                          <a:spcPts val="120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2019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20"/>
                        </a:lnSpc>
                        <a:spcBef>
                          <a:spcPts val="120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3431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20"/>
                        </a:lnSpc>
                        <a:spcBef>
                          <a:spcPts val="120"/>
                        </a:spcBef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93852">
                <a:tc gridSpan="3">
                  <a:txBody>
                    <a:bodyPr/>
                    <a:lstStyle/>
                    <a:p>
                      <a:pPr marL="3175">
                        <a:lnSpc>
                          <a:spcPts val="520"/>
                        </a:lnSpc>
                        <a:spcBef>
                          <a:spcPts val="114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Joseph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20"/>
                        </a:lnSpc>
                        <a:spcBef>
                          <a:spcPts val="114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3436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20"/>
                        </a:lnSpc>
                        <a:spcBef>
                          <a:spcPts val="114"/>
                        </a:spcBef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93980">
                <a:tc gridSpan="3">
                  <a:txBody>
                    <a:bodyPr/>
                    <a:lstStyle/>
                    <a:p>
                      <a:pPr marL="42545">
                        <a:lnSpc>
                          <a:spcPts val="520"/>
                        </a:lnSpc>
                        <a:spcBef>
                          <a:spcPts val="114"/>
                        </a:spcBef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Martins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20"/>
                        </a:lnSpc>
                        <a:spcBef>
                          <a:spcPts val="114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3436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20"/>
                        </a:lnSpc>
                        <a:spcBef>
                          <a:spcPts val="114"/>
                        </a:spcBef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93852">
                <a:tc gridSpan="3">
                  <a:txBody>
                    <a:bodyPr/>
                    <a:lstStyle/>
                    <a:p>
                      <a:pPr marL="83820">
                        <a:lnSpc>
                          <a:spcPts val="515"/>
                        </a:lnSpc>
                        <a:spcBef>
                          <a:spcPts val="120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2022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15"/>
                        </a:lnSpc>
                        <a:spcBef>
                          <a:spcPts val="120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3436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15"/>
                        </a:lnSpc>
                        <a:spcBef>
                          <a:spcPts val="120"/>
                        </a:spcBef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93852">
                <a:tc gridSpan="3">
                  <a:txBody>
                    <a:bodyPr/>
                    <a:lstStyle/>
                    <a:p>
                      <a:pPr marL="3175">
                        <a:lnSpc>
                          <a:spcPts val="515"/>
                        </a:lnSpc>
                        <a:spcBef>
                          <a:spcPts val="120"/>
                        </a:spcBef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Kaylah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15"/>
                        </a:lnSpc>
                        <a:spcBef>
                          <a:spcPts val="120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3442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15"/>
                        </a:lnSpc>
                        <a:spcBef>
                          <a:spcPts val="120"/>
                        </a:spcBef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93980">
                <a:tc gridSpan="3">
                  <a:txBody>
                    <a:bodyPr/>
                    <a:lstStyle/>
                    <a:p>
                      <a:pPr marL="42545">
                        <a:lnSpc>
                          <a:spcPts val="515"/>
                        </a:lnSpc>
                        <a:spcBef>
                          <a:spcPts val="125"/>
                        </a:spcBef>
                      </a:pPr>
                      <a:r>
                        <a:rPr sz="500" spc="5" dirty="0">
                          <a:latin typeface="Calibri"/>
                          <a:cs typeface="Calibri"/>
                        </a:rPr>
                        <a:t>Moon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15"/>
                        </a:lnSpc>
                        <a:spcBef>
                          <a:spcPts val="125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3442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15"/>
                        </a:lnSpc>
                        <a:spcBef>
                          <a:spcPts val="125"/>
                        </a:spcBef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93852">
                <a:tc gridSpan="3">
                  <a:txBody>
                    <a:bodyPr/>
                    <a:lstStyle/>
                    <a:p>
                      <a:pPr marL="83820">
                        <a:lnSpc>
                          <a:spcPts val="515"/>
                        </a:lnSpc>
                        <a:spcBef>
                          <a:spcPts val="120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2019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15"/>
                        </a:lnSpc>
                        <a:spcBef>
                          <a:spcPts val="120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3442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15"/>
                        </a:lnSpc>
                        <a:spcBef>
                          <a:spcPts val="120"/>
                        </a:spcBef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93979">
                <a:tc gridSpan="3">
                  <a:txBody>
                    <a:bodyPr/>
                    <a:lstStyle/>
                    <a:p>
                      <a:pPr marL="3175">
                        <a:lnSpc>
                          <a:spcPts val="515"/>
                        </a:lnSpc>
                        <a:spcBef>
                          <a:spcPts val="125"/>
                        </a:spcBef>
                      </a:pPr>
                      <a:r>
                        <a:rPr sz="500" spc="5" dirty="0">
                          <a:latin typeface="Calibri"/>
                          <a:cs typeface="Calibri"/>
                        </a:rPr>
                        <a:t>Kristen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15"/>
                        </a:lnSpc>
                        <a:spcBef>
                          <a:spcPts val="125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3443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15"/>
                        </a:lnSpc>
                        <a:spcBef>
                          <a:spcPts val="125"/>
                        </a:spcBef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93852">
                <a:tc gridSpan="3">
                  <a:txBody>
                    <a:bodyPr/>
                    <a:lstStyle/>
                    <a:p>
                      <a:pPr marL="42545">
                        <a:lnSpc>
                          <a:spcPts val="515"/>
                        </a:lnSpc>
                        <a:spcBef>
                          <a:spcPts val="125"/>
                        </a:spcBef>
                      </a:pPr>
                      <a:r>
                        <a:rPr sz="500" spc="5" dirty="0">
                          <a:latin typeface="Calibri"/>
                          <a:cs typeface="Calibri"/>
                        </a:rPr>
                        <a:t>Tate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15"/>
                        </a:lnSpc>
                        <a:spcBef>
                          <a:spcPts val="125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3443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15"/>
                        </a:lnSpc>
                        <a:spcBef>
                          <a:spcPts val="125"/>
                        </a:spcBef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93853">
                <a:tc gridSpan="3">
                  <a:txBody>
                    <a:bodyPr/>
                    <a:lstStyle/>
                    <a:p>
                      <a:pPr marL="83820">
                        <a:lnSpc>
                          <a:spcPts val="509"/>
                        </a:lnSpc>
                        <a:spcBef>
                          <a:spcPts val="125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2021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09"/>
                        </a:lnSpc>
                        <a:spcBef>
                          <a:spcPts val="125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3443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09"/>
                        </a:lnSpc>
                        <a:spcBef>
                          <a:spcPts val="125"/>
                        </a:spcBef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93979">
                <a:tc gridSpan="3">
                  <a:txBody>
                    <a:bodyPr/>
                    <a:lstStyle/>
                    <a:p>
                      <a:pPr marL="3175">
                        <a:lnSpc>
                          <a:spcPts val="509"/>
                        </a:lnSpc>
                        <a:spcBef>
                          <a:spcPts val="125"/>
                        </a:spcBef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Latia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09"/>
                        </a:lnSpc>
                        <a:spcBef>
                          <a:spcPts val="125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3433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09"/>
                        </a:lnSpc>
                        <a:spcBef>
                          <a:spcPts val="125"/>
                        </a:spcBef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93853">
                <a:tc gridSpan="3">
                  <a:txBody>
                    <a:bodyPr/>
                    <a:lstStyle/>
                    <a:p>
                      <a:pPr marL="42545">
                        <a:lnSpc>
                          <a:spcPts val="509"/>
                        </a:lnSpc>
                        <a:spcBef>
                          <a:spcPts val="130"/>
                        </a:spcBef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Costa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09"/>
                        </a:lnSpc>
                        <a:spcBef>
                          <a:spcPts val="130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3433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09"/>
                        </a:lnSpc>
                        <a:spcBef>
                          <a:spcPts val="130"/>
                        </a:spcBef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35635">
                <a:tc gridSpan="3">
                  <a:txBody>
                    <a:bodyPr/>
                    <a:lstStyle/>
                    <a:p>
                      <a:pPr marL="83820">
                        <a:lnSpc>
                          <a:spcPts val="509"/>
                        </a:lnSpc>
                        <a:spcBef>
                          <a:spcPts val="459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2022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09"/>
                        </a:lnSpc>
                        <a:spcBef>
                          <a:spcPts val="459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3433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09"/>
                        </a:lnSpc>
                        <a:spcBef>
                          <a:spcPts val="459"/>
                        </a:spcBef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93853">
                <a:tc gridSpan="3">
                  <a:txBody>
                    <a:bodyPr/>
                    <a:lstStyle/>
                    <a:p>
                      <a:pPr marL="3175">
                        <a:lnSpc>
                          <a:spcPts val="505"/>
                        </a:lnSpc>
                        <a:spcBef>
                          <a:spcPts val="130"/>
                        </a:spcBef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Maruk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05"/>
                        </a:lnSpc>
                        <a:spcBef>
                          <a:spcPts val="130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3432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05"/>
                        </a:lnSpc>
                        <a:spcBef>
                          <a:spcPts val="130"/>
                        </a:spcBef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93980">
                <a:tc gridSpan="3">
                  <a:txBody>
                    <a:bodyPr/>
                    <a:lstStyle/>
                    <a:p>
                      <a:pPr marL="42545">
                        <a:lnSpc>
                          <a:spcPts val="505"/>
                        </a:lnSpc>
                        <a:spcBef>
                          <a:spcPts val="130"/>
                        </a:spcBef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Fraval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05"/>
                        </a:lnSpc>
                        <a:spcBef>
                          <a:spcPts val="130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3432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05"/>
                        </a:lnSpc>
                        <a:spcBef>
                          <a:spcPts val="130"/>
                        </a:spcBef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93852">
                <a:tc gridSpan="3">
                  <a:txBody>
                    <a:bodyPr/>
                    <a:lstStyle/>
                    <a:p>
                      <a:pPr marL="83820">
                        <a:lnSpc>
                          <a:spcPts val="505"/>
                        </a:lnSpc>
                        <a:spcBef>
                          <a:spcPts val="135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2020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05"/>
                        </a:lnSpc>
                        <a:spcBef>
                          <a:spcPts val="135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3432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05"/>
                        </a:lnSpc>
                        <a:spcBef>
                          <a:spcPts val="135"/>
                        </a:spcBef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93853">
                <a:tc gridSpan="3">
                  <a:txBody>
                    <a:bodyPr/>
                    <a:lstStyle/>
                    <a:p>
                      <a:pPr marL="3175">
                        <a:lnSpc>
                          <a:spcPts val="505"/>
                        </a:lnSpc>
                        <a:spcBef>
                          <a:spcPts val="135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Michael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05"/>
                        </a:lnSpc>
                        <a:spcBef>
                          <a:spcPts val="135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3430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05"/>
                        </a:lnSpc>
                        <a:spcBef>
                          <a:spcPts val="135"/>
                        </a:spcBef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  <a:tr h="93979">
                <a:tc gridSpan="3">
                  <a:txBody>
                    <a:bodyPr/>
                    <a:lstStyle/>
                    <a:p>
                      <a:pPr marL="42545">
                        <a:lnSpc>
                          <a:spcPts val="505"/>
                        </a:lnSpc>
                        <a:spcBef>
                          <a:spcPts val="135"/>
                        </a:spcBef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Riordan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05"/>
                        </a:lnSpc>
                        <a:spcBef>
                          <a:spcPts val="135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3430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05"/>
                        </a:lnSpc>
                        <a:spcBef>
                          <a:spcPts val="135"/>
                        </a:spcBef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5"/>
                  </a:ext>
                </a:extLst>
              </a:tr>
              <a:tr h="93853">
                <a:tc gridSpan="3">
                  <a:txBody>
                    <a:bodyPr/>
                    <a:lstStyle/>
                    <a:p>
                      <a:pPr marL="83820">
                        <a:lnSpc>
                          <a:spcPts val="500"/>
                        </a:lnSpc>
                        <a:spcBef>
                          <a:spcPts val="135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2021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00"/>
                        </a:lnSpc>
                        <a:spcBef>
                          <a:spcPts val="135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3430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00"/>
                        </a:lnSpc>
                        <a:spcBef>
                          <a:spcPts val="135"/>
                        </a:spcBef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6"/>
                  </a:ext>
                </a:extLst>
              </a:tr>
              <a:tr h="93980">
                <a:tc gridSpan="3">
                  <a:txBody>
                    <a:bodyPr/>
                    <a:lstStyle/>
                    <a:p>
                      <a:pPr marL="3175">
                        <a:lnSpc>
                          <a:spcPts val="500"/>
                        </a:lnSpc>
                        <a:spcBef>
                          <a:spcPts val="135"/>
                        </a:spcBef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Myriam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00"/>
                        </a:lnSpc>
                        <a:spcBef>
                          <a:spcPts val="135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3437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00"/>
                        </a:lnSpc>
                        <a:spcBef>
                          <a:spcPts val="135"/>
                        </a:spcBef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7"/>
                  </a:ext>
                </a:extLst>
              </a:tr>
              <a:tr h="93852">
                <a:tc gridSpan="3">
                  <a:txBody>
                    <a:bodyPr/>
                    <a:lstStyle/>
                    <a:p>
                      <a:pPr marL="42545">
                        <a:lnSpc>
                          <a:spcPts val="500"/>
                        </a:lnSpc>
                        <a:spcBef>
                          <a:spcPts val="140"/>
                        </a:spcBef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Givens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00"/>
                        </a:lnSpc>
                        <a:spcBef>
                          <a:spcPts val="140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3437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00"/>
                        </a:lnSpc>
                        <a:spcBef>
                          <a:spcPts val="140"/>
                        </a:spcBef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8"/>
                  </a:ext>
                </a:extLst>
              </a:tr>
              <a:tr h="93853">
                <a:tc gridSpan="3">
                  <a:txBody>
                    <a:bodyPr/>
                    <a:lstStyle/>
                    <a:p>
                      <a:pPr marL="83820">
                        <a:lnSpc>
                          <a:spcPts val="500"/>
                        </a:lnSpc>
                        <a:spcBef>
                          <a:spcPts val="140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2023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00"/>
                        </a:lnSpc>
                        <a:spcBef>
                          <a:spcPts val="140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3437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00"/>
                        </a:lnSpc>
                        <a:spcBef>
                          <a:spcPts val="140"/>
                        </a:spcBef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9"/>
                  </a:ext>
                </a:extLst>
              </a:tr>
              <a:tr h="93979">
                <a:tc gridSpan="3">
                  <a:txBody>
                    <a:bodyPr/>
                    <a:lstStyle/>
                    <a:p>
                      <a:pPr marL="3175">
                        <a:lnSpc>
                          <a:spcPts val="500"/>
                        </a:lnSpc>
                        <a:spcBef>
                          <a:spcPts val="140"/>
                        </a:spcBef>
                      </a:pPr>
                      <a:r>
                        <a:rPr sz="500" spc="5" dirty="0">
                          <a:latin typeface="Calibri"/>
                          <a:cs typeface="Calibri"/>
                        </a:rPr>
                        <a:t>Paula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00"/>
                        </a:lnSpc>
                        <a:spcBef>
                          <a:spcPts val="140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3428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00"/>
                        </a:lnSpc>
                        <a:spcBef>
                          <a:spcPts val="140"/>
                        </a:spcBef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0"/>
                  </a:ext>
                </a:extLst>
              </a:tr>
              <a:tr h="93853">
                <a:tc gridSpan="3">
                  <a:txBody>
                    <a:bodyPr/>
                    <a:lstStyle/>
                    <a:p>
                      <a:pPr marL="42545">
                        <a:lnSpc>
                          <a:spcPts val="500"/>
                        </a:lnSpc>
                        <a:spcBef>
                          <a:spcPts val="140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Small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00"/>
                        </a:lnSpc>
                        <a:spcBef>
                          <a:spcPts val="140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3428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00"/>
                        </a:lnSpc>
                        <a:spcBef>
                          <a:spcPts val="140"/>
                        </a:spcBef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1"/>
                  </a:ext>
                </a:extLst>
              </a:tr>
              <a:tr h="93980">
                <a:tc gridSpan="3">
                  <a:txBody>
                    <a:bodyPr/>
                    <a:lstStyle/>
                    <a:p>
                      <a:pPr marL="83820">
                        <a:lnSpc>
                          <a:spcPts val="495"/>
                        </a:lnSpc>
                        <a:spcBef>
                          <a:spcPts val="145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2023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495"/>
                        </a:lnSpc>
                        <a:spcBef>
                          <a:spcPts val="145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3428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495"/>
                        </a:lnSpc>
                        <a:spcBef>
                          <a:spcPts val="145"/>
                        </a:spcBef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2"/>
                  </a:ext>
                </a:extLst>
              </a:tr>
              <a:tr h="93852">
                <a:tc gridSpan="3">
                  <a:txBody>
                    <a:bodyPr/>
                    <a:lstStyle/>
                    <a:p>
                      <a:pPr marL="3175">
                        <a:lnSpc>
                          <a:spcPts val="495"/>
                        </a:lnSpc>
                        <a:spcBef>
                          <a:spcPts val="140"/>
                        </a:spcBef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Prater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495"/>
                        </a:lnSpc>
                        <a:spcBef>
                          <a:spcPts val="140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3441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495"/>
                        </a:lnSpc>
                        <a:spcBef>
                          <a:spcPts val="140"/>
                        </a:spcBef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3"/>
                  </a:ext>
                </a:extLst>
              </a:tr>
              <a:tr h="93853">
                <a:tc gridSpan="3">
                  <a:txBody>
                    <a:bodyPr/>
                    <a:lstStyle/>
                    <a:p>
                      <a:pPr marL="42545">
                        <a:lnSpc>
                          <a:spcPts val="495"/>
                        </a:lnSpc>
                        <a:spcBef>
                          <a:spcPts val="145"/>
                        </a:spcBef>
                      </a:pPr>
                      <a:r>
                        <a:rPr sz="500" spc="5" dirty="0">
                          <a:latin typeface="Calibri"/>
                          <a:cs typeface="Calibri"/>
                        </a:rPr>
                        <a:t>Jeremy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495"/>
                        </a:lnSpc>
                        <a:spcBef>
                          <a:spcPts val="145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3441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495"/>
                        </a:lnSpc>
                        <a:spcBef>
                          <a:spcPts val="145"/>
                        </a:spcBef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4"/>
                  </a:ext>
                </a:extLst>
              </a:tr>
              <a:tr h="93979">
                <a:tc gridSpan="3">
                  <a:txBody>
                    <a:bodyPr/>
                    <a:lstStyle/>
                    <a:p>
                      <a:pPr marL="83820">
                        <a:lnSpc>
                          <a:spcPts val="495"/>
                        </a:lnSpc>
                        <a:spcBef>
                          <a:spcPts val="145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2019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495"/>
                        </a:lnSpc>
                        <a:spcBef>
                          <a:spcPts val="145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3441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495"/>
                        </a:lnSpc>
                        <a:spcBef>
                          <a:spcPts val="145"/>
                        </a:spcBef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5"/>
                  </a:ext>
                </a:extLst>
              </a:tr>
              <a:tr h="93853">
                <a:tc gridSpan="3">
                  <a:txBody>
                    <a:bodyPr/>
                    <a:lstStyle/>
                    <a:p>
                      <a:pPr marL="3175">
                        <a:lnSpc>
                          <a:spcPts val="490"/>
                        </a:lnSpc>
                        <a:spcBef>
                          <a:spcPts val="145"/>
                        </a:spcBef>
                      </a:pPr>
                      <a:r>
                        <a:rPr sz="500" spc="10" dirty="0">
                          <a:latin typeface="Calibri"/>
                          <a:cs typeface="Calibri"/>
                        </a:rPr>
                        <a:t>Reid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490"/>
                        </a:lnSpc>
                        <a:spcBef>
                          <a:spcPts val="145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3445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490"/>
                        </a:lnSpc>
                        <a:spcBef>
                          <a:spcPts val="145"/>
                        </a:spcBef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6"/>
                  </a:ext>
                </a:extLst>
              </a:tr>
              <a:tr h="93980">
                <a:tc gridSpan="3">
                  <a:txBody>
                    <a:bodyPr/>
                    <a:lstStyle/>
                    <a:p>
                      <a:pPr marL="42545">
                        <a:lnSpc>
                          <a:spcPts val="490"/>
                        </a:lnSpc>
                        <a:spcBef>
                          <a:spcPts val="145"/>
                        </a:spcBef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Park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490"/>
                        </a:lnSpc>
                        <a:spcBef>
                          <a:spcPts val="145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3445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490"/>
                        </a:lnSpc>
                        <a:spcBef>
                          <a:spcPts val="145"/>
                        </a:spcBef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7"/>
                  </a:ext>
                </a:extLst>
              </a:tr>
              <a:tr h="93853">
                <a:tc gridSpan="3">
                  <a:txBody>
                    <a:bodyPr/>
                    <a:lstStyle/>
                    <a:p>
                      <a:pPr marL="83820">
                        <a:lnSpc>
                          <a:spcPts val="490"/>
                        </a:lnSpc>
                        <a:spcBef>
                          <a:spcPts val="150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2021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490"/>
                        </a:lnSpc>
                        <a:spcBef>
                          <a:spcPts val="150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3445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490"/>
                        </a:lnSpc>
                        <a:spcBef>
                          <a:spcPts val="150"/>
                        </a:spcBef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8"/>
                  </a:ext>
                </a:extLst>
              </a:tr>
              <a:tr h="93903">
                <a:tc gridSpan="3">
                  <a:txBody>
                    <a:bodyPr/>
                    <a:lstStyle/>
                    <a:p>
                      <a:pPr marL="3175">
                        <a:lnSpc>
                          <a:spcPts val="490"/>
                        </a:lnSpc>
                        <a:spcBef>
                          <a:spcPts val="150"/>
                        </a:spcBef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Sharlene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490"/>
                        </a:lnSpc>
                        <a:spcBef>
                          <a:spcPts val="150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3434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490"/>
                        </a:lnSpc>
                        <a:spcBef>
                          <a:spcPts val="150"/>
                        </a:spcBef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9"/>
                  </a:ext>
                </a:extLst>
              </a:tr>
              <a:tr h="93903">
                <a:tc gridSpan="3">
                  <a:txBody>
                    <a:bodyPr/>
                    <a:lstStyle/>
                    <a:p>
                      <a:pPr marL="42545">
                        <a:lnSpc>
                          <a:spcPts val="490"/>
                        </a:lnSpc>
                        <a:spcBef>
                          <a:spcPts val="150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Terry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490"/>
                        </a:lnSpc>
                        <a:spcBef>
                          <a:spcPts val="150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3434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490"/>
                        </a:lnSpc>
                        <a:spcBef>
                          <a:spcPts val="150"/>
                        </a:spcBef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0"/>
                  </a:ext>
                </a:extLst>
              </a:tr>
              <a:tr h="93903">
                <a:tc gridSpan="3">
                  <a:txBody>
                    <a:bodyPr/>
                    <a:lstStyle/>
                    <a:p>
                      <a:pPr marL="83820">
                        <a:lnSpc>
                          <a:spcPts val="484"/>
                        </a:lnSpc>
                        <a:spcBef>
                          <a:spcPts val="150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2020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484"/>
                        </a:lnSpc>
                        <a:spcBef>
                          <a:spcPts val="150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3434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484"/>
                        </a:lnSpc>
                        <a:spcBef>
                          <a:spcPts val="150"/>
                        </a:spcBef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1"/>
                  </a:ext>
                </a:extLst>
              </a:tr>
              <a:tr h="93916">
                <a:tc gridSpan="3">
                  <a:txBody>
                    <a:bodyPr/>
                    <a:lstStyle/>
                    <a:p>
                      <a:pPr marL="3175">
                        <a:lnSpc>
                          <a:spcPts val="484"/>
                        </a:lnSpc>
                        <a:spcBef>
                          <a:spcPts val="150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Uriah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484"/>
                        </a:lnSpc>
                        <a:spcBef>
                          <a:spcPts val="150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3427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484"/>
                        </a:lnSpc>
                        <a:spcBef>
                          <a:spcPts val="150"/>
                        </a:spcBef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2"/>
                  </a:ext>
                </a:extLst>
              </a:tr>
              <a:tr h="93891">
                <a:tc gridSpan="3">
                  <a:txBody>
                    <a:bodyPr/>
                    <a:lstStyle/>
                    <a:p>
                      <a:pPr marL="42545">
                        <a:lnSpc>
                          <a:spcPts val="484"/>
                        </a:lnSpc>
                        <a:spcBef>
                          <a:spcPts val="150"/>
                        </a:spcBef>
                      </a:pPr>
                      <a:r>
                        <a:rPr sz="500" spc="5" dirty="0">
                          <a:latin typeface="Calibri"/>
                          <a:cs typeface="Calibri"/>
                        </a:rPr>
                        <a:t>Bridges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484"/>
                        </a:lnSpc>
                        <a:spcBef>
                          <a:spcPts val="150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3427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484"/>
                        </a:lnSpc>
                        <a:spcBef>
                          <a:spcPts val="150"/>
                        </a:spcBef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3"/>
                  </a:ext>
                </a:extLst>
              </a:tr>
              <a:tr h="93916">
                <a:tc gridSpan="3">
                  <a:txBody>
                    <a:bodyPr/>
                    <a:lstStyle/>
                    <a:p>
                      <a:pPr marL="83820">
                        <a:lnSpc>
                          <a:spcPts val="484"/>
                        </a:lnSpc>
                        <a:spcBef>
                          <a:spcPts val="155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2019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484"/>
                        </a:lnSpc>
                        <a:spcBef>
                          <a:spcPts val="155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3427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484"/>
                        </a:lnSpc>
                        <a:spcBef>
                          <a:spcPts val="155"/>
                        </a:spcBef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4"/>
                  </a:ext>
                </a:extLst>
              </a:tr>
              <a:tr h="93903">
                <a:tc gridSpan="3">
                  <a:txBody>
                    <a:bodyPr/>
                    <a:lstStyle/>
                    <a:p>
                      <a:pPr marL="3175">
                        <a:lnSpc>
                          <a:spcPts val="480"/>
                        </a:lnSpc>
                        <a:spcBef>
                          <a:spcPts val="155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Xana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480"/>
                        </a:lnSpc>
                        <a:spcBef>
                          <a:spcPts val="155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3440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480"/>
                        </a:lnSpc>
                        <a:spcBef>
                          <a:spcPts val="155"/>
                        </a:spcBef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5"/>
                  </a:ext>
                </a:extLst>
              </a:tr>
              <a:tr h="93903">
                <a:tc gridSpan="3">
                  <a:txBody>
                    <a:bodyPr/>
                    <a:lstStyle/>
                    <a:p>
                      <a:pPr marL="42545">
                        <a:lnSpc>
                          <a:spcPts val="480"/>
                        </a:lnSpc>
                        <a:spcBef>
                          <a:spcPts val="155"/>
                        </a:spcBef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Potts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480"/>
                        </a:lnSpc>
                        <a:spcBef>
                          <a:spcPts val="155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3440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480"/>
                        </a:lnSpc>
                        <a:spcBef>
                          <a:spcPts val="155"/>
                        </a:spcBef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6"/>
                  </a:ext>
                </a:extLst>
              </a:tr>
              <a:tr h="93903">
                <a:tc gridSpan="3">
                  <a:txBody>
                    <a:bodyPr/>
                    <a:lstStyle/>
                    <a:p>
                      <a:pPr marL="83820">
                        <a:lnSpc>
                          <a:spcPts val="480"/>
                        </a:lnSpc>
                        <a:spcBef>
                          <a:spcPts val="155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2019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480"/>
                        </a:lnSpc>
                        <a:spcBef>
                          <a:spcPts val="155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3440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480"/>
                        </a:lnSpc>
                        <a:spcBef>
                          <a:spcPts val="155"/>
                        </a:spcBef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7"/>
                  </a:ext>
                </a:extLst>
              </a:tr>
              <a:tr h="97078">
                <a:tc>
                  <a:txBody>
                    <a:bodyPr/>
                    <a:lstStyle/>
                    <a:p>
                      <a:pPr marL="3175">
                        <a:lnSpc>
                          <a:spcPts val="505"/>
                        </a:lnSpc>
                        <a:spcBef>
                          <a:spcPts val="155"/>
                        </a:spcBef>
                      </a:pPr>
                      <a:r>
                        <a:rPr sz="500" spc="-3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500" spc="4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500" spc="-3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3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2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spc="-30" dirty="0">
                          <a:latin typeface="Calibri"/>
                          <a:cs typeface="Calibri"/>
                        </a:rPr>
                        <a:t>ta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7FC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45" marR="3175">
                        <a:lnSpc>
                          <a:spcPts val="505"/>
                        </a:lnSpc>
                        <a:spcBef>
                          <a:spcPts val="155"/>
                        </a:spcBef>
                      </a:pPr>
                      <a:r>
                        <a:rPr sz="500" spc="-45" dirty="0">
                          <a:latin typeface="Calibri"/>
                          <a:cs typeface="Calibri"/>
                        </a:rPr>
                        <a:t>6</a:t>
                      </a:r>
                      <a:r>
                        <a:rPr sz="500" spc="30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500" spc="-45" dirty="0">
                          <a:latin typeface="Calibri"/>
                          <a:cs typeface="Calibri"/>
                        </a:rPr>
                        <a:t>28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7FC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marR="3175">
                        <a:lnSpc>
                          <a:spcPts val="505"/>
                        </a:lnSpc>
                        <a:spcBef>
                          <a:spcPts val="155"/>
                        </a:spcBef>
                      </a:pPr>
                      <a:r>
                        <a:rPr sz="500" spc="-45" dirty="0">
                          <a:latin typeface="Calibri"/>
                          <a:cs typeface="Calibri"/>
                        </a:rPr>
                        <a:t>63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7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8"/>
                  </a:ext>
                </a:extLst>
              </a:tr>
              <a:tr h="90728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9"/>
                  </a:ext>
                </a:extLst>
              </a:tr>
              <a:tr h="9050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267" y="354012"/>
            <a:ext cx="228663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spc="-5" dirty="0">
                <a:latin typeface="Trebuchet MS"/>
                <a:cs typeface="Trebuchet MS"/>
              </a:rPr>
              <a:t>RESULTS</a:t>
            </a:r>
            <a:endParaRPr sz="44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788408" y="1691004"/>
            <a:ext cx="1807845" cy="1808480"/>
            <a:chOff x="4788408" y="1691004"/>
            <a:chExt cx="1807845" cy="1808480"/>
          </a:xfrm>
        </p:grpSpPr>
        <p:sp>
          <p:nvSpPr>
            <p:cNvPr id="4" name="object 4"/>
            <p:cNvSpPr/>
            <p:nvPr/>
          </p:nvSpPr>
          <p:spPr>
            <a:xfrm>
              <a:off x="5692267" y="1700529"/>
              <a:ext cx="0" cy="894715"/>
            </a:xfrm>
            <a:custGeom>
              <a:avLst/>
              <a:gdLst/>
              <a:ahLst/>
              <a:cxnLst/>
              <a:rect l="l" t="t" r="r" b="b"/>
              <a:pathLst>
                <a:path h="894714">
                  <a:moveTo>
                    <a:pt x="0" y="0"/>
                  </a:moveTo>
                  <a:lnTo>
                    <a:pt x="0" y="894461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92267" y="1700529"/>
              <a:ext cx="347980" cy="894715"/>
            </a:xfrm>
            <a:custGeom>
              <a:avLst/>
              <a:gdLst/>
              <a:ahLst/>
              <a:cxnLst/>
              <a:rect l="l" t="t" r="r" b="b"/>
              <a:pathLst>
                <a:path w="347979" h="894714">
                  <a:moveTo>
                    <a:pt x="0" y="0"/>
                  </a:moveTo>
                  <a:lnTo>
                    <a:pt x="0" y="894461"/>
                  </a:lnTo>
                  <a:lnTo>
                    <a:pt x="347472" y="70231"/>
                  </a:lnTo>
                  <a:lnTo>
                    <a:pt x="299859" y="51744"/>
                  </a:lnTo>
                  <a:lnTo>
                    <a:pt x="251371" y="36035"/>
                  </a:lnTo>
                  <a:lnTo>
                    <a:pt x="202127" y="23128"/>
                  </a:lnTo>
                  <a:lnTo>
                    <a:pt x="152248" y="13046"/>
                  </a:lnTo>
                  <a:lnTo>
                    <a:pt x="101854" y="5814"/>
                  </a:lnTo>
                  <a:lnTo>
                    <a:pt x="51065" y="14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692267" y="1700529"/>
              <a:ext cx="347980" cy="894715"/>
            </a:xfrm>
            <a:custGeom>
              <a:avLst/>
              <a:gdLst/>
              <a:ahLst/>
              <a:cxnLst/>
              <a:rect l="l" t="t" r="r" b="b"/>
              <a:pathLst>
                <a:path w="347979" h="894714">
                  <a:moveTo>
                    <a:pt x="0" y="0"/>
                  </a:moveTo>
                  <a:lnTo>
                    <a:pt x="51065" y="1457"/>
                  </a:lnTo>
                  <a:lnTo>
                    <a:pt x="101854" y="5814"/>
                  </a:lnTo>
                  <a:lnTo>
                    <a:pt x="152248" y="13046"/>
                  </a:lnTo>
                  <a:lnTo>
                    <a:pt x="202127" y="23128"/>
                  </a:lnTo>
                  <a:lnTo>
                    <a:pt x="251371" y="36035"/>
                  </a:lnTo>
                  <a:lnTo>
                    <a:pt x="299859" y="51744"/>
                  </a:lnTo>
                  <a:lnTo>
                    <a:pt x="347472" y="70231"/>
                  </a:lnTo>
                  <a:lnTo>
                    <a:pt x="0" y="894461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692267" y="1770760"/>
              <a:ext cx="575310" cy="824230"/>
            </a:xfrm>
            <a:custGeom>
              <a:avLst/>
              <a:gdLst/>
              <a:ahLst/>
              <a:cxnLst/>
              <a:rect l="l" t="t" r="r" b="b"/>
              <a:pathLst>
                <a:path w="575310" h="824230">
                  <a:moveTo>
                    <a:pt x="347472" y="0"/>
                  </a:moveTo>
                  <a:lnTo>
                    <a:pt x="0" y="824229"/>
                  </a:lnTo>
                  <a:lnTo>
                    <a:pt x="575056" y="139064"/>
                  </a:lnTo>
                  <a:lnTo>
                    <a:pt x="532965" y="105838"/>
                  </a:lnTo>
                  <a:lnTo>
                    <a:pt x="489057" y="75245"/>
                  </a:lnTo>
                  <a:lnTo>
                    <a:pt x="443437" y="47359"/>
                  </a:lnTo>
                  <a:lnTo>
                    <a:pt x="396207" y="22253"/>
                  </a:lnTo>
                  <a:lnTo>
                    <a:pt x="347472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692267" y="1770760"/>
              <a:ext cx="575310" cy="824230"/>
            </a:xfrm>
            <a:custGeom>
              <a:avLst/>
              <a:gdLst/>
              <a:ahLst/>
              <a:cxnLst/>
              <a:rect l="l" t="t" r="r" b="b"/>
              <a:pathLst>
                <a:path w="575310" h="824230">
                  <a:moveTo>
                    <a:pt x="347472" y="0"/>
                  </a:moveTo>
                  <a:lnTo>
                    <a:pt x="396207" y="22253"/>
                  </a:lnTo>
                  <a:lnTo>
                    <a:pt x="443437" y="47359"/>
                  </a:lnTo>
                  <a:lnTo>
                    <a:pt x="489057" y="75245"/>
                  </a:lnTo>
                  <a:lnTo>
                    <a:pt x="532965" y="105838"/>
                  </a:lnTo>
                  <a:lnTo>
                    <a:pt x="575056" y="139064"/>
                  </a:lnTo>
                  <a:lnTo>
                    <a:pt x="0" y="824229"/>
                  </a:lnTo>
                  <a:lnTo>
                    <a:pt x="347472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92267" y="1909825"/>
              <a:ext cx="796290" cy="685165"/>
            </a:xfrm>
            <a:custGeom>
              <a:avLst/>
              <a:gdLst/>
              <a:ahLst/>
              <a:cxnLst/>
              <a:rect l="l" t="t" r="r" b="b"/>
              <a:pathLst>
                <a:path w="796289" h="685164">
                  <a:moveTo>
                    <a:pt x="575056" y="0"/>
                  </a:moveTo>
                  <a:lnTo>
                    <a:pt x="0" y="685164"/>
                  </a:lnTo>
                  <a:lnTo>
                    <a:pt x="796036" y="277113"/>
                  </a:lnTo>
                  <a:lnTo>
                    <a:pt x="771438" y="232358"/>
                  </a:lnTo>
                  <a:lnTo>
                    <a:pt x="744395" y="189163"/>
                  </a:lnTo>
                  <a:lnTo>
                    <a:pt x="714979" y="147625"/>
                  </a:lnTo>
                  <a:lnTo>
                    <a:pt x="683264" y="107841"/>
                  </a:lnTo>
                  <a:lnTo>
                    <a:pt x="649323" y="69911"/>
                  </a:lnTo>
                  <a:lnTo>
                    <a:pt x="613229" y="33931"/>
                  </a:lnTo>
                  <a:lnTo>
                    <a:pt x="575056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92267" y="1909825"/>
              <a:ext cx="796290" cy="685165"/>
            </a:xfrm>
            <a:custGeom>
              <a:avLst/>
              <a:gdLst/>
              <a:ahLst/>
              <a:cxnLst/>
              <a:rect l="l" t="t" r="r" b="b"/>
              <a:pathLst>
                <a:path w="796289" h="685164">
                  <a:moveTo>
                    <a:pt x="575056" y="0"/>
                  </a:moveTo>
                  <a:lnTo>
                    <a:pt x="613229" y="33931"/>
                  </a:lnTo>
                  <a:lnTo>
                    <a:pt x="649323" y="69911"/>
                  </a:lnTo>
                  <a:lnTo>
                    <a:pt x="683264" y="107841"/>
                  </a:lnTo>
                  <a:lnTo>
                    <a:pt x="714979" y="147625"/>
                  </a:lnTo>
                  <a:lnTo>
                    <a:pt x="744395" y="189163"/>
                  </a:lnTo>
                  <a:lnTo>
                    <a:pt x="771438" y="232358"/>
                  </a:lnTo>
                  <a:lnTo>
                    <a:pt x="796036" y="277113"/>
                  </a:lnTo>
                  <a:lnTo>
                    <a:pt x="0" y="685164"/>
                  </a:lnTo>
                  <a:lnTo>
                    <a:pt x="575056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692267" y="2186939"/>
              <a:ext cx="861060" cy="408305"/>
            </a:xfrm>
            <a:custGeom>
              <a:avLst/>
              <a:gdLst/>
              <a:ahLst/>
              <a:cxnLst/>
              <a:rect l="l" t="t" r="r" b="b"/>
              <a:pathLst>
                <a:path w="861059" h="408305">
                  <a:moveTo>
                    <a:pt x="796036" y="0"/>
                  </a:moveTo>
                  <a:lnTo>
                    <a:pt x="0" y="408050"/>
                  </a:lnTo>
                  <a:lnTo>
                    <a:pt x="861060" y="165862"/>
                  </a:lnTo>
                  <a:lnTo>
                    <a:pt x="847971" y="123176"/>
                  </a:lnTo>
                  <a:lnTo>
                    <a:pt x="832738" y="81264"/>
                  </a:lnTo>
                  <a:lnTo>
                    <a:pt x="815411" y="40185"/>
                  </a:lnTo>
                  <a:lnTo>
                    <a:pt x="796036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692267" y="2186939"/>
              <a:ext cx="861060" cy="408305"/>
            </a:xfrm>
            <a:custGeom>
              <a:avLst/>
              <a:gdLst/>
              <a:ahLst/>
              <a:cxnLst/>
              <a:rect l="l" t="t" r="r" b="b"/>
              <a:pathLst>
                <a:path w="861059" h="408305">
                  <a:moveTo>
                    <a:pt x="796036" y="0"/>
                  </a:moveTo>
                  <a:lnTo>
                    <a:pt x="815411" y="40185"/>
                  </a:lnTo>
                  <a:lnTo>
                    <a:pt x="832738" y="81264"/>
                  </a:lnTo>
                  <a:lnTo>
                    <a:pt x="847971" y="123176"/>
                  </a:lnTo>
                  <a:lnTo>
                    <a:pt x="861060" y="165862"/>
                  </a:lnTo>
                  <a:lnTo>
                    <a:pt x="0" y="408050"/>
                  </a:lnTo>
                  <a:lnTo>
                    <a:pt x="796036" y="0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92267" y="2352801"/>
              <a:ext cx="894715" cy="264795"/>
            </a:xfrm>
            <a:custGeom>
              <a:avLst/>
              <a:gdLst/>
              <a:ahLst/>
              <a:cxnLst/>
              <a:rect l="l" t="t" r="r" b="b"/>
              <a:pathLst>
                <a:path w="894715" h="264794">
                  <a:moveTo>
                    <a:pt x="861060" y="0"/>
                  </a:moveTo>
                  <a:lnTo>
                    <a:pt x="0" y="242188"/>
                  </a:lnTo>
                  <a:lnTo>
                    <a:pt x="894334" y="264540"/>
                  </a:lnTo>
                  <a:lnTo>
                    <a:pt x="894031" y="210950"/>
                  </a:lnTo>
                  <a:lnTo>
                    <a:pt x="890540" y="157560"/>
                  </a:lnTo>
                  <a:lnTo>
                    <a:pt x="883873" y="104511"/>
                  </a:lnTo>
                  <a:lnTo>
                    <a:pt x="874042" y="51945"/>
                  </a:lnTo>
                  <a:lnTo>
                    <a:pt x="861060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92267" y="2352801"/>
              <a:ext cx="894715" cy="264795"/>
            </a:xfrm>
            <a:custGeom>
              <a:avLst/>
              <a:gdLst/>
              <a:ahLst/>
              <a:cxnLst/>
              <a:rect l="l" t="t" r="r" b="b"/>
              <a:pathLst>
                <a:path w="894715" h="264794">
                  <a:moveTo>
                    <a:pt x="861060" y="0"/>
                  </a:moveTo>
                  <a:lnTo>
                    <a:pt x="874042" y="51945"/>
                  </a:lnTo>
                  <a:lnTo>
                    <a:pt x="883873" y="104511"/>
                  </a:lnTo>
                  <a:lnTo>
                    <a:pt x="890540" y="157560"/>
                  </a:lnTo>
                  <a:lnTo>
                    <a:pt x="894031" y="210950"/>
                  </a:lnTo>
                  <a:lnTo>
                    <a:pt x="894334" y="264540"/>
                  </a:lnTo>
                  <a:lnTo>
                    <a:pt x="0" y="242188"/>
                  </a:lnTo>
                  <a:lnTo>
                    <a:pt x="861060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692267" y="2594990"/>
              <a:ext cx="894715" cy="285115"/>
            </a:xfrm>
            <a:custGeom>
              <a:avLst/>
              <a:gdLst/>
              <a:ahLst/>
              <a:cxnLst/>
              <a:rect l="l" t="t" r="r" b="b"/>
              <a:pathLst>
                <a:path w="894715" h="285114">
                  <a:moveTo>
                    <a:pt x="0" y="0"/>
                  </a:moveTo>
                  <a:lnTo>
                    <a:pt x="847979" y="284988"/>
                  </a:lnTo>
                  <a:lnTo>
                    <a:pt x="863504" y="233728"/>
                  </a:lnTo>
                  <a:lnTo>
                    <a:pt x="875927" y="181695"/>
                  </a:lnTo>
                  <a:lnTo>
                    <a:pt x="885222" y="129027"/>
                  </a:lnTo>
                  <a:lnTo>
                    <a:pt x="891366" y="75866"/>
                  </a:lnTo>
                  <a:lnTo>
                    <a:pt x="894334" y="223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C4D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692267" y="2594990"/>
              <a:ext cx="894715" cy="285115"/>
            </a:xfrm>
            <a:custGeom>
              <a:avLst/>
              <a:gdLst/>
              <a:ahLst/>
              <a:cxnLst/>
              <a:rect l="l" t="t" r="r" b="b"/>
              <a:pathLst>
                <a:path w="894715" h="285114">
                  <a:moveTo>
                    <a:pt x="894334" y="22351"/>
                  </a:moveTo>
                  <a:lnTo>
                    <a:pt x="891366" y="75866"/>
                  </a:lnTo>
                  <a:lnTo>
                    <a:pt x="885222" y="129027"/>
                  </a:lnTo>
                  <a:lnTo>
                    <a:pt x="875927" y="181695"/>
                  </a:lnTo>
                  <a:lnTo>
                    <a:pt x="863504" y="233728"/>
                  </a:lnTo>
                  <a:lnTo>
                    <a:pt x="847979" y="284988"/>
                  </a:lnTo>
                  <a:lnTo>
                    <a:pt x="0" y="0"/>
                  </a:lnTo>
                  <a:lnTo>
                    <a:pt x="894334" y="22351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692267" y="2594990"/>
              <a:ext cx="848360" cy="592455"/>
            </a:xfrm>
            <a:custGeom>
              <a:avLst/>
              <a:gdLst/>
              <a:ahLst/>
              <a:cxnLst/>
              <a:rect l="l" t="t" r="r" b="b"/>
              <a:pathLst>
                <a:path w="848359" h="592455">
                  <a:moveTo>
                    <a:pt x="0" y="0"/>
                  </a:moveTo>
                  <a:lnTo>
                    <a:pt x="670687" y="591947"/>
                  </a:lnTo>
                  <a:lnTo>
                    <a:pt x="703387" y="552729"/>
                  </a:lnTo>
                  <a:lnTo>
                    <a:pt x="733738" y="511786"/>
                  </a:lnTo>
                  <a:lnTo>
                    <a:pt x="761673" y="469226"/>
                  </a:lnTo>
                  <a:lnTo>
                    <a:pt x="787130" y="425157"/>
                  </a:lnTo>
                  <a:lnTo>
                    <a:pt x="810042" y="379688"/>
                  </a:lnTo>
                  <a:lnTo>
                    <a:pt x="830347" y="332929"/>
                  </a:lnTo>
                  <a:lnTo>
                    <a:pt x="847979" y="2849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2C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692267" y="2594990"/>
              <a:ext cx="848360" cy="592455"/>
            </a:xfrm>
            <a:custGeom>
              <a:avLst/>
              <a:gdLst/>
              <a:ahLst/>
              <a:cxnLst/>
              <a:rect l="l" t="t" r="r" b="b"/>
              <a:pathLst>
                <a:path w="848359" h="592455">
                  <a:moveTo>
                    <a:pt x="847979" y="284988"/>
                  </a:moveTo>
                  <a:lnTo>
                    <a:pt x="830347" y="332929"/>
                  </a:lnTo>
                  <a:lnTo>
                    <a:pt x="810042" y="379688"/>
                  </a:lnTo>
                  <a:lnTo>
                    <a:pt x="787130" y="425157"/>
                  </a:lnTo>
                  <a:lnTo>
                    <a:pt x="761673" y="469226"/>
                  </a:lnTo>
                  <a:lnTo>
                    <a:pt x="733738" y="511786"/>
                  </a:lnTo>
                  <a:lnTo>
                    <a:pt x="703387" y="552729"/>
                  </a:lnTo>
                  <a:lnTo>
                    <a:pt x="670687" y="591947"/>
                  </a:lnTo>
                  <a:lnTo>
                    <a:pt x="0" y="0"/>
                  </a:lnTo>
                  <a:lnTo>
                    <a:pt x="847979" y="284988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692267" y="2594990"/>
              <a:ext cx="671195" cy="713105"/>
            </a:xfrm>
            <a:custGeom>
              <a:avLst/>
              <a:gdLst/>
              <a:ahLst/>
              <a:cxnLst/>
              <a:rect l="l" t="t" r="r" b="b"/>
              <a:pathLst>
                <a:path w="671195" h="713104">
                  <a:moveTo>
                    <a:pt x="0" y="0"/>
                  </a:moveTo>
                  <a:lnTo>
                    <a:pt x="540131" y="713105"/>
                  </a:lnTo>
                  <a:lnTo>
                    <a:pt x="575032" y="685297"/>
                  </a:lnTo>
                  <a:lnTo>
                    <a:pt x="608457" y="655812"/>
                  </a:lnTo>
                  <a:lnTo>
                    <a:pt x="640357" y="624683"/>
                  </a:lnTo>
                  <a:lnTo>
                    <a:pt x="670687" y="5919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75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692267" y="2594990"/>
              <a:ext cx="671195" cy="713105"/>
            </a:xfrm>
            <a:custGeom>
              <a:avLst/>
              <a:gdLst/>
              <a:ahLst/>
              <a:cxnLst/>
              <a:rect l="l" t="t" r="r" b="b"/>
              <a:pathLst>
                <a:path w="671195" h="713104">
                  <a:moveTo>
                    <a:pt x="670687" y="591947"/>
                  </a:moveTo>
                  <a:lnTo>
                    <a:pt x="640357" y="624683"/>
                  </a:lnTo>
                  <a:lnTo>
                    <a:pt x="608457" y="655812"/>
                  </a:lnTo>
                  <a:lnTo>
                    <a:pt x="575032" y="685297"/>
                  </a:lnTo>
                  <a:lnTo>
                    <a:pt x="540131" y="713105"/>
                  </a:lnTo>
                  <a:lnTo>
                    <a:pt x="0" y="0"/>
                  </a:lnTo>
                  <a:lnTo>
                    <a:pt x="670687" y="591947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692267" y="2594990"/>
              <a:ext cx="540385" cy="840740"/>
            </a:xfrm>
            <a:custGeom>
              <a:avLst/>
              <a:gdLst/>
              <a:ahLst/>
              <a:cxnLst/>
              <a:rect l="l" t="t" r="r" b="b"/>
              <a:pathLst>
                <a:path w="540385" h="840739">
                  <a:moveTo>
                    <a:pt x="0" y="0"/>
                  </a:moveTo>
                  <a:lnTo>
                    <a:pt x="305943" y="840739"/>
                  </a:lnTo>
                  <a:lnTo>
                    <a:pt x="355694" y="820894"/>
                  </a:lnTo>
                  <a:lnTo>
                    <a:pt x="404123" y="798135"/>
                  </a:lnTo>
                  <a:lnTo>
                    <a:pt x="451094" y="772534"/>
                  </a:lnTo>
                  <a:lnTo>
                    <a:pt x="496475" y="744167"/>
                  </a:lnTo>
                  <a:lnTo>
                    <a:pt x="540131" y="7131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3A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92267" y="2594990"/>
              <a:ext cx="540385" cy="840740"/>
            </a:xfrm>
            <a:custGeom>
              <a:avLst/>
              <a:gdLst/>
              <a:ahLst/>
              <a:cxnLst/>
              <a:rect l="l" t="t" r="r" b="b"/>
              <a:pathLst>
                <a:path w="540385" h="840739">
                  <a:moveTo>
                    <a:pt x="540131" y="713105"/>
                  </a:moveTo>
                  <a:lnTo>
                    <a:pt x="496475" y="744167"/>
                  </a:lnTo>
                  <a:lnTo>
                    <a:pt x="451094" y="772534"/>
                  </a:lnTo>
                  <a:lnTo>
                    <a:pt x="404123" y="798135"/>
                  </a:lnTo>
                  <a:lnTo>
                    <a:pt x="355694" y="820894"/>
                  </a:lnTo>
                  <a:lnTo>
                    <a:pt x="305943" y="840739"/>
                  </a:lnTo>
                  <a:lnTo>
                    <a:pt x="0" y="0"/>
                  </a:lnTo>
                  <a:lnTo>
                    <a:pt x="540131" y="713105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558917" y="2594990"/>
              <a:ext cx="439420" cy="894715"/>
            </a:xfrm>
            <a:custGeom>
              <a:avLst/>
              <a:gdLst/>
              <a:ahLst/>
              <a:cxnLst/>
              <a:rect l="l" t="t" r="r" b="b"/>
              <a:pathLst>
                <a:path w="439420" h="894714">
                  <a:moveTo>
                    <a:pt x="133350" y="0"/>
                  </a:moveTo>
                  <a:lnTo>
                    <a:pt x="0" y="884682"/>
                  </a:lnTo>
                  <a:lnTo>
                    <a:pt x="49374" y="890709"/>
                  </a:lnTo>
                  <a:lnTo>
                    <a:pt x="98871" y="893982"/>
                  </a:lnTo>
                  <a:lnTo>
                    <a:pt x="148378" y="894512"/>
                  </a:lnTo>
                  <a:lnTo>
                    <a:pt x="197781" y="892311"/>
                  </a:lnTo>
                  <a:lnTo>
                    <a:pt x="246967" y="887390"/>
                  </a:lnTo>
                  <a:lnTo>
                    <a:pt x="295825" y="879761"/>
                  </a:lnTo>
                  <a:lnTo>
                    <a:pt x="344240" y="869436"/>
                  </a:lnTo>
                  <a:lnTo>
                    <a:pt x="392100" y="856424"/>
                  </a:lnTo>
                  <a:lnTo>
                    <a:pt x="439293" y="840739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276A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558917" y="2594990"/>
              <a:ext cx="439420" cy="894715"/>
            </a:xfrm>
            <a:custGeom>
              <a:avLst/>
              <a:gdLst/>
              <a:ahLst/>
              <a:cxnLst/>
              <a:rect l="l" t="t" r="r" b="b"/>
              <a:pathLst>
                <a:path w="439420" h="894714">
                  <a:moveTo>
                    <a:pt x="439293" y="840739"/>
                  </a:moveTo>
                  <a:lnTo>
                    <a:pt x="392100" y="856424"/>
                  </a:lnTo>
                  <a:lnTo>
                    <a:pt x="344240" y="869436"/>
                  </a:lnTo>
                  <a:lnTo>
                    <a:pt x="295825" y="879761"/>
                  </a:lnTo>
                  <a:lnTo>
                    <a:pt x="246967" y="887390"/>
                  </a:lnTo>
                  <a:lnTo>
                    <a:pt x="197781" y="892311"/>
                  </a:lnTo>
                  <a:lnTo>
                    <a:pt x="148378" y="894512"/>
                  </a:lnTo>
                  <a:lnTo>
                    <a:pt x="98871" y="893982"/>
                  </a:lnTo>
                  <a:lnTo>
                    <a:pt x="49374" y="890709"/>
                  </a:lnTo>
                  <a:lnTo>
                    <a:pt x="0" y="884682"/>
                  </a:lnTo>
                  <a:lnTo>
                    <a:pt x="133350" y="0"/>
                  </a:lnTo>
                  <a:lnTo>
                    <a:pt x="439293" y="840739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52136" y="2594990"/>
              <a:ext cx="540385" cy="885190"/>
            </a:xfrm>
            <a:custGeom>
              <a:avLst/>
              <a:gdLst/>
              <a:ahLst/>
              <a:cxnLst/>
              <a:rect l="l" t="t" r="r" b="b"/>
              <a:pathLst>
                <a:path w="540385" h="885189">
                  <a:moveTo>
                    <a:pt x="540130" y="0"/>
                  </a:moveTo>
                  <a:lnTo>
                    <a:pt x="0" y="713105"/>
                  </a:lnTo>
                  <a:lnTo>
                    <a:pt x="40457" y="742035"/>
                  </a:lnTo>
                  <a:lnTo>
                    <a:pt x="82344" y="768598"/>
                  </a:lnTo>
                  <a:lnTo>
                    <a:pt x="125555" y="792752"/>
                  </a:lnTo>
                  <a:lnTo>
                    <a:pt x="169986" y="814454"/>
                  </a:lnTo>
                  <a:lnTo>
                    <a:pt x="215533" y="833661"/>
                  </a:lnTo>
                  <a:lnTo>
                    <a:pt x="262090" y="850330"/>
                  </a:lnTo>
                  <a:lnTo>
                    <a:pt x="309553" y="864419"/>
                  </a:lnTo>
                  <a:lnTo>
                    <a:pt x="357818" y="875883"/>
                  </a:lnTo>
                  <a:lnTo>
                    <a:pt x="406780" y="884682"/>
                  </a:lnTo>
                  <a:lnTo>
                    <a:pt x="540130" y="0"/>
                  </a:lnTo>
                  <a:close/>
                </a:path>
              </a:pathLst>
            </a:custGeom>
            <a:solidFill>
              <a:srgbClr val="B656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152136" y="2594990"/>
              <a:ext cx="540385" cy="885190"/>
            </a:xfrm>
            <a:custGeom>
              <a:avLst/>
              <a:gdLst/>
              <a:ahLst/>
              <a:cxnLst/>
              <a:rect l="l" t="t" r="r" b="b"/>
              <a:pathLst>
                <a:path w="540385" h="885189">
                  <a:moveTo>
                    <a:pt x="406780" y="884682"/>
                  </a:moveTo>
                  <a:lnTo>
                    <a:pt x="357818" y="875883"/>
                  </a:lnTo>
                  <a:lnTo>
                    <a:pt x="309553" y="864419"/>
                  </a:lnTo>
                  <a:lnTo>
                    <a:pt x="262090" y="850330"/>
                  </a:lnTo>
                  <a:lnTo>
                    <a:pt x="215533" y="833661"/>
                  </a:lnTo>
                  <a:lnTo>
                    <a:pt x="169986" y="814454"/>
                  </a:lnTo>
                  <a:lnTo>
                    <a:pt x="125555" y="792752"/>
                  </a:lnTo>
                  <a:lnTo>
                    <a:pt x="82344" y="768598"/>
                  </a:lnTo>
                  <a:lnTo>
                    <a:pt x="40457" y="742035"/>
                  </a:lnTo>
                  <a:lnTo>
                    <a:pt x="0" y="713105"/>
                  </a:lnTo>
                  <a:lnTo>
                    <a:pt x="540130" y="0"/>
                  </a:lnTo>
                  <a:lnTo>
                    <a:pt x="406780" y="884682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965954" y="2594990"/>
              <a:ext cx="726440" cy="713105"/>
            </a:xfrm>
            <a:custGeom>
              <a:avLst/>
              <a:gdLst/>
              <a:ahLst/>
              <a:cxnLst/>
              <a:rect l="l" t="t" r="r" b="b"/>
              <a:pathLst>
                <a:path w="726439" h="713104">
                  <a:moveTo>
                    <a:pt x="726313" y="0"/>
                  </a:moveTo>
                  <a:lnTo>
                    <a:pt x="0" y="522224"/>
                  </a:lnTo>
                  <a:lnTo>
                    <a:pt x="32566" y="564789"/>
                  </a:lnTo>
                  <a:lnTo>
                    <a:pt x="67566" y="605251"/>
                  </a:lnTo>
                  <a:lnTo>
                    <a:pt x="104899" y="643519"/>
                  </a:lnTo>
                  <a:lnTo>
                    <a:pt x="144471" y="679500"/>
                  </a:lnTo>
                  <a:lnTo>
                    <a:pt x="186182" y="713105"/>
                  </a:lnTo>
                  <a:lnTo>
                    <a:pt x="726313" y="0"/>
                  </a:lnTo>
                  <a:close/>
                </a:path>
              </a:pathLst>
            </a:custGeom>
            <a:solidFill>
              <a:srgbClr val="719A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965954" y="2594990"/>
              <a:ext cx="726440" cy="713105"/>
            </a:xfrm>
            <a:custGeom>
              <a:avLst/>
              <a:gdLst/>
              <a:ahLst/>
              <a:cxnLst/>
              <a:rect l="l" t="t" r="r" b="b"/>
              <a:pathLst>
                <a:path w="726439" h="713104">
                  <a:moveTo>
                    <a:pt x="186182" y="713105"/>
                  </a:moveTo>
                  <a:lnTo>
                    <a:pt x="144471" y="679500"/>
                  </a:lnTo>
                  <a:lnTo>
                    <a:pt x="104899" y="643519"/>
                  </a:lnTo>
                  <a:lnTo>
                    <a:pt x="67566" y="605251"/>
                  </a:lnTo>
                  <a:lnTo>
                    <a:pt x="32566" y="564789"/>
                  </a:lnTo>
                  <a:lnTo>
                    <a:pt x="0" y="522224"/>
                  </a:lnTo>
                  <a:lnTo>
                    <a:pt x="726313" y="0"/>
                  </a:lnTo>
                  <a:lnTo>
                    <a:pt x="186182" y="713105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844288" y="2594990"/>
              <a:ext cx="848360" cy="522605"/>
            </a:xfrm>
            <a:custGeom>
              <a:avLst/>
              <a:gdLst/>
              <a:ahLst/>
              <a:cxnLst/>
              <a:rect l="l" t="t" r="r" b="b"/>
              <a:pathLst>
                <a:path w="848360" h="522605">
                  <a:moveTo>
                    <a:pt x="847978" y="0"/>
                  </a:moveTo>
                  <a:lnTo>
                    <a:pt x="0" y="284988"/>
                  </a:lnTo>
                  <a:lnTo>
                    <a:pt x="18566" y="335227"/>
                  </a:lnTo>
                  <a:lnTo>
                    <a:pt x="40083" y="384204"/>
                  </a:lnTo>
                  <a:lnTo>
                    <a:pt x="64483" y="431785"/>
                  </a:lnTo>
                  <a:lnTo>
                    <a:pt x="91700" y="477836"/>
                  </a:lnTo>
                  <a:lnTo>
                    <a:pt x="121665" y="522224"/>
                  </a:lnTo>
                  <a:lnTo>
                    <a:pt x="847978" y="0"/>
                  </a:lnTo>
                  <a:close/>
                </a:path>
              </a:pathLst>
            </a:custGeom>
            <a:solidFill>
              <a:srgbClr val="CD73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844288" y="2594990"/>
              <a:ext cx="848360" cy="522605"/>
            </a:xfrm>
            <a:custGeom>
              <a:avLst/>
              <a:gdLst/>
              <a:ahLst/>
              <a:cxnLst/>
              <a:rect l="l" t="t" r="r" b="b"/>
              <a:pathLst>
                <a:path w="848360" h="522605">
                  <a:moveTo>
                    <a:pt x="121665" y="522224"/>
                  </a:moveTo>
                  <a:lnTo>
                    <a:pt x="91700" y="477836"/>
                  </a:lnTo>
                  <a:lnTo>
                    <a:pt x="64483" y="431785"/>
                  </a:lnTo>
                  <a:lnTo>
                    <a:pt x="40083" y="384204"/>
                  </a:lnTo>
                  <a:lnTo>
                    <a:pt x="18566" y="335227"/>
                  </a:lnTo>
                  <a:lnTo>
                    <a:pt x="0" y="284988"/>
                  </a:lnTo>
                  <a:lnTo>
                    <a:pt x="847978" y="0"/>
                  </a:lnTo>
                  <a:lnTo>
                    <a:pt x="121665" y="52222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797933" y="2594990"/>
              <a:ext cx="894715" cy="285115"/>
            </a:xfrm>
            <a:custGeom>
              <a:avLst/>
              <a:gdLst/>
              <a:ahLst/>
              <a:cxnLst/>
              <a:rect l="l" t="t" r="r" b="b"/>
              <a:pathLst>
                <a:path w="894714" h="285114">
                  <a:moveTo>
                    <a:pt x="894333" y="0"/>
                  </a:moveTo>
                  <a:lnTo>
                    <a:pt x="0" y="22351"/>
                  </a:lnTo>
                  <a:lnTo>
                    <a:pt x="2967" y="75866"/>
                  </a:lnTo>
                  <a:lnTo>
                    <a:pt x="9111" y="129027"/>
                  </a:lnTo>
                  <a:lnTo>
                    <a:pt x="18406" y="181695"/>
                  </a:lnTo>
                  <a:lnTo>
                    <a:pt x="30829" y="233728"/>
                  </a:lnTo>
                  <a:lnTo>
                    <a:pt x="46354" y="284988"/>
                  </a:lnTo>
                  <a:lnTo>
                    <a:pt x="894333" y="0"/>
                  </a:lnTo>
                  <a:close/>
                </a:path>
              </a:pathLst>
            </a:custGeom>
            <a:solidFill>
              <a:srgbClr val="AEC8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797933" y="2594990"/>
              <a:ext cx="894715" cy="285115"/>
            </a:xfrm>
            <a:custGeom>
              <a:avLst/>
              <a:gdLst/>
              <a:ahLst/>
              <a:cxnLst/>
              <a:rect l="l" t="t" r="r" b="b"/>
              <a:pathLst>
                <a:path w="894714" h="285114">
                  <a:moveTo>
                    <a:pt x="46354" y="284988"/>
                  </a:moveTo>
                  <a:lnTo>
                    <a:pt x="30829" y="233728"/>
                  </a:lnTo>
                  <a:lnTo>
                    <a:pt x="18406" y="181695"/>
                  </a:lnTo>
                  <a:lnTo>
                    <a:pt x="9111" y="129027"/>
                  </a:lnTo>
                  <a:lnTo>
                    <a:pt x="2967" y="75866"/>
                  </a:lnTo>
                  <a:lnTo>
                    <a:pt x="0" y="22351"/>
                  </a:lnTo>
                  <a:lnTo>
                    <a:pt x="894333" y="0"/>
                  </a:lnTo>
                  <a:lnTo>
                    <a:pt x="46354" y="284988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797933" y="2268219"/>
              <a:ext cx="894715" cy="349250"/>
            </a:xfrm>
            <a:custGeom>
              <a:avLst/>
              <a:gdLst/>
              <a:ahLst/>
              <a:cxnLst/>
              <a:rect l="l" t="t" r="r" b="b"/>
              <a:pathLst>
                <a:path w="894714" h="349250">
                  <a:moveTo>
                    <a:pt x="61594" y="0"/>
                  </a:moveTo>
                  <a:lnTo>
                    <a:pt x="44313" y="48070"/>
                  </a:lnTo>
                  <a:lnTo>
                    <a:pt x="29822" y="96950"/>
                  </a:lnTo>
                  <a:lnTo>
                    <a:pt x="18144" y="146513"/>
                  </a:lnTo>
                  <a:lnTo>
                    <a:pt x="9300" y="196637"/>
                  </a:lnTo>
                  <a:lnTo>
                    <a:pt x="3313" y="247196"/>
                  </a:lnTo>
                  <a:lnTo>
                    <a:pt x="206" y="298066"/>
                  </a:lnTo>
                  <a:lnTo>
                    <a:pt x="0" y="349122"/>
                  </a:lnTo>
                  <a:lnTo>
                    <a:pt x="894333" y="326770"/>
                  </a:lnTo>
                  <a:lnTo>
                    <a:pt x="61594" y="0"/>
                  </a:lnTo>
                  <a:close/>
                </a:path>
              </a:pathLst>
            </a:custGeom>
            <a:solidFill>
              <a:srgbClr val="9983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797933" y="2268219"/>
              <a:ext cx="894715" cy="349250"/>
            </a:xfrm>
            <a:custGeom>
              <a:avLst/>
              <a:gdLst/>
              <a:ahLst/>
              <a:cxnLst/>
              <a:rect l="l" t="t" r="r" b="b"/>
              <a:pathLst>
                <a:path w="894714" h="349250">
                  <a:moveTo>
                    <a:pt x="0" y="349122"/>
                  </a:moveTo>
                  <a:lnTo>
                    <a:pt x="206" y="298066"/>
                  </a:lnTo>
                  <a:lnTo>
                    <a:pt x="3313" y="247196"/>
                  </a:lnTo>
                  <a:lnTo>
                    <a:pt x="9300" y="196637"/>
                  </a:lnTo>
                  <a:lnTo>
                    <a:pt x="18144" y="146513"/>
                  </a:lnTo>
                  <a:lnTo>
                    <a:pt x="29822" y="96950"/>
                  </a:lnTo>
                  <a:lnTo>
                    <a:pt x="44313" y="48070"/>
                  </a:lnTo>
                  <a:lnTo>
                    <a:pt x="61594" y="0"/>
                  </a:lnTo>
                  <a:lnTo>
                    <a:pt x="894333" y="326770"/>
                  </a:lnTo>
                  <a:lnTo>
                    <a:pt x="0" y="349122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859528" y="2109723"/>
              <a:ext cx="833119" cy="485775"/>
            </a:xfrm>
            <a:custGeom>
              <a:avLst/>
              <a:gdLst/>
              <a:ahLst/>
              <a:cxnLst/>
              <a:rect l="l" t="t" r="r" b="b"/>
              <a:pathLst>
                <a:path w="833120" h="485775">
                  <a:moveTo>
                    <a:pt x="81280" y="0"/>
                  </a:moveTo>
                  <a:lnTo>
                    <a:pt x="58025" y="38088"/>
                  </a:lnTo>
                  <a:lnTo>
                    <a:pt x="36687" y="77247"/>
                  </a:lnTo>
                  <a:lnTo>
                    <a:pt x="17325" y="117407"/>
                  </a:lnTo>
                  <a:lnTo>
                    <a:pt x="0" y="158496"/>
                  </a:lnTo>
                  <a:lnTo>
                    <a:pt x="832738" y="485266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EBC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859528" y="2109723"/>
              <a:ext cx="833119" cy="485775"/>
            </a:xfrm>
            <a:custGeom>
              <a:avLst/>
              <a:gdLst/>
              <a:ahLst/>
              <a:cxnLst/>
              <a:rect l="l" t="t" r="r" b="b"/>
              <a:pathLst>
                <a:path w="833120" h="485775">
                  <a:moveTo>
                    <a:pt x="0" y="158496"/>
                  </a:moveTo>
                  <a:lnTo>
                    <a:pt x="17325" y="117407"/>
                  </a:lnTo>
                  <a:lnTo>
                    <a:pt x="36687" y="77247"/>
                  </a:lnTo>
                  <a:lnTo>
                    <a:pt x="58025" y="38088"/>
                  </a:lnTo>
                  <a:lnTo>
                    <a:pt x="81280" y="0"/>
                  </a:lnTo>
                  <a:lnTo>
                    <a:pt x="832738" y="485266"/>
                  </a:lnTo>
                  <a:lnTo>
                    <a:pt x="0" y="158496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940808" y="1909825"/>
              <a:ext cx="751840" cy="685165"/>
            </a:xfrm>
            <a:custGeom>
              <a:avLst/>
              <a:gdLst/>
              <a:ahLst/>
              <a:cxnLst/>
              <a:rect l="l" t="t" r="r" b="b"/>
              <a:pathLst>
                <a:path w="751839" h="685164">
                  <a:moveTo>
                    <a:pt x="176402" y="0"/>
                  </a:moveTo>
                  <a:lnTo>
                    <a:pt x="136428" y="35627"/>
                  </a:lnTo>
                  <a:lnTo>
                    <a:pt x="98709" y="73546"/>
                  </a:lnTo>
                  <a:lnTo>
                    <a:pt x="63337" y="113641"/>
                  </a:lnTo>
                  <a:lnTo>
                    <a:pt x="30403" y="155797"/>
                  </a:lnTo>
                  <a:lnTo>
                    <a:pt x="0" y="199898"/>
                  </a:lnTo>
                  <a:lnTo>
                    <a:pt x="751458" y="685164"/>
                  </a:lnTo>
                  <a:lnTo>
                    <a:pt x="176402" y="0"/>
                  </a:lnTo>
                  <a:close/>
                </a:path>
              </a:pathLst>
            </a:custGeom>
            <a:solidFill>
              <a:srgbClr val="F8AB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940808" y="1909825"/>
              <a:ext cx="751840" cy="685165"/>
            </a:xfrm>
            <a:custGeom>
              <a:avLst/>
              <a:gdLst/>
              <a:ahLst/>
              <a:cxnLst/>
              <a:rect l="l" t="t" r="r" b="b"/>
              <a:pathLst>
                <a:path w="751839" h="685164">
                  <a:moveTo>
                    <a:pt x="0" y="199898"/>
                  </a:moveTo>
                  <a:lnTo>
                    <a:pt x="30403" y="155797"/>
                  </a:lnTo>
                  <a:lnTo>
                    <a:pt x="63337" y="113641"/>
                  </a:lnTo>
                  <a:lnTo>
                    <a:pt x="98709" y="73546"/>
                  </a:lnTo>
                  <a:lnTo>
                    <a:pt x="136428" y="35627"/>
                  </a:lnTo>
                  <a:lnTo>
                    <a:pt x="176402" y="0"/>
                  </a:lnTo>
                  <a:lnTo>
                    <a:pt x="751458" y="685164"/>
                  </a:lnTo>
                  <a:lnTo>
                    <a:pt x="0" y="199898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117211" y="1770760"/>
              <a:ext cx="575310" cy="824230"/>
            </a:xfrm>
            <a:custGeom>
              <a:avLst/>
              <a:gdLst/>
              <a:ahLst/>
              <a:cxnLst/>
              <a:rect l="l" t="t" r="r" b="b"/>
              <a:pathLst>
                <a:path w="575310" h="824230">
                  <a:moveTo>
                    <a:pt x="227584" y="0"/>
                  </a:moveTo>
                  <a:lnTo>
                    <a:pt x="178836" y="22253"/>
                  </a:lnTo>
                  <a:lnTo>
                    <a:pt x="131582" y="47359"/>
                  </a:lnTo>
                  <a:lnTo>
                    <a:pt x="85943" y="75245"/>
                  </a:lnTo>
                  <a:lnTo>
                    <a:pt x="42042" y="105838"/>
                  </a:lnTo>
                  <a:lnTo>
                    <a:pt x="0" y="139064"/>
                  </a:lnTo>
                  <a:lnTo>
                    <a:pt x="575055" y="824229"/>
                  </a:lnTo>
                  <a:lnTo>
                    <a:pt x="227584" y="0"/>
                  </a:lnTo>
                  <a:close/>
                </a:path>
              </a:pathLst>
            </a:custGeom>
            <a:solidFill>
              <a:srgbClr val="3967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117211" y="1770760"/>
              <a:ext cx="575310" cy="824230"/>
            </a:xfrm>
            <a:custGeom>
              <a:avLst/>
              <a:gdLst/>
              <a:ahLst/>
              <a:cxnLst/>
              <a:rect l="l" t="t" r="r" b="b"/>
              <a:pathLst>
                <a:path w="575310" h="824230">
                  <a:moveTo>
                    <a:pt x="0" y="139064"/>
                  </a:moveTo>
                  <a:lnTo>
                    <a:pt x="42042" y="105838"/>
                  </a:lnTo>
                  <a:lnTo>
                    <a:pt x="85943" y="75245"/>
                  </a:lnTo>
                  <a:lnTo>
                    <a:pt x="131582" y="47359"/>
                  </a:lnTo>
                  <a:lnTo>
                    <a:pt x="178836" y="22253"/>
                  </a:lnTo>
                  <a:lnTo>
                    <a:pt x="227584" y="0"/>
                  </a:lnTo>
                  <a:lnTo>
                    <a:pt x="575055" y="824229"/>
                  </a:lnTo>
                  <a:lnTo>
                    <a:pt x="0" y="13906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344795" y="1700529"/>
              <a:ext cx="347980" cy="894715"/>
            </a:xfrm>
            <a:custGeom>
              <a:avLst/>
              <a:gdLst/>
              <a:ahLst/>
              <a:cxnLst/>
              <a:rect l="l" t="t" r="r" b="b"/>
              <a:pathLst>
                <a:path w="347979" h="894714">
                  <a:moveTo>
                    <a:pt x="347471" y="0"/>
                  </a:moveTo>
                  <a:lnTo>
                    <a:pt x="296406" y="1457"/>
                  </a:lnTo>
                  <a:lnTo>
                    <a:pt x="245617" y="5814"/>
                  </a:lnTo>
                  <a:lnTo>
                    <a:pt x="195223" y="13046"/>
                  </a:lnTo>
                  <a:lnTo>
                    <a:pt x="145344" y="23128"/>
                  </a:lnTo>
                  <a:lnTo>
                    <a:pt x="96100" y="36035"/>
                  </a:lnTo>
                  <a:lnTo>
                    <a:pt x="47612" y="51744"/>
                  </a:lnTo>
                  <a:lnTo>
                    <a:pt x="0" y="70231"/>
                  </a:lnTo>
                  <a:lnTo>
                    <a:pt x="347471" y="894461"/>
                  </a:lnTo>
                  <a:lnTo>
                    <a:pt x="347471" y="0"/>
                  </a:lnTo>
                  <a:close/>
                </a:path>
              </a:pathLst>
            </a:custGeom>
            <a:solidFill>
              <a:srgbClr val="9F3A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344795" y="1700529"/>
              <a:ext cx="347980" cy="894715"/>
            </a:xfrm>
            <a:custGeom>
              <a:avLst/>
              <a:gdLst/>
              <a:ahLst/>
              <a:cxnLst/>
              <a:rect l="l" t="t" r="r" b="b"/>
              <a:pathLst>
                <a:path w="347979" h="894714">
                  <a:moveTo>
                    <a:pt x="0" y="70231"/>
                  </a:moveTo>
                  <a:lnTo>
                    <a:pt x="47612" y="51744"/>
                  </a:lnTo>
                  <a:lnTo>
                    <a:pt x="96100" y="36035"/>
                  </a:lnTo>
                  <a:lnTo>
                    <a:pt x="145344" y="23128"/>
                  </a:lnTo>
                  <a:lnTo>
                    <a:pt x="195223" y="13046"/>
                  </a:lnTo>
                  <a:lnTo>
                    <a:pt x="245617" y="5814"/>
                  </a:lnTo>
                  <a:lnTo>
                    <a:pt x="296406" y="1457"/>
                  </a:lnTo>
                  <a:lnTo>
                    <a:pt x="347471" y="0"/>
                  </a:lnTo>
                  <a:lnTo>
                    <a:pt x="347471" y="894461"/>
                  </a:lnTo>
                  <a:lnTo>
                    <a:pt x="0" y="70231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4512690" y="1304353"/>
            <a:ext cx="236537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15" dirty="0">
                <a:solidFill>
                  <a:srgbClr val="585858"/>
                </a:solidFill>
                <a:latin typeface="Calibri"/>
                <a:cs typeface="Calibri"/>
              </a:rPr>
              <a:t>EMPLOYEE</a:t>
            </a:r>
            <a:r>
              <a:rPr sz="1400" spc="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TURNOVER</a:t>
            </a:r>
            <a:r>
              <a:rPr sz="1400" spc="-6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85858"/>
                </a:solidFill>
                <a:latin typeface="Calibri"/>
                <a:cs typeface="Calibri"/>
              </a:rPr>
              <a:t>ANALYSIS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3448050" y="3657600"/>
            <a:ext cx="76200" cy="85725"/>
            <a:chOff x="3448050" y="3657600"/>
            <a:chExt cx="76200" cy="85725"/>
          </a:xfrm>
        </p:grpSpPr>
        <p:sp>
          <p:nvSpPr>
            <p:cNvPr id="45" name="object 45"/>
            <p:cNvSpPr/>
            <p:nvPr/>
          </p:nvSpPr>
          <p:spPr>
            <a:xfrm>
              <a:off x="3457575" y="3667125"/>
              <a:ext cx="57150" cy="66675"/>
            </a:xfrm>
            <a:custGeom>
              <a:avLst/>
              <a:gdLst/>
              <a:ahLst/>
              <a:cxnLst/>
              <a:rect l="l" t="t" r="r" b="b"/>
              <a:pathLst>
                <a:path w="57150" h="66675">
                  <a:moveTo>
                    <a:pt x="57150" y="0"/>
                  </a:moveTo>
                  <a:lnTo>
                    <a:pt x="0" y="0"/>
                  </a:lnTo>
                  <a:lnTo>
                    <a:pt x="0" y="66675"/>
                  </a:lnTo>
                  <a:lnTo>
                    <a:pt x="57150" y="66675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457575" y="3667125"/>
              <a:ext cx="57150" cy="66675"/>
            </a:xfrm>
            <a:custGeom>
              <a:avLst/>
              <a:gdLst/>
              <a:ahLst/>
              <a:cxnLst/>
              <a:rect l="l" t="t" r="r" b="b"/>
              <a:pathLst>
                <a:path w="57150" h="66675">
                  <a:moveTo>
                    <a:pt x="0" y="66675"/>
                  </a:moveTo>
                  <a:lnTo>
                    <a:pt x="57150" y="66675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66675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" name="object 47"/>
          <p:cNvGrpSpPr/>
          <p:nvPr/>
        </p:nvGrpSpPr>
        <p:grpSpPr>
          <a:xfrm>
            <a:off x="3448050" y="3800475"/>
            <a:ext cx="76200" cy="76200"/>
            <a:chOff x="3448050" y="3800475"/>
            <a:chExt cx="76200" cy="76200"/>
          </a:xfrm>
        </p:grpSpPr>
        <p:sp>
          <p:nvSpPr>
            <p:cNvPr id="48" name="object 48"/>
            <p:cNvSpPr/>
            <p:nvPr/>
          </p:nvSpPr>
          <p:spPr>
            <a:xfrm>
              <a:off x="3457575" y="381000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457575" y="381000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0" name="object 50"/>
          <p:cNvGrpSpPr/>
          <p:nvPr/>
        </p:nvGrpSpPr>
        <p:grpSpPr>
          <a:xfrm>
            <a:off x="3448050" y="3933825"/>
            <a:ext cx="76200" cy="85725"/>
            <a:chOff x="3448050" y="3933825"/>
            <a:chExt cx="76200" cy="85725"/>
          </a:xfrm>
        </p:grpSpPr>
        <p:sp>
          <p:nvSpPr>
            <p:cNvPr id="51" name="object 51"/>
            <p:cNvSpPr/>
            <p:nvPr/>
          </p:nvSpPr>
          <p:spPr>
            <a:xfrm>
              <a:off x="3457575" y="3943350"/>
              <a:ext cx="57150" cy="66675"/>
            </a:xfrm>
            <a:custGeom>
              <a:avLst/>
              <a:gdLst/>
              <a:ahLst/>
              <a:cxnLst/>
              <a:rect l="l" t="t" r="r" b="b"/>
              <a:pathLst>
                <a:path w="57150" h="66675">
                  <a:moveTo>
                    <a:pt x="57150" y="0"/>
                  </a:moveTo>
                  <a:lnTo>
                    <a:pt x="0" y="0"/>
                  </a:lnTo>
                  <a:lnTo>
                    <a:pt x="0" y="66675"/>
                  </a:lnTo>
                  <a:lnTo>
                    <a:pt x="57150" y="66675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457575" y="3943350"/>
              <a:ext cx="57150" cy="66675"/>
            </a:xfrm>
            <a:custGeom>
              <a:avLst/>
              <a:gdLst/>
              <a:ahLst/>
              <a:cxnLst/>
              <a:rect l="l" t="t" r="r" b="b"/>
              <a:pathLst>
                <a:path w="57150" h="66675">
                  <a:moveTo>
                    <a:pt x="0" y="66675"/>
                  </a:moveTo>
                  <a:lnTo>
                    <a:pt x="57150" y="66675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66675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3" name="object 53"/>
          <p:cNvGrpSpPr/>
          <p:nvPr/>
        </p:nvGrpSpPr>
        <p:grpSpPr>
          <a:xfrm>
            <a:off x="3448050" y="4076700"/>
            <a:ext cx="76200" cy="76200"/>
            <a:chOff x="3448050" y="4076700"/>
            <a:chExt cx="76200" cy="76200"/>
          </a:xfrm>
        </p:grpSpPr>
        <p:sp>
          <p:nvSpPr>
            <p:cNvPr id="54" name="object 54"/>
            <p:cNvSpPr/>
            <p:nvPr/>
          </p:nvSpPr>
          <p:spPr>
            <a:xfrm>
              <a:off x="3457575" y="408622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457575" y="408622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6" name="object 56"/>
          <p:cNvGrpSpPr/>
          <p:nvPr/>
        </p:nvGrpSpPr>
        <p:grpSpPr>
          <a:xfrm>
            <a:off x="3448050" y="4210050"/>
            <a:ext cx="76200" cy="85725"/>
            <a:chOff x="3448050" y="4210050"/>
            <a:chExt cx="76200" cy="85725"/>
          </a:xfrm>
        </p:grpSpPr>
        <p:sp>
          <p:nvSpPr>
            <p:cNvPr id="57" name="object 57"/>
            <p:cNvSpPr/>
            <p:nvPr/>
          </p:nvSpPr>
          <p:spPr>
            <a:xfrm>
              <a:off x="3457575" y="4219575"/>
              <a:ext cx="57150" cy="66675"/>
            </a:xfrm>
            <a:custGeom>
              <a:avLst/>
              <a:gdLst/>
              <a:ahLst/>
              <a:cxnLst/>
              <a:rect l="l" t="t" r="r" b="b"/>
              <a:pathLst>
                <a:path w="57150" h="66675">
                  <a:moveTo>
                    <a:pt x="57150" y="0"/>
                  </a:moveTo>
                  <a:lnTo>
                    <a:pt x="0" y="0"/>
                  </a:lnTo>
                  <a:lnTo>
                    <a:pt x="0" y="66675"/>
                  </a:lnTo>
                  <a:lnTo>
                    <a:pt x="57150" y="66675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457575" y="4219575"/>
              <a:ext cx="57150" cy="66675"/>
            </a:xfrm>
            <a:custGeom>
              <a:avLst/>
              <a:gdLst/>
              <a:ahLst/>
              <a:cxnLst/>
              <a:rect l="l" t="t" r="r" b="b"/>
              <a:pathLst>
                <a:path w="57150" h="66675">
                  <a:moveTo>
                    <a:pt x="0" y="66675"/>
                  </a:moveTo>
                  <a:lnTo>
                    <a:pt x="57150" y="66675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66675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9" name="object 59"/>
          <p:cNvGrpSpPr/>
          <p:nvPr/>
        </p:nvGrpSpPr>
        <p:grpSpPr>
          <a:xfrm>
            <a:off x="3448050" y="4352925"/>
            <a:ext cx="76200" cy="76200"/>
            <a:chOff x="3448050" y="4352925"/>
            <a:chExt cx="76200" cy="76200"/>
          </a:xfrm>
        </p:grpSpPr>
        <p:sp>
          <p:nvSpPr>
            <p:cNvPr id="60" name="object 60"/>
            <p:cNvSpPr/>
            <p:nvPr/>
          </p:nvSpPr>
          <p:spPr>
            <a:xfrm>
              <a:off x="3457575" y="436245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457575" y="436245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2" name="object 62"/>
          <p:cNvGrpSpPr/>
          <p:nvPr/>
        </p:nvGrpSpPr>
        <p:grpSpPr>
          <a:xfrm>
            <a:off x="3448050" y="4486275"/>
            <a:ext cx="76200" cy="85725"/>
            <a:chOff x="3448050" y="4486275"/>
            <a:chExt cx="76200" cy="85725"/>
          </a:xfrm>
        </p:grpSpPr>
        <p:sp>
          <p:nvSpPr>
            <p:cNvPr id="63" name="object 63"/>
            <p:cNvSpPr/>
            <p:nvPr/>
          </p:nvSpPr>
          <p:spPr>
            <a:xfrm>
              <a:off x="3457575" y="4495800"/>
              <a:ext cx="57150" cy="66675"/>
            </a:xfrm>
            <a:custGeom>
              <a:avLst/>
              <a:gdLst/>
              <a:ahLst/>
              <a:cxnLst/>
              <a:rect l="l" t="t" r="r" b="b"/>
              <a:pathLst>
                <a:path w="57150" h="66675">
                  <a:moveTo>
                    <a:pt x="57150" y="0"/>
                  </a:moveTo>
                  <a:lnTo>
                    <a:pt x="0" y="0"/>
                  </a:lnTo>
                  <a:lnTo>
                    <a:pt x="0" y="66675"/>
                  </a:lnTo>
                  <a:lnTo>
                    <a:pt x="57150" y="66675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2C4D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457575" y="4495800"/>
              <a:ext cx="57150" cy="66675"/>
            </a:xfrm>
            <a:custGeom>
              <a:avLst/>
              <a:gdLst/>
              <a:ahLst/>
              <a:cxnLst/>
              <a:rect l="l" t="t" r="r" b="b"/>
              <a:pathLst>
                <a:path w="57150" h="66675">
                  <a:moveTo>
                    <a:pt x="0" y="66675"/>
                  </a:moveTo>
                  <a:lnTo>
                    <a:pt x="57150" y="66675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66675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5" name="object 65"/>
          <p:cNvGrpSpPr/>
          <p:nvPr/>
        </p:nvGrpSpPr>
        <p:grpSpPr>
          <a:xfrm>
            <a:off x="3448050" y="4629150"/>
            <a:ext cx="76200" cy="76200"/>
            <a:chOff x="3448050" y="4629150"/>
            <a:chExt cx="76200" cy="76200"/>
          </a:xfrm>
        </p:grpSpPr>
        <p:sp>
          <p:nvSpPr>
            <p:cNvPr id="66" name="object 66"/>
            <p:cNvSpPr/>
            <p:nvPr/>
          </p:nvSpPr>
          <p:spPr>
            <a:xfrm>
              <a:off x="3457575" y="46386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772C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457575" y="46386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8" name="object 68"/>
          <p:cNvGrpSpPr/>
          <p:nvPr/>
        </p:nvGrpSpPr>
        <p:grpSpPr>
          <a:xfrm>
            <a:off x="3448050" y="4762500"/>
            <a:ext cx="76200" cy="85725"/>
            <a:chOff x="3448050" y="4762500"/>
            <a:chExt cx="76200" cy="85725"/>
          </a:xfrm>
        </p:grpSpPr>
        <p:sp>
          <p:nvSpPr>
            <p:cNvPr id="69" name="object 69"/>
            <p:cNvSpPr/>
            <p:nvPr/>
          </p:nvSpPr>
          <p:spPr>
            <a:xfrm>
              <a:off x="3457575" y="4772025"/>
              <a:ext cx="57150" cy="66675"/>
            </a:xfrm>
            <a:custGeom>
              <a:avLst/>
              <a:gdLst/>
              <a:ahLst/>
              <a:cxnLst/>
              <a:rect l="l" t="t" r="r" b="b"/>
              <a:pathLst>
                <a:path w="57150" h="66675">
                  <a:moveTo>
                    <a:pt x="57150" y="0"/>
                  </a:moveTo>
                  <a:lnTo>
                    <a:pt x="0" y="0"/>
                  </a:lnTo>
                  <a:lnTo>
                    <a:pt x="0" y="66675"/>
                  </a:lnTo>
                  <a:lnTo>
                    <a:pt x="57150" y="66675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5F75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457575" y="4772025"/>
              <a:ext cx="57150" cy="66675"/>
            </a:xfrm>
            <a:custGeom>
              <a:avLst/>
              <a:gdLst/>
              <a:ahLst/>
              <a:cxnLst/>
              <a:rect l="l" t="t" r="r" b="b"/>
              <a:pathLst>
                <a:path w="57150" h="66675">
                  <a:moveTo>
                    <a:pt x="0" y="66675"/>
                  </a:moveTo>
                  <a:lnTo>
                    <a:pt x="57150" y="66675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66675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1" name="object 71"/>
          <p:cNvGrpSpPr/>
          <p:nvPr/>
        </p:nvGrpSpPr>
        <p:grpSpPr>
          <a:xfrm>
            <a:off x="3448050" y="4905375"/>
            <a:ext cx="76200" cy="76200"/>
            <a:chOff x="3448050" y="4905375"/>
            <a:chExt cx="76200" cy="76200"/>
          </a:xfrm>
        </p:grpSpPr>
        <p:sp>
          <p:nvSpPr>
            <p:cNvPr id="72" name="object 72"/>
            <p:cNvSpPr/>
            <p:nvPr/>
          </p:nvSpPr>
          <p:spPr>
            <a:xfrm>
              <a:off x="3457575" y="491490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4D3A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457575" y="491490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4" name="object 74"/>
          <p:cNvGrpSpPr/>
          <p:nvPr/>
        </p:nvGrpSpPr>
        <p:grpSpPr>
          <a:xfrm>
            <a:off x="3448050" y="5038725"/>
            <a:ext cx="76200" cy="85725"/>
            <a:chOff x="3448050" y="5038725"/>
            <a:chExt cx="76200" cy="85725"/>
          </a:xfrm>
        </p:grpSpPr>
        <p:sp>
          <p:nvSpPr>
            <p:cNvPr id="75" name="object 75"/>
            <p:cNvSpPr/>
            <p:nvPr/>
          </p:nvSpPr>
          <p:spPr>
            <a:xfrm>
              <a:off x="3457575" y="5048250"/>
              <a:ext cx="57150" cy="66675"/>
            </a:xfrm>
            <a:custGeom>
              <a:avLst/>
              <a:gdLst/>
              <a:ahLst/>
              <a:cxnLst/>
              <a:rect l="l" t="t" r="r" b="b"/>
              <a:pathLst>
                <a:path w="57150" h="66675">
                  <a:moveTo>
                    <a:pt x="57150" y="0"/>
                  </a:moveTo>
                  <a:lnTo>
                    <a:pt x="0" y="0"/>
                  </a:lnTo>
                  <a:lnTo>
                    <a:pt x="0" y="66675"/>
                  </a:lnTo>
                  <a:lnTo>
                    <a:pt x="57150" y="66675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276A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457575" y="5048250"/>
              <a:ext cx="57150" cy="66675"/>
            </a:xfrm>
            <a:custGeom>
              <a:avLst/>
              <a:gdLst/>
              <a:ahLst/>
              <a:cxnLst/>
              <a:rect l="l" t="t" r="r" b="b"/>
              <a:pathLst>
                <a:path w="57150" h="66675">
                  <a:moveTo>
                    <a:pt x="0" y="66675"/>
                  </a:moveTo>
                  <a:lnTo>
                    <a:pt x="57150" y="66675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66675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7" name="object 77"/>
          <p:cNvGrpSpPr/>
          <p:nvPr/>
        </p:nvGrpSpPr>
        <p:grpSpPr>
          <a:xfrm>
            <a:off x="3448050" y="5181600"/>
            <a:ext cx="76200" cy="76200"/>
            <a:chOff x="3448050" y="5181600"/>
            <a:chExt cx="76200" cy="76200"/>
          </a:xfrm>
        </p:grpSpPr>
        <p:sp>
          <p:nvSpPr>
            <p:cNvPr id="78" name="object 78"/>
            <p:cNvSpPr/>
            <p:nvPr/>
          </p:nvSpPr>
          <p:spPr>
            <a:xfrm>
              <a:off x="3457575" y="519112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B656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3457575" y="519112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0" name="object 80"/>
          <p:cNvGrpSpPr/>
          <p:nvPr/>
        </p:nvGrpSpPr>
        <p:grpSpPr>
          <a:xfrm>
            <a:off x="3448050" y="5314950"/>
            <a:ext cx="76200" cy="85725"/>
            <a:chOff x="3448050" y="5314950"/>
            <a:chExt cx="76200" cy="85725"/>
          </a:xfrm>
        </p:grpSpPr>
        <p:sp>
          <p:nvSpPr>
            <p:cNvPr id="81" name="object 81"/>
            <p:cNvSpPr/>
            <p:nvPr/>
          </p:nvSpPr>
          <p:spPr>
            <a:xfrm>
              <a:off x="3457575" y="5324475"/>
              <a:ext cx="57150" cy="66675"/>
            </a:xfrm>
            <a:custGeom>
              <a:avLst/>
              <a:gdLst/>
              <a:ahLst/>
              <a:cxnLst/>
              <a:rect l="l" t="t" r="r" b="b"/>
              <a:pathLst>
                <a:path w="57150" h="66675">
                  <a:moveTo>
                    <a:pt x="57150" y="0"/>
                  </a:moveTo>
                  <a:lnTo>
                    <a:pt x="0" y="0"/>
                  </a:lnTo>
                  <a:lnTo>
                    <a:pt x="0" y="66675"/>
                  </a:lnTo>
                  <a:lnTo>
                    <a:pt x="57150" y="66675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719A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3457575" y="5324475"/>
              <a:ext cx="57150" cy="66675"/>
            </a:xfrm>
            <a:custGeom>
              <a:avLst/>
              <a:gdLst/>
              <a:ahLst/>
              <a:cxnLst/>
              <a:rect l="l" t="t" r="r" b="b"/>
              <a:pathLst>
                <a:path w="57150" h="66675">
                  <a:moveTo>
                    <a:pt x="0" y="66675"/>
                  </a:moveTo>
                  <a:lnTo>
                    <a:pt x="57150" y="66675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66675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3" name="object 83"/>
          <p:cNvGrpSpPr/>
          <p:nvPr/>
        </p:nvGrpSpPr>
        <p:grpSpPr>
          <a:xfrm>
            <a:off x="3448050" y="5457825"/>
            <a:ext cx="76200" cy="76200"/>
            <a:chOff x="3448050" y="5457825"/>
            <a:chExt cx="76200" cy="76200"/>
          </a:xfrm>
        </p:grpSpPr>
        <p:sp>
          <p:nvSpPr>
            <p:cNvPr id="84" name="object 84"/>
            <p:cNvSpPr/>
            <p:nvPr/>
          </p:nvSpPr>
          <p:spPr>
            <a:xfrm>
              <a:off x="3457575" y="546735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CD73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3457575" y="546735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6" name="object 86"/>
          <p:cNvGrpSpPr/>
          <p:nvPr/>
        </p:nvGrpSpPr>
        <p:grpSpPr>
          <a:xfrm>
            <a:off x="3448050" y="5591175"/>
            <a:ext cx="76200" cy="85725"/>
            <a:chOff x="3448050" y="5591175"/>
            <a:chExt cx="76200" cy="85725"/>
          </a:xfrm>
        </p:grpSpPr>
        <p:sp>
          <p:nvSpPr>
            <p:cNvPr id="87" name="object 87"/>
            <p:cNvSpPr/>
            <p:nvPr/>
          </p:nvSpPr>
          <p:spPr>
            <a:xfrm>
              <a:off x="3457575" y="5600700"/>
              <a:ext cx="57150" cy="66675"/>
            </a:xfrm>
            <a:custGeom>
              <a:avLst/>
              <a:gdLst/>
              <a:ahLst/>
              <a:cxnLst/>
              <a:rect l="l" t="t" r="r" b="b"/>
              <a:pathLst>
                <a:path w="57150" h="66675">
                  <a:moveTo>
                    <a:pt x="57150" y="0"/>
                  </a:moveTo>
                  <a:lnTo>
                    <a:pt x="0" y="0"/>
                  </a:lnTo>
                  <a:lnTo>
                    <a:pt x="0" y="66675"/>
                  </a:lnTo>
                  <a:lnTo>
                    <a:pt x="57150" y="66675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AEC8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457575" y="5600700"/>
              <a:ext cx="57150" cy="66675"/>
            </a:xfrm>
            <a:custGeom>
              <a:avLst/>
              <a:gdLst/>
              <a:ahLst/>
              <a:cxnLst/>
              <a:rect l="l" t="t" r="r" b="b"/>
              <a:pathLst>
                <a:path w="57150" h="66675">
                  <a:moveTo>
                    <a:pt x="0" y="66675"/>
                  </a:moveTo>
                  <a:lnTo>
                    <a:pt x="57150" y="66675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66675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9" name="object 89"/>
          <p:cNvGrpSpPr/>
          <p:nvPr/>
        </p:nvGrpSpPr>
        <p:grpSpPr>
          <a:xfrm>
            <a:off x="3448050" y="5734050"/>
            <a:ext cx="76200" cy="76200"/>
            <a:chOff x="3448050" y="5734050"/>
            <a:chExt cx="76200" cy="76200"/>
          </a:xfrm>
        </p:grpSpPr>
        <p:sp>
          <p:nvSpPr>
            <p:cNvPr id="90" name="object 90"/>
            <p:cNvSpPr/>
            <p:nvPr/>
          </p:nvSpPr>
          <p:spPr>
            <a:xfrm>
              <a:off x="3457575" y="57435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9983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3457575" y="57435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2" name="object 92"/>
          <p:cNvGrpSpPr/>
          <p:nvPr/>
        </p:nvGrpSpPr>
        <p:grpSpPr>
          <a:xfrm>
            <a:off x="3448050" y="5867400"/>
            <a:ext cx="76200" cy="85725"/>
            <a:chOff x="3448050" y="5867400"/>
            <a:chExt cx="76200" cy="85725"/>
          </a:xfrm>
        </p:grpSpPr>
        <p:sp>
          <p:nvSpPr>
            <p:cNvPr id="93" name="object 93"/>
            <p:cNvSpPr/>
            <p:nvPr/>
          </p:nvSpPr>
          <p:spPr>
            <a:xfrm>
              <a:off x="3457575" y="5876925"/>
              <a:ext cx="57150" cy="66675"/>
            </a:xfrm>
            <a:custGeom>
              <a:avLst/>
              <a:gdLst/>
              <a:ahLst/>
              <a:cxnLst/>
              <a:rect l="l" t="t" r="r" b="b"/>
              <a:pathLst>
                <a:path w="57150" h="66675">
                  <a:moveTo>
                    <a:pt x="57150" y="0"/>
                  </a:moveTo>
                  <a:lnTo>
                    <a:pt x="0" y="0"/>
                  </a:lnTo>
                  <a:lnTo>
                    <a:pt x="0" y="66675"/>
                  </a:lnTo>
                  <a:lnTo>
                    <a:pt x="57150" y="66675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6EBC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457575" y="5876925"/>
              <a:ext cx="57150" cy="66675"/>
            </a:xfrm>
            <a:custGeom>
              <a:avLst/>
              <a:gdLst/>
              <a:ahLst/>
              <a:cxnLst/>
              <a:rect l="l" t="t" r="r" b="b"/>
              <a:pathLst>
                <a:path w="57150" h="66675">
                  <a:moveTo>
                    <a:pt x="0" y="66675"/>
                  </a:moveTo>
                  <a:lnTo>
                    <a:pt x="57150" y="66675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66675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5" name="object 95"/>
          <p:cNvGrpSpPr/>
          <p:nvPr/>
        </p:nvGrpSpPr>
        <p:grpSpPr>
          <a:xfrm>
            <a:off x="3448050" y="6010275"/>
            <a:ext cx="76200" cy="85725"/>
            <a:chOff x="3448050" y="6010275"/>
            <a:chExt cx="76200" cy="85725"/>
          </a:xfrm>
        </p:grpSpPr>
        <p:sp>
          <p:nvSpPr>
            <p:cNvPr id="96" name="object 96"/>
            <p:cNvSpPr/>
            <p:nvPr/>
          </p:nvSpPr>
          <p:spPr>
            <a:xfrm>
              <a:off x="3457575" y="6019800"/>
              <a:ext cx="57150" cy="66675"/>
            </a:xfrm>
            <a:custGeom>
              <a:avLst/>
              <a:gdLst/>
              <a:ahLst/>
              <a:cxnLst/>
              <a:rect l="l" t="t" r="r" b="b"/>
              <a:pathLst>
                <a:path w="57150" h="66675">
                  <a:moveTo>
                    <a:pt x="57150" y="0"/>
                  </a:moveTo>
                  <a:lnTo>
                    <a:pt x="0" y="0"/>
                  </a:lnTo>
                  <a:lnTo>
                    <a:pt x="0" y="66675"/>
                  </a:lnTo>
                  <a:lnTo>
                    <a:pt x="57150" y="66675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8AB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457575" y="6019800"/>
              <a:ext cx="57150" cy="66675"/>
            </a:xfrm>
            <a:custGeom>
              <a:avLst/>
              <a:gdLst/>
              <a:ahLst/>
              <a:cxnLst/>
              <a:rect l="l" t="t" r="r" b="b"/>
              <a:pathLst>
                <a:path w="57150" h="66675">
                  <a:moveTo>
                    <a:pt x="0" y="66675"/>
                  </a:moveTo>
                  <a:lnTo>
                    <a:pt x="57150" y="66675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66675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8" name="object 98"/>
          <p:cNvGrpSpPr/>
          <p:nvPr/>
        </p:nvGrpSpPr>
        <p:grpSpPr>
          <a:xfrm>
            <a:off x="3448050" y="6143625"/>
            <a:ext cx="76200" cy="85725"/>
            <a:chOff x="3448050" y="6143625"/>
            <a:chExt cx="76200" cy="85725"/>
          </a:xfrm>
        </p:grpSpPr>
        <p:sp>
          <p:nvSpPr>
            <p:cNvPr id="99" name="object 99"/>
            <p:cNvSpPr/>
            <p:nvPr/>
          </p:nvSpPr>
          <p:spPr>
            <a:xfrm>
              <a:off x="3457575" y="6153150"/>
              <a:ext cx="57150" cy="66675"/>
            </a:xfrm>
            <a:custGeom>
              <a:avLst/>
              <a:gdLst/>
              <a:ahLst/>
              <a:cxnLst/>
              <a:rect l="l" t="t" r="r" b="b"/>
              <a:pathLst>
                <a:path w="57150" h="66675">
                  <a:moveTo>
                    <a:pt x="57150" y="0"/>
                  </a:moveTo>
                  <a:lnTo>
                    <a:pt x="0" y="0"/>
                  </a:lnTo>
                  <a:lnTo>
                    <a:pt x="0" y="66675"/>
                  </a:lnTo>
                  <a:lnTo>
                    <a:pt x="57150" y="66675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3967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457575" y="6153150"/>
              <a:ext cx="57150" cy="66675"/>
            </a:xfrm>
            <a:custGeom>
              <a:avLst/>
              <a:gdLst/>
              <a:ahLst/>
              <a:cxnLst/>
              <a:rect l="l" t="t" r="r" b="b"/>
              <a:pathLst>
                <a:path w="57150" h="66675">
                  <a:moveTo>
                    <a:pt x="0" y="66675"/>
                  </a:moveTo>
                  <a:lnTo>
                    <a:pt x="57150" y="66675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66675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1" name="object 101"/>
          <p:cNvGrpSpPr/>
          <p:nvPr/>
        </p:nvGrpSpPr>
        <p:grpSpPr>
          <a:xfrm>
            <a:off x="3448050" y="6286500"/>
            <a:ext cx="76200" cy="85725"/>
            <a:chOff x="3448050" y="6286500"/>
            <a:chExt cx="76200" cy="85725"/>
          </a:xfrm>
        </p:grpSpPr>
        <p:sp>
          <p:nvSpPr>
            <p:cNvPr id="102" name="object 102"/>
            <p:cNvSpPr/>
            <p:nvPr/>
          </p:nvSpPr>
          <p:spPr>
            <a:xfrm>
              <a:off x="3457575" y="6296025"/>
              <a:ext cx="57150" cy="66675"/>
            </a:xfrm>
            <a:custGeom>
              <a:avLst/>
              <a:gdLst/>
              <a:ahLst/>
              <a:cxnLst/>
              <a:rect l="l" t="t" r="r" b="b"/>
              <a:pathLst>
                <a:path w="57150" h="66675">
                  <a:moveTo>
                    <a:pt x="57150" y="0"/>
                  </a:moveTo>
                  <a:lnTo>
                    <a:pt x="0" y="0"/>
                  </a:lnTo>
                  <a:lnTo>
                    <a:pt x="0" y="66675"/>
                  </a:lnTo>
                  <a:lnTo>
                    <a:pt x="57150" y="66675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9F3A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3457575" y="6296025"/>
              <a:ext cx="57150" cy="66675"/>
            </a:xfrm>
            <a:custGeom>
              <a:avLst/>
              <a:gdLst/>
              <a:ahLst/>
              <a:cxnLst/>
              <a:rect l="l" t="t" r="r" b="b"/>
              <a:pathLst>
                <a:path w="57150" h="66675">
                  <a:moveTo>
                    <a:pt x="0" y="66675"/>
                  </a:moveTo>
                  <a:lnTo>
                    <a:pt x="57150" y="66675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66675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" name="object 104"/>
          <p:cNvSpPr txBox="1"/>
          <p:nvPr/>
        </p:nvSpPr>
        <p:spPr>
          <a:xfrm>
            <a:off x="3534028" y="3605529"/>
            <a:ext cx="5001895" cy="2795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90"/>
              </a:spcBef>
            </a:pP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ID </a:t>
            </a:r>
            <a:r>
              <a:rPr sz="900" spc="5" dirty="0">
                <a:solidFill>
                  <a:srgbClr val="585858"/>
                </a:solidFill>
                <a:latin typeface="Calibri"/>
                <a:cs typeface="Calibri"/>
              </a:rPr>
              <a:t>NO</a:t>
            </a:r>
            <a:r>
              <a:rPr sz="900" spc="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FirstName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LastName StartDate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EmployeeStatus EmployeeType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PayZone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EmployeeClassificationType </a:t>
            </a:r>
            <a:r>
              <a:rPr sz="900" spc="-19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3427</a:t>
            </a:r>
            <a:r>
              <a:rPr sz="900" spc="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Uriah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Bridges</a:t>
            </a:r>
            <a:r>
              <a:rPr sz="900" spc="-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20-Sep-19</a:t>
            </a:r>
            <a:r>
              <a:rPr sz="900" spc="-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5" dirty="0">
                <a:solidFill>
                  <a:srgbClr val="585858"/>
                </a:solidFill>
                <a:latin typeface="Calibri"/>
                <a:cs typeface="Calibri"/>
              </a:rPr>
              <a:t>Active</a:t>
            </a:r>
            <a:r>
              <a:rPr sz="900" spc="-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Contract</a:t>
            </a:r>
            <a:r>
              <a:rPr sz="900" spc="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Zone</a:t>
            </a:r>
            <a:r>
              <a:rPr sz="900" spc="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Temporary</a:t>
            </a:r>
            <a:endParaRPr sz="900">
              <a:latin typeface="Calibri"/>
              <a:cs typeface="Calibri"/>
            </a:endParaRPr>
          </a:p>
          <a:p>
            <a:pPr marL="12700" marR="1911350">
              <a:lnSpc>
                <a:spcPct val="101000"/>
              </a:lnSpc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3428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Paula</a:t>
            </a:r>
            <a:r>
              <a:rPr sz="900" spc="19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5" dirty="0">
                <a:solidFill>
                  <a:srgbClr val="585858"/>
                </a:solidFill>
                <a:latin typeface="Calibri"/>
                <a:cs typeface="Calibri"/>
              </a:rPr>
              <a:t>Small</a:t>
            </a:r>
            <a:r>
              <a:rPr sz="900" spc="17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11-Feb-23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Active Contract </a:t>
            </a:r>
            <a:r>
              <a:rPr sz="900" spc="10" dirty="0">
                <a:solidFill>
                  <a:srgbClr val="585858"/>
                </a:solidFill>
                <a:latin typeface="Calibri"/>
                <a:cs typeface="Calibri"/>
              </a:rPr>
              <a:t>Zone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A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Part-Time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342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9</a:t>
            </a:r>
            <a:r>
              <a:rPr sz="900" spc="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5" dirty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900" spc="30" dirty="0">
                <a:solidFill>
                  <a:srgbClr val="585858"/>
                </a:solidFill>
                <a:latin typeface="Calibri"/>
                <a:cs typeface="Calibri"/>
              </a:rPr>
              <a:t>w</a:t>
            </a:r>
            <a:r>
              <a:rPr sz="900" spc="15" dirty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900" spc="-15" dirty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40" dirty="0">
                <a:solidFill>
                  <a:srgbClr val="585858"/>
                </a:solidFill>
                <a:latin typeface="Calibri"/>
                <a:cs typeface="Calibri"/>
              </a:rPr>
              <a:t>B</a:t>
            </a:r>
            <a:r>
              <a:rPr sz="900" spc="50" dirty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k</a:t>
            </a:r>
            <a:r>
              <a:rPr sz="900" spc="-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10</a:t>
            </a:r>
            <a:r>
              <a:rPr sz="900" spc="20" dirty="0">
                <a:solidFill>
                  <a:srgbClr val="585858"/>
                </a:solidFill>
                <a:latin typeface="Calibri"/>
                <a:cs typeface="Calibri"/>
              </a:rPr>
              <a:t>-</a:t>
            </a:r>
            <a:r>
              <a:rPr sz="900" spc="-30" dirty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900" spc="20" dirty="0">
                <a:solidFill>
                  <a:srgbClr val="585858"/>
                </a:solidFill>
                <a:latin typeface="Calibri"/>
                <a:cs typeface="Calibri"/>
              </a:rPr>
              <a:t>-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8</a:t>
            </a:r>
            <a:r>
              <a:rPr sz="900" spc="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900" spc="-60" dirty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900" spc="40" dirty="0">
                <a:solidFill>
                  <a:srgbClr val="585858"/>
                </a:solidFill>
                <a:latin typeface="Calibri"/>
                <a:cs typeface="Calibri"/>
              </a:rPr>
              <a:t>v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900" spc="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40" dirty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900" spc="15" dirty="0">
                <a:solidFill>
                  <a:srgbClr val="585858"/>
                </a:solidFill>
                <a:latin typeface="Calibri"/>
                <a:cs typeface="Calibri"/>
              </a:rPr>
              <a:t>ll</a:t>
            </a:r>
            <a:r>
              <a:rPr sz="900" spc="20" dirty="0">
                <a:solidFill>
                  <a:srgbClr val="585858"/>
                </a:solidFill>
                <a:latin typeface="Calibri"/>
                <a:cs typeface="Calibri"/>
              </a:rPr>
              <a:t>-</a:t>
            </a:r>
            <a:r>
              <a:rPr sz="900" spc="-65" dirty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900" spc="15" dirty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900" spc="25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900" spc="-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25" dirty="0">
                <a:solidFill>
                  <a:srgbClr val="585858"/>
                </a:solidFill>
                <a:latin typeface="Calibri"/>
                <a:cs typeface="Calibri"/>
              </a:rPr>
              <a:t>Z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900" spc="50" dirty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900" spc="-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B</a:t>
            </a:r>
            <a:r>
              <a:rPr sz="900" spc="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5" dirty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900" spc="15" dirty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900" spc="-15" dirty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900" spc="-55" dirty="0">
                <a:solidFill>
                  <a:srgbClr val="585858"/>
                </a:solidFill>
                <a:latin typeface="Calibri"/>
                <a:cs typeface="Calibri"/>
              </a:rPr>
              <a:t>-</a:t>
            </a:r>
            <a:r>
              <a:rPr sz="900" spc="10" dirty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900" spc="15" dirty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900" spc="25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e 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3430</a:t>
            </a:r>
            <a:r>
              <a:rPr sz="900" spc="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Michael</a:t>
            </a:r>
            <a:r>
              <a:rPr sz="900" spc="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5" dirty="0">
                <a:solidFill>
                  <a:srgbClr val="585858"/>
                </a:solidFill>
                <a:latin typeface="Calibri"/>
                <a:cs typeface="Calibri"/>
              </a:rPr>
              <a:t>Riordan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 21-Jun-21</a:t>
            </a:r>
            <a:r>
              <a:rPr sz="900" spc="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5" dirty="0">
                <a:solidFill>
                  <a:srgbClr val="585858"/>
                </a:solidFill>
                <a:latin typeface="Calibri"/>
                <a:cs typeface="Calibri"/>
              </a:rPr>
              <a:t>Active</a:t>
            </a:r>
            <a:r>
              <a:rPr sz="900" spc="-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Contract</a:t>
            </a:r>
            <a:r>
              <a:rPr sz="900" spc="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Zone</a:t>
            </a:r>
            <a:r>
              <a:rPr sz="900" spc="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900" spc="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Full-Time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3431</a:t>
            </a:r>
            <a:r>
              <a:rPr sz="900" spc="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Jasmine</a:t>
            </a:r>
            <a:r>
              <a:rPr sz="900" spc="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Onque</a:t>
            </a:r>
            <a:r>
              <a:rPr sz="900" spc="-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29-Jun-19</a:t>
            </a:r>
            <a:r>
              <a:rPr sz="900" spc="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Active</a:t>
            </a:r>
            <a:r>
              <a:rPr sz="900" spc="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Contract</a:t>
            </a:r>
            <a:r>
              <a:rPr sz="900" spc="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Zone</a:t>
            </a:r>
            <a:r>
              <a:rPr sz="900" spc="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900" spc="-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Temporary </a:t>
            </a:r>
            <a:r>
              <a:rPr sz="900" spc="-19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3432</a:t>
            </a:r>
            <a:r>
              <a:rPr sz="900" spc="5" dirty="0">
                <a:solidFill>
                  <a:srgbClr val="585858"/>
                </a:solidFill>
                <a:latin typeface="Calibri"/>
                <a:cs typeface="Calibri"/>
              </a:rPr>
              <a:t> Maruk</a:t>
            </a:r>
            <a:r>
              <a:rPr sz="900" spc="-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Fraval</a:t>
            </a:r>
            <a:r>
              <a:rPr sz="900" spc="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17-Jan-20</a:t>
            </a:r>
            <a:r>
              <a:rPr sz="900" spc="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Active</a:t>
            </a:r>
            <a:r>
              <a:rPr sz="900" spc="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Contract</a:t>
            </a:r>
            <a:r>
              <a:rPr sz="900" spc="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Zone</a:t>
            </a:r>
            <a:r>
              <a:rPr sz="900" spc="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B</a:t>
            </a: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Full-Time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343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3</a:t>
            </a:r>
            <a:r>
              <a:rPr sz="900" spc="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900" spc="15" dirty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900" spc="15" dirty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900" spc="-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30" dirty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900" spc="45" dirty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900" spc="-55" dirty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900" spc="70" dirty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900" spc="-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06</a:t>
            </a:r>
            <a:r>
              <a:rPr sz="900" spc="20" dirty="0">
                <a:solidFill>
                  <a:srgbClr val="585858"/>
                </a:solidFill>
                <a:latin typeface="Calibri"/>
                <a:cs typeface="Calibri"/>
              </a:rPr>
              <a:t>-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900" spc="-15" dirty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900" spc="20" dirty="0">
                <a:solidFill>
                  <a:srgbClr val="585858"/>
                </a:solidFill>
                <a:latin typeface="Calibri"/>
                <a:cs typeface="Calibri"/>
              </a:rPr>
              <a:t>-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2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2</a:t>
            </a:r>
            <a:r>
              <a:rPr sz="900" spc="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900" spc="15" dirty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v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900" spc="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40" dirty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900" spc="50" dirty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900" spc="-60" dirty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900" spc="15" dirty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900" spc="20" dirty="0">
                <a:solidFill>
                  <a:srgbClr val="585858"/>
                </a:solidFill>
                <a:latin typeface="Calibri"/>
                <a:cs typeface="Calibri"/>
              </a:rPr>
              <a:t>-</a:t>
            </a:r>
            <a:r>
              <a:rPr sz="900" spc="10" dirty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900" spc="-60" dirty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900" spc="25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900" spc="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0" dirty="0">
                <a:solidFill>
                  <a:srgbClr val="585858"/>
                </a:solidFill>
                <a:latin typeface="Calibri"/>
                <a:cs typeface="Calibri"/>
              </a:rPr>
              <a:t>Z</a:t>
            </a:r>
            <a:r>
              <a:rPr sz="900" spc="45" dirty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900" spc="-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B</a:t>
            </a:r>
            <a:r>
              <a:rPr sz="900" spc="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10" dirty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900" spc="-45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900" spc="45" dirty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900" spc="-15" dirty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900" spc="15" dirty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900" spc="-15" dirty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y 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3434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Sharlene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Terry 06-Nov-20 Active Contract </a:t>
            </a:r>
            <a:r>
              <a:rPr sz="900" spc="10" dirty="0">
                <a:solidFill>
                  <a:srgbClr val="585858"/>
                </a:solidFill>
                <a:latin typeface="Calibri"/>
                <a:cs typeface="Calibri"/>
              </a:rPr>
              <a:t>Zone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C Full-Time </a:t>
            </a:r>
            <a:r>
              <a:rPr sz="900" spc="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343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5</a:t>
            </a:r>
            <a:r>
              <a:rPr sz="900" spc="10" dirty="0">
                <a:solidFill>
                  <a:srgbClr val="585858"/>
                </a:solidFill>
                <a:latin typeface="Calibri"/>
                <a:cs typeface="Calibri"/>
              </a:rPr>
              <a:t> J</a:t>
            </a:r>
            <a:r>
              <a:rPr sz="900" spc="15" dirty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900" spc="-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50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K</a:t>
            </a:r>
            <a:r>
              <a:rPr sz="900" spc="15" dirty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900" spc="15" dirty="0">
                <a:solidFill>
                  <a:srgbClr val="585858"/>
                </a:solidFill>
                <a:latin typeface="Calibri"/>
                <a:cs typeface="Calibri"/>
              </a:rPr>
              <a:t>zi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900" spc="-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18</a:t>
            </a:r>
            <a:r>
              <a:rPr sz="900" spc="20" dirty="0">
                <a:solidFill>
                  <a:srgbClr val="585858"/>
                </a:solidFill>
                <a:latin typeface="Calibri"/>
                <a:cs typeface="Calibri"/>
              </a:rPr>
              <a:t>-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900" spc="25" dirty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r>
              <a:rPr sz="900" spc="20" dirty="0">
                <a:solidFill>
                  <a:srgbClr val="585858"/>
                </a:solidFill>
                <a:latin typeface="Calibri"/>
                <a:cs typeface="Calibri"/>
              </a:rPr>
              <a:t>-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8</a:t>
            </a:r>
            <a:r>
              <a:rPr sz="900" spc="-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900" spc="65" dirty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900" spc="-60" dirty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900" spc="40" dirty="0">
                <a:solidFill>
                  <a:srgbClr val="585858"/>
                </a:solidFill>
                <a:latin typeface="Calibri"/>
                <a:cs typeface="Calibri"/>
              </a:rPr>
              <a:t>v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900" spc="-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40" dirty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on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900" spc="55" dirty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900" spc="-60" dirty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900" spc="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25" dirty="0">
                <a:solidFill>
                  <a:srgbClr val="585858"/>
                </a:solidFill>
                <a:latin typeface="Calibri"/>
                <a:cs typeface="Calibri"/>
              </a:rPr>
              <a:t>Z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on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900" spc="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B</a:t>
            </a: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55" dirty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900" spc="-60" dirty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900" spc="-15" dirty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900" spc="70" dirty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900" spc="-55" dirty="0">
                <a:solidFill>
                  <a:srgbClr val="585858"/>
                </a:solidFill>
                <a:latin typeface="Calibri"/>
                <a:cs typeface="Calibri"/>
              </a:rPr>
              <a:t>-</a:t>
            </a:r>
            <a:r>
              <a:rPr sz="900" spc="10" dirty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900" spc="15" dirty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900" spc="-45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endParaRPr sz="900">
              <a:latin typeface="Calibri"/>
              <a:cs typeface="Calibri"/>
            </a:endParaRPr>
          </a:p>
          <a:p>
            <a:pPr marL="12700" marR="1827530">
              <a:lnSpc>
                <a:spcPct val="101000"/>
              </a:lnSpc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3436</a:t>
            </a:r>
            <a:r>
              <a:rPr sz="900" spc="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Joseph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Martins</a:t>
            </a:r>
            <a:r>
              <a:rPr sz="900" spc="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21-Jan-22</a:t>
            </a:r>
            <a:r>
              <a:rPr sz="900" spc="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Active</a:t>
            </a:r>
            <a:r>
              <a:rPr sz="900" spc="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Part-Time</a:t>
            </a:r>
            <a:r>
              <a:rPr sz="900" spc="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Zone</a:t>
            </a:r>
            <a:r>
              <a:rPr sz="900" spc="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B</a:t>
            </a: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Temporary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3437 Myriam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Givens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04-Aug-23 </a:t>
            </a:r>
            <a:r>
              <a:rPr sz="900" spc="5" dirty="0">
                <a:solidFill>
                  <a:srgbClr val="585858"/>
                </a:solidFill>
                <a:latin typeface="Calibri"/>
                <a:cs typeface="Calibri"/>
              </a:rPr>
              <a:t>Active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Contract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Zone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B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Temporary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3438</a:t>
            </a:r>
            <a:r>
              <a:rPr sz="900" spc="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Dheepa</a:t>
            </a:r>
            <a:r>
              <a:rPr sz="900" spc="-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5" dirty="0">
                <a:solidFill>
                  <a:srgbClr val="585858"/>
                </a:solidFill>
                <a:latin typeface="Calibri"/>
                <a:cs typeface="Calibri"/>
              </a:rPr>
              <a:t>Nguyen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10-Aug-18</a:t>
            </a:r>
            <a:r>
              <a:rPr sz="900" spc="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Active</a:t>
            </a:r>
            <a:r>
              <a:rPr sz="900" spc="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Full-Time</a:t>
            </a:r>
            <a:r>
              <a:rPr sz="900" spc="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Zone</a:t>
            </a:r>
            <a:r>
              <a:rPr sz="900" spc="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Temporary</a:t>
            </a:r>
            <a:endParaRPr sz="900">
              <a:latin typeface="Calibri"/>
              <a:cs typeface="Calibri"/>
            </a:endParaRPr>
          </a:p>
          <a:p>
            <a:pPr marL="12700" marR="1387475">
              <a:lnSpc>
                <a:spcPct val="100899"/>
              </a:lnSpc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3439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Bartholemew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Khemmich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25-May-22 Active Full-Time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Zone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A Temporary </a:t>
            </a:r>
            <a:r>
              <a:rPr sz="900" spc="-19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3440</a:t>
            </a:r>
            <a:r>
              <a:rPr sz="900" spc="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Xana</a:t>
            </a:r>
            <a:r>
              <a:rPr sz="900" spc="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Potts</a:t>
            </a:r>
            <a:r>
              <a:rPr sz="900" spc="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05-Dec-19</a:t>
            </a:r>
            <a:r>
              <a:rPr sz="900" spc="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Active</a:t>
            </a:r>
            <a:r>
              <a:rPr sz="900" spc="-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5" dirty="0">
                <a:solidFill>
                  <a:srgbClr val="585858"/>
                </a:solidFill>
                <a:latin typeface="Calibri"/>
                <a:cs typeface="Calibri"/>
              </a:rPr>
              <a:t>Contract</a:t>
            </a:r>
            <a:r>
              <a:rPr sz="900" spc="-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10" dirty="0">
                <a:solidFill>
                  <a:srgbClr val="585858"/>
                </a:solidFill>
                <a:latin typeface="Calibri"/>
                <a:cs typeface="Calibri"/>
              </a:rPr>
              <a:t>Zone</a:t>
            </a:r>
            <a:r>
              <a:rPr sz="900" spc="-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900" spc="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Full-Time</a:t>
            </a:r>
            <a:endParaRPr sz="900">
              <a:latin typeface="Calibri"/>
              <a:cs typeface="Calibri"/>
            </a:endParaRPr>
          </a:p>
          <a:p>
            <a:pPr marL="12700" marR="1945639">
              <a:lnSpc>
                <a:spcPct val="101000"/>
              </a:lnSpc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3441</a:t>
            </a:r>
            <a:r>
              <a:rPr sz="900" spc="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Prater</a:t>
            </a:r>
            <a:r>
              <a:rPr sz="900" spc="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Jeremy</a:t>
            </a:r>
            <a:r>
              <a:rPr sz="900" spc="-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28-Apr-19</a:t>
            </a:r>
            <a:r>
              <a:rPr sz="900" spc="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Active</a:t>
            </a:r>
            <a:r>
              <a:rPr sz="900" spc="-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Part-Time</a:t>
            </a:r>
            <a:r>
              <a:rPr sz="900" spc="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Zone</a:t>
            </a:r>
            <a:r>
              <a:rPr sz="900" spc="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900" spc="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Part-Time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3442</a:t>
            </a:r>
            <a:r>
              <a:rPr sz="900" spc="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Kaylah Moon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09-Jul-19</a:t>
            </a:r>
            <a:r>
              <a:rPr sz="900" spc="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Active</a:t>
            </a:r>
            <a:r>
              <a:rPr sz="900" spc="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Full-Time</a:t>
            </a:r>
            <a:r>
              <a:rPr sz="900" spc="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Zone</a:t>
            </a:r>
            <a:r>
              <a:rPr sz="900" spc="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900" spc="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Full-Time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3443</a:t>
            </a:r>
            <a:r>
              <a:rPr sz="900" spc="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Kristen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5" dirty="0">
                <a:solidFill>
                  <a:srgbClr val="585858"/>
                </a:solidFill>
                <a:latin typeface="Calibri"/>
                <a:cs typeface="Calibri"/>
              </a:rPr>
              <a:t>Tate</a:t>
            </a:r>
            <a:r>
              <a:rPr sz="900" spc="-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05-Apr-21</a:t>
            </a:r>
            <a:r>
              <a:rPr sz="900" spc="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Active</a:t>
            </a:r>
            <a:r>
              <a:rPr sz="900" spc="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Full-Time</a:t>
            </a:r>
            <a:r>
              <a:rPr sz="900" spc="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Zone</a:t>
            </a:r>
            <a:r>
              <a:rPr sz="900" spc="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Part-Time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3444</a:t>
            </a:r>
            <a:r>
              <a:rPr sz="900" spc="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5" dirty="0">
                <a:solidFill>
                  <a:srgbClr val="585858"/>
                </a:solidFill>
                <a:latin typeface="Calibri"/>
                <a:cs typeface="Calibri"/>
              </a:rPr>
              <a:t>Bobby</a:t>
            </a:r>
            <a:r>
              <a:rPr sz="900" spc="-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Rodgers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28-Nov-21</a:t>
            </a:r>
            <a:r>
              <a:rPr sz="900" spc="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Active</a:t>
            </a:r>
            <a:r>
              <a:rPr sz="900" spc="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Contract</a:t>
            </a:r>
            <a:r>
              <a:rPr sz="900" spc="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Zone</a:t>
            </a:r>
            <a:r>
              <a:rPr sz="900" spc="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900" spc="-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Part-Time </a:t>
            </a:r>
            <a:r>
              <a:rPr sz="900" spc="-18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3445</a:t>
            </a:r>
            <a:r>
              <a:rPr sz="900" spc="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Reid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 Park</a:t>
            </a:r>
            <a:r>
              <a:rPr sz="900" spc="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16-Jan-21</a:t>
            </a:r>
            <a:r>
              <a:rPr sz="900" spc="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Active</a:t>
            </a:r>
            <a:r>
              <a:rPr sz="900" spc="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Contract</a:t>
            </a:r>
            <a:r>
              <a:rPr sz="900" spc="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Zone</a:t>
            </a:r>
            <a:r>
              <a:rPr sz="900" spc="-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900" spc="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Full-Time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267" y="133349"/>
            <a:ext cx="277368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c</a:t>
            </a:r>
            <a:r>
              <a:rPr dirty="0"/>
              <a:t>o</a:t>
            </a:r>
            <a:r>
              <a:rPr spc="20" dirty="0"/>
              <a:t>n</a:t>
            </a:r>
            <a:r>
              <a:rPr spc="-35" dirty="0"/>
              <a:t>c</a:t>
            </a:r>
            <a:r>
              <a:rPr dirty="0"/>
              <a:t>l</a:t>
            </a:r>
            <a:r>
              <a:rPr spc="35" dirty="0"/>
              <a:t>u</a:t>
            </a:r>
            <a:r>
              <a:rPr dirty="0"/>
              <a:t>s</a:t>
            </a:r>
            <a:r>
              <a:rPr spc="10" dirty="0"/>
              <a:t>i</a:t>
            </a:r>
            <a:r>
              <a:rPr dirty="0"/>
              <a:t>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7534" y="1113155"/>
            <a:ext cx="8726170" cy="51612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Using</a:t>
            </a:r>
            <a:r>
              <a:rPr sz="2400" b="1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Pivot</a:t>
            </a:r>
            <a:r>
              <a:rPr sz="2400" b="1" u="heavy" spc="-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Tables</a:t>
            </a:r>
            <a:r>
              <a:rPr sz="2400" b="1" u="heavy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for</a:t>
            </a:r>
            <a:r>
              <a:rPr sz="240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Employee</a:t>
            </a:r>
            <a:r>
              <a:rPr sz="240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Turnover </a:t>
            </a:r>
            <a:r>
              <a:rPr sz="2400" b="1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Analysis</a:t>
            </a:r>
            <a:r>
              <a:rPr sz="2400" b="1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Pivot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tables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provide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powerful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and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flexible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tool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for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analyzing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ts val="2870"/>
              </a:lnSpc>
              <a:spcBef>
                <a:spcPts val="45"/>
              </a:spcBef>
            </a:pPr>
            <a:r>
              <a:rPr sz="2400" spc="-5" dirty="0">
                <a:latin typeface="Times New Roman"/>
                <a:cs typeface="Times New Roman"/>
              </a:rPr>
              <a:t>employee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turnover.</a:t>
            </a:r>
            <a:endParaRPr sz="2400">
              <a:latin typeface="Times New Roman"/>
              <a:cs typeface="Times New Roman"/>
            </a:endParaRPr>
          </a:p>
          <a:p>
            <a:pPr marL="355600" marR="167005" indent="-342900">
              <a:lnSpc>
                <a:spcPts val="2930"/>
              </a:lnSpc>
              <a:spcBef>
                <a:spcPts val="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5" dirty="0">
                <a:latin typeface="Times New Roman"/>
                <a:cs typeface="Times New Roman"/>
              </a:rPr>
              <a:t>By</a:t>
            </a:r>
            <a:r>
              <a:rPr sz="2400" dirty="0">
                <a:latin typeface="Times New Roman"/>
                <a:cs typeface="Times New Roman"/>
              </a:rPr>
              <a:t> transforming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raw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data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into</a:t>
            </a:r>
            <a:r>
              <a:rPr sz="2400" dirty="0">
                <a:latin typeface="Times New Roman"/>
                <a:cs typeface="Times New Roman"/>
              </a:rPr>
              <a:t> meaningful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insights,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allow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organizations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easily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identify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trends,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problem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areas,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potential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ts val="2735"/>
              </a:lnSpc>
            </a:pPr>
            <a:r>
              <a:rPr sz="2400" dirty="0">
                <a:latin typeface="Times New Roman"/>
                <a:cs typeface="Times New Roman"/>
              </a:rPr>
              <a:t>causes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employee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exits.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ts val="287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Through</a:t>
            </a:r>
            <a:r>
              <a:rPr sz="2400" dirty="0">
                <a:latin typeface="Times New Roman"/>
                <a:cs typeface="Times New Roman"/>
              </a:rPr>
              <a:t> customized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views,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30" dirty="0">
                <a:latin typeface="Times New Roman"/>
                <a:cs typeface="Times New Roman"/>
              </a:rPr>
              <a:t>HR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teams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can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monitor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turnover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rates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ts val="2870"/>
              </a:lnSpc>
              <a:spcBef>
                <a:spcPts val="45"/>
              </a:spcBef>
            </a:pPr>
            <a:r>
              <a:rPr sz="2400" dirty="0">
                <a:latin typeface="Times New Roman"/>
                <a:cs typeface="Times New Roman"/>
              </a:rPr>
              <a:t>department, </a:t>
            </a:r>
            <a:r>
              <a:rPr sz="2400" spc="-15" dirty="0">
                <a:latin typeface="Times New Roman"/>
                <a:cs typeface="Times New Roman"/>
              </a:rPr>
              <a:t>role,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tenure,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demographics,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enabling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more </a:t>
            </a:r>
            <a:r>
              <a:rPr sz="2400" dirty="0">
                <a:latin typeface="Times New Roman"/>
                <a:cs typeface="Times New Roman"/>
              </a:rPr>
              <a:t>targeted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ts val="2870"/>
              </a:lnSpc>
            </a:pPr>
            <a:r>
              <a:rPr sz="2400" dirty="0">
                <a:latin typeface="Times New Roman"/>
                <a:cs typeface="Times New Roman"/>
              </a:rPr>
              <a:t>retention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strategies.</a:t>
            </a:r>
            <a:endParaRPr sz="2400">
              <a:latin typeface="Times New Roman"/>
              <a:cs typeface="Times New Roman"/>
            </a:endParaRPr>
          </a:p>
          <a:p>
            <a:pPr marL="355600" marR="687705" indent="-342900">
              <a:lnSpc>
                <a:spcPct val="99100"/>
              </a:lnSpc>
              <a:spcBef>
                <a:spcPts val="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1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analysis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only</a:t>
            </a:r>
            <a:r>
              <a:rPr sz="2400" dirty="0">
                <a:latin typeface="Times New Roman"/>
                <a:cs typeface="Times New Roman"/>
              </a:rPr>
              <a:t> helps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reduce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costs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dirty="0">
                <a:latin typeface="Times New Roman"/>
                <a:cs typeface="Times New Roman"/>
              </a:rPr>
              <a:t> disruptions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associated </a:t>
            </a:r>
            <a:r>
              <a:rPr sz="2400" dirty="0">
                <a:latin typeface="Times New Roman"/>
                <a:cs typeface="Times New Roman"/>
              </a:rPr>
              <a:t>with turnover but </a:t>
            </a:r>
            <a:r>
              <a:rPr sz="2400" spc="5" dirty="0">
                <a:latin typeface="Times New Roman"/>
                <a:cs typeface="Times New Roman"/>
              </a:rPr>
              <a:t>also </a:t>
            </a:r>
            <a:r>
              <a:rPr sz="2400" dirty="0">
                <a:latin typeface="Times New Roman"/>
                <a:cs typeface="Times New Roman"/>
              </a:rPr>
              <a:t>supports proactive </a:t>
            </a:r>
            <a:r>
              <a:rPr sz="2400" spc="5" dirty="0">
                <a:latin typeface="Times New Roman"/>
                <a:cs typeface="Times New Roman"/>
              </a:rPr>
              <a:t>workforce </a:t>
            </a:r>
            <a:r>
              <a:rPr sz="2400" spc="-5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planning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ts val="2865"/>
              </a:lnSpc>
              <a:spcBef>
                <a:spcPts val="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One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most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critical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challenges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in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human</a:t>
            </a:r>
            <a:r>
              <a:rPr sz="2400" spc="5" dirty="0">
                <a:latin typeface="Times New Roman"/>
                <a:cs typeface="Times New Roman"/>
              </a:rPr>
              <a:t> resource</a:t>
            </a:r>
            <a:r>
              <a:rPr sz="2400" spc="-5" dirty="0">
                <a:latin typeface="Times New Roman"/>
                <a:cs typeface="Times New Roman"/>
              </a:rPr>
              <a:t> management: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ts val="2865"/>
              </a:lnSpc>
            </a:pPr>
            <a:r>
              <a:rPr sz="2400" spc="-5" dirty="0">
                <a:latin typeface="Times New Roman"/>
                <a:cs typeface="Times New Roman"/>
              </a:rPr>
              <a:t>employee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retention.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0409" y="815593"/>
            <a:ext cx="3897629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PROJECT</a:t>
            </a:r>
            <a:r>
              <a:rPr sz="4250" b="1" u="heavy" spc="-13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4250" b="1" u="heavy" spc="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TITLE</a:t>
            </a:r>
            <a:endParaRPr sz="425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1387455" y="6466840"/>
            <a:ext cx="10096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0" dirty="0">
                <a:solidFill>
                  <a:srgbClr val="2C926B"/>
                </a:solidFill>
                <a:latin typeface="Trebuchet MS"/>
                <a:cs typeface="Trebuchet MS"/>
              </a:rPr>
              <a:t>2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96339" y="2119883"/>
            <a:ext cx="7461250" cy="136842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668145" marR="5080" indent="-1655445">
              <a:lnSpc>
                <a:spcPts val="5250"/>
              </a:lnSpc>
              <a:spcBef>
                <a:spcPts val="270"/>
              </a:spcBef>
            </a:pPr>
            <a:r>
              <a:rPr sz="4400" spc="5" dirty="0">
                <a:latin typeface="Times New Roman"/>
                <a:cs typeface="Times New Roman"/>
              </a:rPr>
              <a:t>Using</a:t>
            </a:r>
            <a:r>
              <a:rPr sz="4400" spc="-25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Pivot</a:t>
            </a:r>
            <a:r>
              <a:rPr sz="4400" spc="-165" dirty="0">
                <a:latin typeface="Times New Roman"/>
                <a:cs typeface="Times New Roman"/>
              </a:rPr>
              <a:t> </a:t>
            </a:r>
            <a:r>
              <a:rPr sz="4400" spc="-45" dirty="0">
                <a:latin typeface="Times New Roman"/>
                <a:cs typeface="Times New Roman"/>
              </a:rPr>
              <a:t>Tables</a:t>
            </a:r>
            <a:r>
              <a:rPr sz="4400" spc="-60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for</a:t>
            </a:r>
            <a:r>
              <a:rPr sz="4400" spc="-40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Employee </a:t>
            </a:r>
            <a:r>
              <a:rPr sz="4400" spc="-1085" dirty="0">
                <a:latin typeface="Times New Roman"/>
                <a:cs typeface="Times New Roman"/>
              </a:rPr>
              <a:t> </a:t>
            </a:r>
            <a:r>
              <a:rPr sz="4400" spc="-140" dirty="0">
                <a:latin typeface="Times New Roman"/>
                <a:cs typeface="Times New Roman"/>
              </a:rPr>
              <a:t>T</a:t>
            </a:r>
            <a:r>
              <a:rPr sz="4400" spc="-25" dirty="0">
                <a:latin typeface="Times New Roman"/>
                <a:cs typeface="Times New Roman"/>
              </a:rPr>
              <a:t>u</a:t>
            </a:r>
            <a:r>
              <a:rPr sz="4400" spc="25" dirty="0">
                <a:latin typeface="Times New Roman"/>
                <a:cs typeface="Times New Roman"/>
              </a:rPr>
              <a:t>r</a:t>
            </a:r>
            <a:r>
              <a:rPr sz="4400" spc="-25" dirty="0">
                <a:latin typeface="Times New Roman"/>
                <a:cs typeface="Times New Roman"/>
              </a:rPr>
              <a:t>no</a:t>
            </a:r>
            <a:r>
              <a:rPr sz="4400" spc="45" dirty="0">
                <a:latin typeface="Times New Roman"/>
                <a:cs typeface="Times New Roman"/>
              </a:rPr>
              <a:t>v</a:t>
            </a:r>
            <a:r>
              <a:rPr sz="4400" spc="-10" dirty="0">
                <a:latin typeface="Times New Roman"/>
                <a:cs typeface="Times New Roman"/>
              </a:rPr>
              <a:t>e</a:t>
            </a:r>
            <a:r>
              <a:rPr sz="4400" spc="10" dirty="0">
                <a:latin typeface="Times New Roman"/>
                <a:cs typeface="Times New Roman"/>
              </a:rPr>
              <a:t>r</a:t>
            </a:r>
            <a:r>
              <a:rPr sz="4400" spc="-254" dirty="0">
                <a:latin typeface="Times New Roman"/>
                <a:cs typeface="Times New Roman"/>
              </a:rPr>
              <a:t> </a:t>
            </a:r>
            <a:r>
              <a:rPr sz="4400" spc="-30" dirty="0">
                <a:latin typeface="Times New Roman"/>
                <a:cs typeface="Times New Roman"/>
              </a:rPr>
              <a:t>A</a:t>
            </a:r>
            <a:r>
              <a:rPr sz="4400" spc="-25" dirty="0">
                <a:latin typeface="Times New Roman"/>
                <a:cs typeface="Times New Roman"/>
              </a:rPr>
              <a:t>n</a:t>
            </a:r>
            <a:r>
              <a:rPr sz="4400" spc="-10" dirty="0">
                <a:latin typeface="Times New Roman"/>
                <a:cs typeface="Times New Roman"/>
              </a:rPr>
              <a:t>a</a:t>
            </a:r>
            <a:r>
              <a:rPr sz="4400" spc="45" dirty="0">
                <a:latin typeface="Times New Roman"/>
                <a:cs typeface="Times New Roman"/>
              </a:rPr>
              <a:t>l</a:t>
            </a:r>
            <a:r>
              <a:rPr sz="4400" spc="-25" dirty="0">
                <a:latin typeface="Times New Roman"/>
                <a:cs typeface="Times New Roman"/>
              </a:rPr>
              <a:t>y</a:t>
            </a:r>
            <a:r>
              <a:rPr sz="4400" spc="10" dirty="0">
                <a:latin typeface="Times New Roman"/>
                <a:cs typeface="Times New Roman"/>
              </a:rPr>
              <a:t>s</a:t>
            </a:r>
            <a:r>
              <a:rPr sz="4400" spc="-30" dirty="0">
                <a:latin typeface="Times New Roman"/>
                <a:cs typeface="Times New Roman"/>
              </a:rPr>
              <a:t>i</a:t>
            </a:r>
            <a:r>
              <a:rPr sz="4400" spc="10" dirty="0">
                <a:latin typeface="Times New Roman"/>
                <a:cs typeface="Times New Roman"/>
              </a:rPr>
              <a:t>s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2197080" cy="6863080"/>
            <a:chOff x="0" y="0"/>
            <a:chExt cx="12197080" cy="6863080"/>
          </a:xfrm>
        </p:grpSpPr>
        <p:sp>
          <p:nvSpPr>
            <p:cNvPr id="4" name="object 4"/>
            <p:cNvSpPr/>
            <p:nvPr/>
          </p:nvSpPr>
          <p:spPr>
            <a:xfrm>
              <a:off x="0" y="28573"/>
              <a:ext cx="12192000" cy="6829425"/>
            </a:xfrm>
            <a:custGeom>
              <a:avLst/>
              <a:gdLst/>
              <a:ahLst/>
              <a:cxnLst/>
              <a:rect l="l" t="t" r="r" b="b"/>
              <a:pathLst>
                <a:path w="12192000" h="6829425">
                  <a:moveTo>
                    <a:pt x="12191999" y="0"/>
                  </a:moveTo>
                  <a:lnTo>
                    <a:pt x="0" y="0"/>
                  </a:lnTo>
                  <a:lnTo>
                    <a:pt x="0" y="6829423"/>
                  </a:lnTo>
                  <a:lnTo>
                    <a:pt x="12191999" y="6829423"/>
                  </a:lnTo>
                  <a:lnTo>
                    <a:pt x="12191999" y="0"/>
                  </a:lnTo>
                  <a:close/>
                </a:path>
              </a:pathLst>
            </a:custGeom>
            <a:solidFill>
              <a:srgbClr val="C5D9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017330" y="14350"/>
              <a:ext cx="1174750" cy="6844030"/>
            </a:xfrm>
            <a:custGeom>
              <a:avLst/>
              <a:gdLst/>
              <a:ahLst/>
              <a:cxnLst/>
              <a:rect l="l" t="t" r="r" b="b"/>
              <a:pathLst>
                <a:path w="1174750" h="6844030">
                  <a:moveTo>
                    <a:pt x="484170" y="0"/>
                  </a:moveTo>
                  <a:lnTo>
                    <a:pt x="788648" y="6843645"/>
                  </a:lnTo>
                </a:path>
                <a:path w="1174750" h="6844030">
                  <a:moveTo>
                    <a:pt x="1174669" y="3698755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82375" y="0"/>
              <a:ext cx="809625" cy="68580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868150" y="0"/>
              <a:ext cx="323850" cy="685799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744325" y="3590925"/>
              <a:ext cx="447675" cy="326707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4010025"/>
              <a:ext cx="447675" cy="2847975"/>
            </a:xfrm>
            <a:custGeom>
              <a:avLst/>
              <a:gdLst/>
              <a:ahLst/>
              <a:cxnLst/>
              <a:rect l="l" t="t" r="r" b="b"/>
              <a:pathLst>
                <a:path w="447675" h="2847975">
                  <a:moveTo>
                    <a:pt x="0" y="0"/>
                  </a:moveTo>
                  <a:lnTo>
                    <a:pt x="0" y="2847975"/>
                  </a:lnTo>
                  <a:lnTo>
                    <a:pt x="447675" y="2847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9ED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40409" y="6472554"/>
            <a:ext cx="1790064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solidFill>
                  <a:srgbClr val="2C83C3"/>
                </a:solidFill>
                <a:latin typeface="Trebuchet MS"/>
                <a:cs typeface="Trebuchet MS"/>
              </a:rPr>
              <a:t>3/21/20</a:t>
            </a:r>
            <a:r>
              <a:rPr sz="1100" spc="-20" dirty="0">
                <a:solidFill>
                  <a:srgbClr val="2C83C3"/>
                </a:solidFill>
                <a:latin typeface="Trebuchet MS"/>
                <a:cs typeface="Trebuchet MS"/>
              </a:rPr>
              <a:t>2</a:t>
            </a:r>
            <a:r>
              <a:rPr sz="1100" spc="10" dirty="0">
                <a:solidFill>
                  <a:srgbClr val="2C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spc="13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nn</a:t>
            </a:r>
            <a:r>
              <a:rPr sz="1100" b="1" spc="-5" dirty="0">
                <a:solidFill>
                  <a:srgbClr val="2C83C3"/>
                </a:solidFill>
                <a:latin typeface="Trebuchet MS"/>
                <a:cs typeface="Trebuchet MS"/>
              </a:rPr>
              <a:t>u</a:t>
            </a:r>
            <a:r>
              <a:rPr sz="1100" b="1" spc="5" dirty="0">
                <a:solidFill>
                  <a:srgbClr val="2C83C3"/>
                </a:solidFill>
                <a:latin typeface="Trebuchet MS"/>
                <a:cs typeface="Trebuchet MS"/>
              </a:rPr>
              <a:t>al</a:t>
            </a:r>
            <a:r>
              <a:rPr sz="1100" b="1" spc="-13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80" dirty="0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sz="1100" b="1" spc="-45" dirty="0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362825" y="447675"/>
            <a:ext cx="4295775" cy="5934075"/>
            <a:chOff x="7362825" y="447675"/>
            <a:chExt cx="4295775" cy="5934075"/>
          </a:xfrm>
        </p:grpSpPr>
        <p:sp>
          <p:nvSpPr>
            <p:cNvPr id="12" name="object 12"/>
            <p:cNvSpPr/>
            <p:nvPr/>
          </p:nvSpPr>
          <p:spPr>
            <a:xfrm>
              <a:off x="7362825" y="447675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180975" y="0"/>
                  </a:moveTo>
                  <a:lnTo>
                    <a:pt x="132842" y="6476"/>
                  </a:lnTo>
                  <a:lnTo>
                    <a:pt x="89661" y="24764"/>
                  </a:lnTo>
                  <a:lnTo>
                    <a:pt x="52958" y="52959"/>
                  </a:lnTo>
                  <a:lnTo>
                    <a:pt x="24765" y="89662"/>
                  </a:lnTo>
                  <a:lnTo>
                    <a:pt x="6476" y="132841"/>
                  </a:lnTo>
                  <a:lnTo>
                    <a:pt x="0" y="180975"/>
                  </a:lnTo>
                  <a:lnTo>
                    <a:pt x="6476" y="229108"/>
                  </a:lnTo>
                  <a:lnTo>
                    <a:pt x="24765" y="272288"/>
                  </a:lnTo>
                  <a:lnTo>
                    <a:pt x="52958" y="308990"/>
                  </a:lnTo>
                  <a:lnTo>
                    <a:pt x="89661" y="337185"/>
                  </a:lnTo>
                  <a:lnTo>
                    <a:pt x="132842" y="355473"/>
                  </a:lnTo>
                  <a:lnTo>
                    <a:pt x="180975" y="361950"/>
                  </a:lnTo>
                  <a:lnTo>
                    <a:pt x="229107" y="355473"/>
                  </a:lnTo>
                  <a:lnTo>
                    <a:pt x="272288" y="337185"/>
                  </a:lnTo>
                  <a:lnTo>
                    <a:pt x="308991" y="308990"/>
                  </a:lnTo>
                  <a:lnTo>
                    <a:pt x="337184" y="272288"/>
                  </a:lnTo>
                  <a:lnTo>
                    <a:pt x="355473" y="229108"/>
                  </a:lnTo>
                  <a:lnTo>
                    <a:pt x="361950" y="180975"/>
                  </a:lnTo>
                  <a:lnTo>
                    <a:pt x="355473" y="132841"/>
                  </a:lnTo>
                  <a:lnTo>
                    <a:pt x="337184" y="89662"/>
                  </a:lnTo>
                  <a:lnTo>
                    <a:pt x="308991" y="52959"/>
                  </a:lnTo>
                  <a:lnTo>
                    <a:pt x="272288" y="24764"/>
                  </a:lnTo>
                  <a:lnTo>
                    <a:pt x="229107" y="6476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010900" y="5610225"/>
              <a:ext cx="647700" cy="647700"/>
            </a:xfrm>
            <a:custGeom>
              <a:avLst/>
              <a:gdLst/>
              <a:ahLst/>
              <a:cxnLst/>
              <a:rect l="l" t="t" r="r" b="b"/>
              <a:pathLst>
                <a:path w="647700" h="647700">
                  <a:moveTo>
                    <a:pt x="323850" y="0"/>
                  </a:moveTo>
                  <a:lnTo>
                    <a:pt x="275971" y="3505"/>
                  </a:lnTo>
                  <a:lnTo>
                    <a:pt x="230377" y="13715"/>
                  </a:lnTo>
                  <a:lnTo>
                    <a:pt x="187325" y="30099"/>
                  </a:lnTo>
                  <a:lnTo>
                    <a:pt x="147574" y="52171"/>
                  </a:lnTo>
                  <a:lnTo>
                    <a:pt x="111378" y="79438"/>
                  </a:lnTo>
                  <a:lnTo>
                    <a:pt x="79501" y="111378"/>
                  </a:lnTo>
                  <a:lnTo>
                    <a:pt x="52197" y="147510"/>
                  </a:lnTo>
                  <a:lnTo>
                    <a:pt x="30099" y="187325"/>
                  </a:lnTo>
                  <a:lnTo>
                    <a:pt x="13716" y="230314"/>
                  </a:lnTo>
                  <a:lnTo>
                    <a:pt x="3555" y="275996"/>
                  </a:lnTo>
                  <a:lnTo>
                    <a:pt x="0" y="323850"/>
                  </a:lnTo>
                  <a:lnTo>
                    <a:pt x="3555" y="371703"/>
                  </a:lnTo>
                  <a:lnTo>
                    <a:pt x="13716" y="417385"/>
                  </a:lnTo>
                  <a:lnTo>
                    <a:pt x="30099" y="460375"/>
                  </a:lnTo>
                  <a:lnTo>
                    <a:pt x="52197" y="500189"/>
                  </a:lnTo>
                  <a:lnTo>
                    <a:pt x="79501" y="536321"/>
                  </a:lnTo>
                  <a:lnTo>
                    <a:pt x="111378" y="568261"/>
                  </a:lnTo>
                  <a:lnTo>
                    <a:pt x="147574" y="595528"/>
                  </a:lnTo>
                  <a:lnTo>
                    <a:pt x="187325" y="617601"/>
                  </a:lnTo>
                  <a:lnTo>
                    <a:pt x="230377" y="633984"/>
                  </a:lnTo>
                  <a:lnTo>
                    <a:pt x="275971" y="644182"/>
                  </a:lnTo>
                  <a:lnTo>
                    <a:pt x="323850" y="647700"/>
                  </a:lnTo>
                  <a:lnTo>
                    <a:pt x="371728" y="644182"/>
                  </a:lnTo>
                  <a:lnTo>
                    <a:pt x="417322" y="633984"/>
                  </a:lnTo>
                  <a:lnTo>
                    <a:pt x="460375" y="617601"/>
                  </a:lnTo>
                  <a:lnTo>
                    <a:pt x="500125" y="595528"/>
                  </a:lnTo>
                  <a:lnTo>
                    <a:pt x="536321" y="568261"/>
                  </a:lnTo>
                  <a:lnTo>
                    <a:pt x="568198" y="536321"/>
                  </a:lnTo>
                  <a:lnTo>
                    <a:pt x="595502" y="500189"/>
                  </a:lnTo>
                  <a:lnTo>
                    <a:pt x="617601" y="460375"/>
                  </a:lnTo>
                  <a:lnTo>
                    <a:pt x="633983" y="417385"/>
                  </a:lnTo>
                  <a:lnTo>
                    <a:pt x="644144" y="371703"/>
                  </a:lnTo>
                  <a:lnTo>
                    <a:pt x="647700" y="323850"/>
                  </a:lnTo>
                  <a:lnTo>
                    <a:pt x="644144" y="275996"/>
                  </a:lnTo>
                  <a:lnTo>
                    <a:pt x="633983" y="230314"/>
                  </a:lnTo>
                  <a:lnTo>
                    <a:pt x="617601" y="187325"/>
                  </a:lnTo>
                  <a:lnTo>
                    <a:pt x="595502" y="147510"/>
                  </a:lnTo>
                  <a:lnTo>
                    <a:pt x="568198" y="111378"/>
                  </a:lnTo>
                  <a:lnTo>
                    <a:pt x="536321" y="79438"/>
                  </a:lnTo>
                  <a:lnTo>
                    <a:pt x="500125" y="52171"/>
                  </a:lnTo>
                  <a:lnTo>
                    <a:pt x="460375" y="30099"/>
                  </a:lnTo>
                  <a:lnTo>
                    <a:pt x="417322" y="13715"/>
                  </a:lnTo>
                  <a:lnTo>
                    <a:pt x="371728" y="3505"/>
                  </a:lnTo>
                  <a:lnTo>
                    <a:pt x="323850" y="0"/>
                  </a:lnTo>
                  <a:close/>
                </a:path>
              </a:pathLst>
            </a:custGeom>
            <a:solidFill>
              <a:srgbClr val="2C8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87050" y="6134100"/>
              <a:ext cx="247650" cy="247650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740409" y="427418"/>
            <a:ext cx="235077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latin typeface="Trebuchet MS"/>
                <a:cs typeface="Trebuchet MS"/>
              </a:rPr>
              <a:t>AGENDA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1387455" y="6466840"/>
            <a:ext cx="10096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0" dirty="0">
                <a:solidFill>
                  <a:srgbClr val="2C926B"/>
                </a:solidFill>
                <a:latin typeface="Trebuchet MS"/>
                <a:cs typeface="Trebuchet MS"/>
              </a:rPr>
              <a:t>3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60115" y="1413252"/>
            <a:ext cx="4467225" cy="515747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1463675">
              <a:lnSpc>
                <a:spcPct val="153600"/>
              </a:lnSpc>
              <a:spcBef>
                <a:spcPts val="60"/>
              </a:spcBef>
            </a:pP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1.Problem</a:t>
            </a:r>
            <a:r>
              <a:rPr sz="2750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Statement </a:t>
            </a:r>
            <a:r>
              <a:rPr sz="2750" spc="-67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2.Project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 Overview 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25" dirty="0">
                <a:solidFill>
                  <a:srgbClr val="0D0D0D"/>
                </a:solidFill>
                <a:latin typeface="Times New Roman"/>
                <a:cs typeface="Times New Roman"/>
              </a:rPr>
              <a:t>3.End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 Users</a:t>
            </a:r>
            <a:endParaRPr sz="2750">
              <a:latin typeface="Times New Roman"/>
              <a:cs typeface="Times New Roman"/>
            </a:endParaRPr>
          </a:p>
          <a:p>
            <a:pPr marL="12700" marR="5080">
              <a:lnSpc>
                <a:spcPts val="5030"/>
              </a:lnSpc>
              <a:spcBef>
                <a:spcPts val="455"/>
              </a:spcBef>
            </a:pPr>
            <a:r>
              <a:rPr sz="2750" spc="25" dirty="0">
                <a:solidFill>
                  <a:srgbClr val="0D0D0D"/>
                </a:solidFill>
                <a:latin typeface="Times New Roman"/>
                <a:cs typeface="Times New Roman"/>
              </a:rPr>
              <a:t>4.Our </a:t>
            </a:r>
            <a:r>
              <a:rPr sz="2750" spc="5" dirty="0">
                <a:solidFill>
                  <a:srgbClr val="0D0D0D"/>
                </a:solidFill>
                <a:latin typeface="Times New Roman"/>
                <a:cs typeface="Times New Roman"/>
              </a:rPr>
              <a:t>Solution </a:t>
            </a:r>
            <a:r>
              <a:rPr sz="2750" spc="35" dirty="0">
                <a:solidFill>
                  <a:srgbClr val="0D0D0D"/>
                </a:solidFill>
                <a:latin typeface="Times New Roman"/>
                <a:cs typeface="Times New Roman"/>
              </a:rPr>
              <a:t>and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Proposition </a:t>
            </a:r>
            <a:r>
              <a:rPr sz="2750" spc="-67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5.Dataset</a:t>
            </a:r>
            <a:r>
              <a:rPr sz="2750" spc="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Description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6.Modelling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Approach 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7.Results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2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60"/>
              </a:spcBef>
            </a:pP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8.Conclusion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534650" y="6105525"/>
            <a:ext cx="219075" cy="85725"/>
            <a:chOff x="10534650" y="6105525"/>
            <a:chExt cx="219075" cy="85725"/>
          </a:xfrm>
        </p:grpSpPr>
        <p:sp>
          <p:nvSpPr>
            <p:cNvPr id="3" name="object 3"/>
            <p:cNvSpPr/>
            <p:nvPr/>
          </p:nvSpPr>
          <p:spPr>
            <a:xfrm>
              <a:off x="10648950" y="6172200"/>
              <a:ext cx="28575" cy="9525"/>
            </a:xfrm>
            <a:custGeom>
              <a:avLst/>
              <a:gdLst/>
              <a:ahLst/>
              <a:cxnLst/>
              <a:rect l="l" t="t" r="r" b="b"/>
              <a:pathLst>
                <a:path w="28575" h="9525">
                  <a:moveTo>
                    <a:pt x="2857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28575" y="9525"/>
                  </a:lnTo>
                  <a:lnTo>
                    <a:pt x="28575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648950" y="6181725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34650" y="6105525"/>
              <a:ext cx="219075" cy="8572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55967" y="370840"/>
            <a:ext cx="563372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9865" algn="l"/>
              </a:tabLst>
            </a:pPr>
            <a:r>
              <a:rPr sz="4250" spc="-15" dirty="0">
                <a:latin typeface="Trebuchet MS"/>
                <a:cs typeface="Trebuchet MS"/>
              </a:rPr>
              <a:t>P</a:t>
            </a:r>
            <a:r>
              <a:rPr sz="4250" spc="15" dirty="0">
                <a:latin typeface="Trebuchet MS"/>
                <a:cs typeface="Trebuchet MS"/>
              </a:rPr>
              <a:t>RO</a:t>
            </a:r>
            <a:r>
              <a:rPr sz="4250" spc="5" dirty="0">
                <a:latin typeface="Trebuchet MS"/>
                <a:cs typeface="Trebuchet MS"/>
              </a:rPr>
              <a:t>B</a:t>
            </a:r>
            <a:r>
              <a:rPr sz="4250" spc="55" dirty="0">
                <a:latin typeface="Trebuchet MS"/>
                <a:cs typeface="Trebuchet MS"/>
              </a:rPr>
              <a:t>L</a:t>
            </a:r>
            <a:r>
              <a:rPr sz="4250" spc="-25" dirty="0">
                <a:latin typeface="Trebuchet MS"/>
                <a:cs typeface="Trebuchet MS"/>
              </a:rPr>
              <a:t>E</a:t>
            </a:r>
            <a:r>
              <a:rPr sz="4250" spc="20" dirty="0">
                <a:latin typeface="Trebuchet MS"/>
                <a:cs typeface="Trebuchet MS"/>
              </a:rPr>
              <a:t>M</a:t>
            </a:r>
            <a:r>
              <a:rPr sz="4250" dirty="0">
                <a:latin typeface="Trebuchet MS"/>
                <a:cs typeface="Trebuchet MS"/>
              </a:rPr>
              <a:t>	</a:t>
            </a:r>
            <a:r>
              <a:rPr sz="4250" spc="10" dirty="0">
                <a:latin typeface="Trebuchet MS"/>
                <a:cs typeface="Trebuchet MS"/>
              </a:rPr>
              <a:t>S</a:t>
            </a:r>
            <a:r>
              <a:rPr sz="4250" spc="-375" dirty="0">
                <a:latin typeface="Trebuchet MS"/>
                <a:cs typeface="Trebuchet MS"/>
              </a:rPr>
              <a:t>T</a:t>
            </a:r>
            <a:r>
              <a:rPr sz="4250" spc="-380" dirty="0">
                <a:latin typeface="Trebuchet MS"/>
                <a:cs typeface="Trebuchet MS"/>
              </a:rPr>
              <a:t>A</a:t>
            </a:r>
            <a:r>
              <a:rPr sz="4250" spc="10" dirty="0">
                <a:latin typeface="Trebuchet MS"/>
                <a:cs typeface="Trebuchet MS"/>
              </a:rPr>
              <a:t>T</a:t>
            </a:r>
            <a:r>
              <a:rPr sz="4250" spc="-15" dirty="0">
                <a:latin typeface="Trebuchet MS"/>
                <a:cs typeface="Trebuchet MS"/>
              </a:rPr>
              <a:t>E</a:t>
            </a:r>
            <a:r>
              <a:rPr sz="4250" spc="-20" dirty="0">
                <a:latin typeface="Trebuchet MS"/>
                <a:cs typeface="Trebuchet MS"/>
              </a:rPr>
              <a:t>M</a:t>
            </a:r>
            <a:r>
              <a:rPr sz="4250" spc="-35" dirty="0">
                <a:latin typeface="Trebuchet MS"/>
                <a:cs typeface="Trebuchet MS"/>
              </a:rPr>
              <a:t>E</a:t>
            </a:r>
            <a:r>
              <a:rPr sz="4250" spc="10" dirty="0">
                <a:latin typeface="Trebuchet MS"/>
                <a:cs typeface="Trebuchet MS"/>
              </a:rPr>
              <a:t>NT</a:t>
            </a:r>
            <a:endParaRPr sz="42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5767" y="1394523"/>
            <a:ext cx="7439659" cy="5061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82550" indent="-343535">
              <a:lnSpc>
                <a:spcPct val="1502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spc="-5" dirty="0">
                <a:latin typeface="Times New Roman"/>
                <a:cs typeface="Times New Roman"/>
              </a:rPr>
              <a:t>Employee turnover </a:t>
            </a:r>
            <a:r>
              <a:rPr sz="2000" spc="-15" dirty="0">
                <a:latin typeface="Times New Roman"/>
                <a:cs typeface="Times New Roman"/>
              </a:rPr>
              <a:t>is </a:t>
            </a:r>
            <a:r>
              <a:rPr sz="2000" spc="10" dirty="0">
                <a:latin typeface="Times New Roman"/>
                <a:cs typeface="Times New Roman"/>
              </a:rPr>
              <a:t>a </a:t>
            </a:r>
            <a:r>
              <a:rPr sz="2000" dirty="0">
                <a:latin typeface="Times New Roman"/>
                <a:cs typeface="Times New Roman"/>
              </a:rPr>
              <a:t>critical </a:t>
            </a:r>
            <a:r>
              <a:rPr sz="2000" spc="-10" dirty="0">
                <a:latin typeface="Times New Roman"/>
                <a:cs typeface="Times New Roman"/>
              </a:rPr>
              <a:t>issue </a:t>
            </a:r>
            <a:r>
              <a:rPr sz="2000" spc="-5" dirty="0">
                <a:latin typeface="Times New Roman"/>
                <a:cs typeface="Times New Roman"/>
              </a:rPr>
              <a:t>for </a:t>
            </a:r>
            <a:r>
              <a:rPr sz="2000" dirty="0">
                <a:latin typeface="Times New Roman"/>
                <a:cs typeface="Times New Roman"/>
              </a:rPr>
              <a:t>organizations, </a:t>
            </a:r>
            <a:r>
              <a:rPr sz="2000" spc="10" dirty="0">
                <a:latin typeface="Times New Roman"/>
                <a:cs typeface="Times New Roman"/>
              </a:rPr>
              <a:t>as </a:t>
            </a:r>
            <a:r>
              <a:rPr sz="2000" spc="-5" dirty="0">
                <a:latin typeface="Times New Roman"/>
                <a:cs typeface="Times New Roman"/>
              </a:rPr>
              <a:t>high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turnover </a:t>
            </a:r>
            <a:r>
              <a:rPr sz="2000" dirty="0">
                <a:latin typeface="Times New Roman"/>
                <a:cs typeface="Times New Roman"/>
              </a:rPr>
              <a:t>rates </a:t>
            </a:r>
            <a:r>
              <a:rPr sz="2000" spc="-15" dirty="0">
                <a:latin typeface="Times New Roman"/>
                <a:cs typeface="Times New Roman"/>
              </a:rPr>
              <a:t>can </a:t>
            </a:r>
            <a:r>
              <a:rPr sz="2000" dirty="0">
                <a:latin typeface="Times New Roman"/>
                <a:cs typeface="Times New Roman"/>
              </a:rPr>
              <a:t>lead </a:t>
            </a:r>
            <a:r>
              <a:rPr sz="2000" spc="25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increased costs, </a:t>
            </a:r>
            <a:r>
              <a:rPr sz="2000" dirty="0">
                <a:latin typeface="Times New Roman"/>
                <a:cs typeface="Times New Roman"/>
              </a:rPr>
              <a:t>decreased </a:t>
            </a:r>
            <a:r>
              <a:rPr sz="2000" spc="-5" dirty="0">
                <a:latin typeface="Times New Roman"/>
                <a:cs typeface="Times New Roman"/>
              </a:rPr>
              <a:t>morale, and loss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of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organizational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knowledge.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3100">
              <a:latin typeface="Times New Roman"/>
              <a:cs typeface="Times New Roman"/>
            </a:endParaRPr>
          </a:p>
          <a:p>
            <a:pPr marL="355600" marR="26034" indent="-343535" algn="just">
              <a:lnSpc>
                <a:spcPct val="150200"/>
              </a:lnSpc>
              <a:buFont typeface="Arial"/>
              <a:buChar char="•"/>
              <a:tabLst>
                <a:tab pos="356235" algn="l"/>
              </a:tabLst>
            </a:pP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better </a:t>
            </a:r>
            <a:r>
              <a:rPr sz="2000" spc="-10" dirty="0">
                <a:latin typeface="Times New Roman"/>
                <a:cs typeface="Times New Roman"/>
              </a:rPr>
              <a:t>understand </a:t>
            </a:r>
            <a:r>
              <a:rPr sz="2000" spc="-5" dirty="0">
                <a:latin typeface="Times New Roman"/>
                <a:cs typeface="Times New Roman"/>
              </a:rPr>
              <a:t>and </a:t>
            </a:r>
            <a:r>
              <a:rPr sz="2000" dirty="0">
                <a:latin typeface="Times New Roman"/>
                <a:cs typeface="Times New Roman"/>
              </a:rPr>
              <a:t>manage </a:t>
            </a:r>
            <a:r>
              <a:rPr sz="2000" spc="-10" dirty="0">
                <a:latin typeface="Times New Roman"/>
                <a:cs typeface="Times New Roman"/>
              </a:rPr>
              <a:t>employee </a:t>
            </a:r>
            <a:r>
              <a:rPr sz="2000" spc="-5" dirty="0">
                <a:latin typeface="Times New Roman"/>
                <a:cs typeface="Times New Roman"/>
              </a:rPr>
              <a:t>turnover, </a:t>
            </a:r>
            <a:r>
              <a:rPr sz="2000" spc="20" dirty="0">
                <a:latin typeface="Times New Roman"/>
                <a:cs typeface="Times New Roman"/>
              </a:rPr>
              <a:t>it </a:t>
            </a:r>
            <a:r>
              <a:rPr sz="2000" spc="-15" dirty="0">
                <a:latin typeface="Times New Roman"/>
                <a:cs typeface="Times New Roman"/>
              </a:rPr>
              <a:t>is </a:t>
            </a:r>
            <a:r>
              <a:rPr sz="2000" spc="-5" dirty="0">
                <a:latin typeface="Times New Roman"/>
                <a:cs typeface="Times New Roman"/>
              </a:rPr>
              <a:t>essential </a:t>
            </a:r>
            <a:r>
              <a:rPr sz="2000" spc="25" dirty="0">
                <a:latin typeface="Times New Roman"/>
                <a:cs typeface="Times New Roman"/>
              </a:rPr>
              <a:t>to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analyse various factors </a:t>
            </a:r>
            <a:r>
              <a:rPr sz="2000" spc="-10" dirty="0">
                <a:latin typeface="Times New Roman"/>
                <a:cs typeface="Times New Roman"/>
              </a:rPr>
              <a:t>such </a:t>
            </a:r>
            <a:r>
              <a:rPr sz="2000" spc="10" dirty="0">
                <a:latin typeface="Times New Roman"/>
                <a:cs typeface="Times New Roman"/>
              </a:rPr>
              <a:t>as </a:t>
            </a:r>
            <a:r>
              <a:rPr sz="2000" spc="-5" dirty="0">
                <a:latin typeface="Times New Roman"/>
                <a:cs typeface="Times New Roman"/>
              </a:rPr>
              <a:t>department, </a:t>
            </a:r>
            <a:r>
              <a:rPr sz="2000" spc="-10" dirty="0">
                <a:latin typeface="Times New Roman"/>
                <a:cs typeface="Times New Roman"/>
              </a:rPr>
              <a:t>tenure, </a:t>
            </a:r>
            <a:r>
              <a:rPr sz="2000" dirty="0">
                <a:latin typeface="Times New Roman"/>
                <a:cs typeface="Times New Roman"/>
              </a:rPr>
              <a:t>age, </a:t>
            </a:r>
            <a:r>
              <a:rPr sz="2000" spc="5" dirty="0">
                <a:latin typeface="Times New Roman"/>
                <a:cs typeface="Times New Roman"/>
              </a:rPr>
              <a:t>job </a:t>
            </a:r>
            <a:r>
              <a:rPr sz="2000" spc="-10" dirty="0">
                <a:latin typeface="Times New Roman"/>
                <a:cs typeface="Times New Roman"/>
              </a:rPr>
              <a:t>role, </a:t>
            </a:r>
            <a:r>
              <a:rPr sz="2000" spc="20" dirty="0">
                <a:latin typeface="Times New Roman"/>
                <a:cs typeface="Times New Roman"/>
              </a:rPr>
              <a:t>and 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reasons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for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leaving.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31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502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spc="-5" dirty="0">
                <a:latin typeface="Times New Roman"/>
                <a:cs typeface="Times New Roman"/>
              </a:rPr>
              <a:t>Using </a:t>
            </a:r>
            <a:r>
              <a:rPr sz="2000" spc="5" dirty="0">
                <a:latin typeface="Times New Roman"/>
                <a:cs typeface="Times New Roman"/>
              </a:rPr>
              <a:t>pivot </a:t>
            </a:r>
            <a:r>
              <a:rPr sz="2000" spc="-15" dirty="0">
                <a:latin typeface="Times New Roman"/>
                <a:cs typeface="Times New Roman"/>
              </a:rPr>
              <a:t>tables </a:t>
            </a:r>
            <a:r>
              <a:rPr sz="2000" spc="-5" dirty="0">
                <a:latin typeface="Times New Roman"/>
                <a:cs typeface="Times New Roman"/>
              </a:rPr>
              <a:t>will </a:t>
            </a:r>
            <a:r>
              <a:rPr sz="2000" dirty="0">
                <a:latin typeface="Times New Roman"/>
                <a:cs typeface="Times New Roman"/>
              </a:rPr>
              <a:t>allow </a:t>
            </a:r>
            <a:r>
              <a:rPr sz="2000" spc="-5" dirty="0">
                <a:latin typeface="Times New Roman"/>
                <a:cs typeface="Times New Roman"/>
              </a:rPr>
              <a:t>for </a:t>
            </a:r>
            <a:r>
              <a:rPr sz="2000" spc="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dynamic </a:t>
            </a:r>
            <a:r>
              <a:rPr sz="2000" spc="-5" dirty="0">
                <a:latin typeface="Times New Roman"/>
                <a:cs typeface="Times New Roman"/>
              </a:rPr>
              <a:t>organization and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summarization </a:t>
            </a:r>
            <a:r>
              <a:rPr sz="2000" spc="-1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large </a:t>
            </a:r>
            <a:r>
              <a:rPr sz="2000" dirty="0">
                <a:latin typeface="Times New Roman"/>
                <a:cs typeface="Times New Roman"/>
              </a:rPr>
              <a:t>datasets, </a:t>
            </a:r>
            <a:r>
              <a:rPr sz="2000" spc="-5" dirty="0">
                <a:latin typeface="Times New Roman"/>
                <a:cs typeface="Times New Roman"/>
              </a:rPr>
              <a:t>enabling </a:t>
            </a:r>
            <a:r>
              <a:rPr sz="2000" spc="5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organization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spc="5" dirty="0">
                <a:latin typeface="Times New Roman"/>
                <a:cs typeface="Times New Roman"/>
              </a:rPr>
              <a:t>gain 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actionable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insights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the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factors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contributing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employee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turnover.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87455" y="6466840"/>
            <a:ext cx="10096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0" dirty="0">
                <a:solidFill>
                  <a:srgbClr val="2C926B"/>
                </a:solidFill>
                <a:latin typeface="Trebuchet MS"/>
                <a:cs typeface="Trebuchet MS"/>
              </a:rPr>
              <a:t>4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0" y="438150"/>
            <a:ext cx="304800" cy="5715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0409" y="815593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4140" algn="l"/>
              </a:tabLst>
            </a:pPr>
            <a:r>
              <a:rPr sz="4250" dirty="0">
                <a:latin typeface="Trebuchet MS"/>
                <a:cs typeface="Trebuchet MS"/>
              </a:rPr>
              <a:t>PROJECT	</a:t>
            </a:r>
            <a:r>
              <a:rPr sz="4250" spc="-20" dirty="0">
                <a:latin typeface="Trebuchet MS"/>
                <a:cs typeface="Trebuchet MS"/>
              </a:rPr>
              <a:t>OVERVIEW</a:t>
            </a:r>
            <a:endParaRPr sz="425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387455" y="6466840"/>
            <a:ext cx="10096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0" dirty="0">
                <a:solidFill>
                  <a:srgbClr val="2C926B"/>
                </a:solidFill>
                <a:latin typeface="Trebuchet MS"/>
                <a:cs typeface="Trebuchet MS"/>
              </a:rPr>
              <a:t>5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6650" y="1783020"/>
            <a:ext cx="7686675" cy="4422140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5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240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goal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 of</a:t>
            </a:r>
            <a:r>
              <a:rPr sz="24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this</a:t>
            </a:r>
            <a:r>
              <a:rPr sz="2400" spc="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is</a:t>
            </a:r>
            <a:r>
              <a:rPr sz="2400" spc="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 analyze</a:t>
            </a:r>
            <a:r>
              <a:rPr sz="24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employee</a:t>
            </a:r>
            <a:r>
              <a:rPr sz="24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turnover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1475"/>
              </a:spcBef>
            </a:pP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data</a:t>
            </a:r>
            <a:r>
              <a:rPr sz="240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using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D0D0D"/>
                </a:solidFill>
                <a:latin typeface="Times New Roman"/>
                <a:cs typeface="Times New Roman"/>
              </a:rPr>
              <a:t>pivot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tables.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7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513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100" dirty="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 identify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trends,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patterns,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potential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causes</a:t>
            </a:r>
            <a:r>
              <a:rPr sz="2400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of</a:t>
            </a:r>
            <a:r>
              <a:rPr sz="24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turnover </a:t>
            </a:r>
            <a:r>
              <a:rPr sz="2400" spc="-5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within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an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organization.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D0D0D"/>
              </a:buClr>
              <a:buFont typeface="Arial"/>
              <a:buChar char="•"/>
            </a:pP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15" dirty="0">
                <a:solidFill>
                  <a:srgbClr val="0D0D0D"/>
                </a:solidFill>
                <a:latin typeface="Times New Roman"/>
                <a:cs typeface="Times New Roman"/>
              </a:rPr>
              <a:t>By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leveraging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pivot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tables,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this</a:t>
            </a:r>
            <a:r>
              <a:rPr sz="2400" spc="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aims</a:t>
            </a:r>
            <a:r>
              <a:rPr sz="2400" spc="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provide</a:t>
            </a:r>
            <a:r>
              <a:rPr sz="24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1405"/>
              </a:spcBef>
            </a:pP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clearer</a:t>
            </a:r>
            <a:r>
              <a:rPr sz="24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understanding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 of</a:t>
            </a:r>
            <a:r>
              <a:rPr sz="2400" spc="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turnover</a:t>
            </a:r>
            <a:r>
              <a:rPr sz="24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rates</a:t>
            </a:r>
            <a:r>
              <a:rPr sz="2400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across</a:t>
            </a:r>
            <a:r>
              <a:rPr sz="24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different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79803" y="6366509"/>
            <a:ext cx="60051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departments,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 positions,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demographic</a:t>
            </a:r>
            <a:r>
              <a:rPr sz="24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factors.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0859" y="7619"/>
            <a:ext cx="501142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0" dirty="0">
                <a:latin typeface="Trebuchet MS"/>
                <a:cs typeface="Trebuchet MS"/>
              </a:rPr>
              <a:t>W</a:t>
            </a:r>
            <a:r>
              <a:rPr sz="3200" spc="-20" dirty="0">
                <a:latin typeface="Trebuchet MS"/>
                <a:cs typeface="Trebuchet MS"/>
              </a:rPr>
              <a:t>H</a:t>
            </a:r>
            <a:r>
              <a:rPr sz="3200" spc="20" dirty="0">
                <a:latin typeface="Trebuchet MS"/>
                <a:cs typeface="Trebuchet MS"/>
              </a:rPr>
              <a:t>O</a:t>
            </a:r>
            <a:r>
              <a:rPr sz="3200" spc="-240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A</a:t>
            </a:r>
            <a:r>
              <a:rPr sz="3200" spc="-25" dirty="0">
                <a:latin typeface="Trebuchet MS"/>
                <a:cs typeface="Trebuchet MS"/>
              </a:rPr>
              <a:t>R</a:t>
            </a:r>
            <a:r>
              <a:rPr sz="3200" spc="15" dirty="0">
                <a:latin typeface="Trebuchet MS"/>
                <a:cs typeface="Trebuchet MS"/>
              </a:rPr>
              <a:t>E</a:t>
            </a:r>
            <a:r>
              <a:rPr sz="3200" spc="-35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T</a:t>
            </a:r>
            <a:r>
              <a:rPr sz="3200" spc="-15" dirty="0">
                <a:latin typeface="Trebuchet MS"/>
                <a:cs typeface="Trebuchet MS"/>
              </a:rPr>
              <a:t>H</a:t>
            </a:r>
            <a:r>
              <a:rPr sz="3200" spc="15" dirty="0">
                <a:latin typeface="Trebuchet MS"/>
                <a:cs typeface="Trebuchet MS"/>
              </a:rPr>
              <a:t>E</a:t>
            </a:r>
            <a:r>
              <a:rPr sz="3200" spc="-35" dirty="0">
                <a:latin typeface="Trebuchet MS"/>
                <a:cs typeface="Trebuchet MS"/>
              </a:rPr>
              <a:t> </a:t>
            </a:r>
            <a:r>
              <a:rPr sz="3200" spc="-20" dirty="0">
                <a:latin typeface="Trebuchet MS"/>
                <a:cs typeface="Trebuchet MS"/>
              </a:rPr>
              <a:t>E</a:t>
            </a:r>
            <a:r>
              <a:rPr sz="3200" spc="30" dirty="0">
                <a:latin typeface="Trebuchet MS"/>
                <a:cs typeface="Trebuchet MS"/>
              </a:rPr>
              <a:t>N</a:t>
            </a:r>
            <a:r>
              <a:rPr sz="3200" spc="15" dirty="0">
                <a:latin typeface="Trebuchet MS"/>
                <a:cs typeface="Trebuchet MS"/>
              </a:rPr>
              <a:t>D</a:t>
            </a:r>
            <a:r>
              <a:rPr sz="3200" spc="-45" dirty="0">
                <a:latin typeface="Trebuchet MS"/>
                <a:cs typeface="Trebuchet MS"/>
              </a:rPr>
              <a:t> </a:t>
            </a:r>
            <a:r>
              <a:rPr sz="3200" spc="5" dirty="0">
                <a:latin typeface="Trebuchet MS"/>
                <a:cs typeface="Trebuchet MS"/>
              </a:rPr>
              <a:t>U</a:t>
            </a:r>
            <a:r>
              <a:rPr sz="3200" spc="10" dirty="0">
                <a:latin typeface="Trebuchet MS"/>
                <a:cs typeface="Trebuchet MS"/>
              </a:rPr>
              <a:t>S</a:t>
            </a:r>
            <a:r>
              <a:rPr sz="3200" spc="-20" dirty="0">
                <a:latin typeface="Trebuchet MS"/>
                <a:cs typeface="Trebuchet MS"/>
              </a:rPr>
              <a:t>ER</a:t>
            </a:r>
            <a:r>
              <a:rPr sz="3200" spc="10" dirty="0">
                <a:latin typeface="Trebuchet MS"/>
                <a:cs typeface="Trebuchet MS"/>
              </a:rPr>
              <a:t>S?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3267" y="983361"/>
            <a:ext cx="5080635" cy="55810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130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2750" spc="15" dirty="0">
                <a:latin typeface="Times New Roman"/>
                <a:cs typeface="Times New Roman"/>
              </a:rPr>
              <a:t>Human</a:t>
            </a:r>
            <a:r>
              <a:rPr sz="2750" spc="10" dirty="0">
                <a:latin typeface="Times New Roman"/>
                <a:cs typeface="Times New Roman"/>
              </a:rPr>
              <a:t> </a:t>
            </a:r>
            <a:r>
              <a:rPr sz="2750" spc="15" dirty="0">
                <a:latin typeface="Times New Roman"/>
                <a:cs typeface="Times New Roman"/>
              </a:rPr>
              <a:t>Resources</a:t>
            </a:r>
            <a:r>
              <a:rPr sz="2750" spc="20" dirty="0">
                <a:latin typeface="Times New Roman"/>
                <a:cs typeface="Times New Roman"/>
              </a:rPr>
              <a:t> </a:t>
            </a:r>
            <a:r>
              <a:rPr sz="2750" spc="15" dirty="0">
                <a:latin typeface="Times New Roman"/>
                <a:cs typeface="Times New Roman"/>
              </a:rPr>
              <a:t>(HR)</a:t>
            </a:r>
            <a:r>
              <a:rPr sz="2750" spc="30" dirty="0">
                <a:latin typeface="Times New Roman"/>
                <a:cs typeface="Times New Roman"/>
              </a:rPr>
              <a:t> </a:t>
            </a:r>
            <a:r>
              <a:rPr sz="2750" spc="20" dirty="0">
                <a:latin typeface="Times New Roman"/>
                <a:cs typeface="Times New Roman"/>
              </a:rPr>
              <a:t>Team</a:t>
            </a:r>
            <a:endParaRPr sz="2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000">
              <a:latin typeface="Times New Roman"/>
              <a:cs typeface="Times New Roman"/>
            </a:endParaRPr>
          </a:p>
          <a:p>
            <a:pPr marL="298450" indent="-286385">
              <a:lnSpc>
                <a:spcPct val="100000"/>
              </a:lnSpc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2750" spc="25" dirty="0">
                <a:latin typeface="Times New Roman"/>
                <a:cs typeface="Times New Roman"/>
              </a:rPr>
              <a:t>HR</a:t>
            </a:r>
            <a:r>
              <a:rPr sz="2750" spc="-15" dirty="0">
                <a:latin typeface="Times New Roman"/>
                <a:cs typeface="Times New Roman"/>
              </a:rPr>
              <a:t> </a:t>
            </a:r>
            <a:r>
              <a:rPr sz="2750" spc="15" dirty="0">
                <a:latin typeface="Times New Roman"/>
                <a:cs typeface="Times New Roman"/>
              </a:rPr>
              <a:t>Managers/Directors</a:t>
            </a:r>
            <a:endParaRPr sz="2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900">
              <a:latin typeface="Times New Roman"/>
              <a:cs typeface="Times New Roman"/>
            </a:endParaRPr>
          </a:p>
          <a:p>
            <a:pPr marL="298450" indent="-28638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2750" spc="20" dirty="0">
                <a:latin typeface="Times New Roman"/>
                <a:cs typeface="Times New Roman"/>
              </a:rPr>
              <a:t>Department</a:t>
            </a:r>
            <a:r>
              <a:rPr sz="2750" spc="-65" dirty="0">
                <a:latin typeface="Times New Roman"/>
                <a:cs typeface="Times New Roman"/>
              </a:rPr>
              <a:t> </a:t>
            </a:r>
            <a:r>
              <a:rPr sz="2750" spc="20" dirty="0">
                <a:latin typeface="Times New Roman"/>
                <a:cs typeface="Times New Roman"/>
              </a:rPr>
              <a:t>Heads/Team</a:t>
            </a:r>
            <a:r>
              <a:rPr sz="2750" spc="-30" dirty="0">
                <a:latin typeface="Times New Roman"/>
                <a:cs typeface="Times New Roman"/>
              </a:rPr>
              <a:t> </a:t>
            </a:r>
            <a:r>
              <a:rPr sz="2750" spc="20" dirty="0">
                <a:latin typeface="Times New Roman"/>
                <a:cs typeface="Times New Roman"/>
              </a:rPr>
              <a:t>Leaders</a:t>
            </a:r>
            <a:endParaRPr sz="2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3000">
              <a:latin typeface="Times New Roman"/>
              <a:cs typeface="Times New Roman"/>
            </a:endParaRPr>
          </a:p>
          <a:p>
            <a:pPr marL="298450" indent="-286385">
              <a:lnSpc>
                <a:spcPct val="100000"/>
              </a:lnSpc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2750" spc="15" dirty="0">
                <a:latin typeface="Times New Roman"/>
                <a:cs typeface="Times New Roman"/>
              </a:rPr>
              <a:t>Senior</a:t>
            </a:r>
            <a:r>
              <a:rPr sz="2750" spc="40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Leadership/Executives:</a:t>
            </a:r>
            <a:endParaRPr sz="2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2900">
              <a:latin typeface="Times New Roman"/>
              <a:cs typeface="Times New Roman"/>
            </a:endParaRPr>
          </a:p>
          <a:p>
            <a:pPr marL="298450" indent="-286385">
              <a:lnSpc>
                <a:spcPct val="100000"/>
              </a:lnSpc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2750" spc="15" dirty="0">
                <a:latin typeface="Times New Roman"/>
                <a:cs typeface="Times New Roman"/>
              </a:rPr>
              <a:t>Business</a:t>
            </a:r>
            <a:r>
              <a:rPr sz="2750" spc="5" dirty="0">
                <a:latin typeface="Times New Roman"/>
                <a:cs typeface="Times New Roman"/>
              </a:rPr>
              <a:t> </a:t>
            </a:r>
            <a:r>
              <a:rPr sz="2750" spc="15" dirty="0">
                <a:latin typeface="Times New Roman"/>
                <a:cs typeface="Times New Roman"/>
              </a:rPr>
              <a:t>Analysts/Data</a:t>
            </a:r>
            <a:r>
              <a:rPr sz="2750" spc="-70" dirty="0">
                <a:latin typeface="Times New Roman"/>
                <a:cs typeface="Times New Roman"/>
              </a:rPr>
              <a:t> </a:t>
            </a:r>
            <a:r>
              <a:rPr sz="2750" spc="15" dirty="0">
                <a:latin typeface="Times New Roman"/>
                <a:cs typeface="Times New Roman"/>
              </a:rPr>
              <a:t>Analysts</a:t>
            </a:r>
            <a:endParaRPr sz="2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000">
              <a:latin typeface="Times New Roman"/>
              <a:cs typeface="Times New Roman"/>
            </a:endParaRPr>
          </a:p>
          <a:p>
            <a:pPr marL="298450" indent="-286385">
              <a:lnSpc>
                <a:spcPct val="100000"/>
              </a:lnSpc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2750" spc="15" dirty="0">
                <a:latin typeface="Times New Roman"/>
                <a:cs typeface="Times New Roman"/>
              </a:rPr>
              <a:t>Compensation</a:t>
            </a:r>
            <a:r>
              <a:rPr sz="2750" spc="10" dirty="0">
                <a:latin typeface="Times New Roman"/>
                <a:cs typeface="Times New Roman"/>
              </a:rPr>
              <a:t> </a:t>
            </a:r>
            <a:r>
              <a:rPr sz="2750" spc="20" dirty="0">
                <a:latin typeface="Times New Roman"/>
                <a:cs typeface="Times New Roman"/>
              </a:rPr>
              <a:t>&amp;</a:t>
            </a:r>
            <a:r>
              <a:rPr sz="2750" spc="-10" dirty="0">
                <a:latin typeface="Times New Roman"/>
                <a:cs typeface="Times New Roman"/>
              </a:rPr>
              <a:t> </a:t>
            </a:r>
            <a:r>
              <a:rPr sz="2750" spc="15" dirty="0">
                <a:latin typeface="Times New Roman"/>
                <a:cs typeface="Times New Roman"/>
              </a:rPr>
              <a:t>Benefits </a:t>
            </a:r>
            <a:r>
              <a:rPr sz="2750" spc="5" dirty="0">
                <a:latin typeface="Times New Roman"/>
                <a:cs typeface="Times New Roman"/>
              </a:rPr>
              <a:t>Teams</a:t>
            </a:r>
            <a:endParaRPr sz="2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000">
              <a:latin typeface="Times New Roman"/>
              <a:cs typeface="Times New Roman"/>
            </a:endParaRPr>
          </a:p>
          <a:p>
            <a:pPr marL="298450" indent="-286385">
              <a:lnSpc>
                <a:spcPct val="100000"/>
              </a:lnSpc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2750" spc="15" dirty="0">
                <a:latin typeface="Times New Roman"/>
                <a:cs typeface="Times New Roman"/>
              </a:rPr>
              <a:t>Recruitment</a:t>
            </a:r>
            <a:r>
              <a:rPr sz="2750" spc="5" dirty="0">
                <a:latin typeface="Times New Roman"/>
                <a:cs typeface="Times New Roman"/>
              </a:rPr>
              <a:t> Teams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87455" y="6466840"/>
            <a:ext cx="10096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0" dirty="0">
                <a:solidFill>
                  <a:srgbClr val="2C926B"/>
                </a:solidFill>
                <a:latin typeface="Trebuchet MS"/>
                <a:cs typeface="Trebuchet MS"/>
              </a:rPr>
              <a:t>6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3875" y="5895975"/>
            <a:ext cx="200025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705350"/>
            <a:ext cx="228599" cy="6667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55967" y="377190"/>
            <a:ext cx="947356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5" dirty="0">
                <a:latin typeface="Trebuchet MS"/>
                <a:cs typeface="Trebuchet MS"/>
              </a:rPr>
              <a:t>OU</a:t>
            </a:r>
            <a:r>
              <a:rPr sz="3600" dirty="0">
                <a:latin typeface="Trebuchet MS"/>
                <a:cs typeface="Trebuchet MS"/>
              </a:rPr>
              <a:t>R</a:t>
            </a:r>
            <a:r>
              <a:rPr sz="3600" spc="30" dirty="0">
                <a:latin typeface="Trebuchet MS"/>
                <a:cs typeface="Trebuchet MS"/>
              </a:rPr>
              <a:t> </a:t>
            </a:r>
            <a:r>
              <a:rPr sz="3600" spc="20" dirty="0">
                <a:latin typeface="Trebuchet MS"/>
                <a:cs typeface="Trebuchet MS"/>
              </a:rPr>
              <a:t>S</a:t>
            </a:r>
            <a:r>
              <a:rPr sz="3600" spc="15" dirty="0">
                <a:latin typeface="Trebuchet MS"/>
                <a:cs typeface="Trebuchet MS"/>
              </a:rPr>
              <a:t>O</a:t>
            </a:r>
            <a:r>
              <a:rPr sz="3600" spc="30" dirty="0">
                <a:latin typeface="Trebuchet MS"/>
                <a:cs typeface="Trebuchet MS"/>
              </a:rPr>
              <a:t>L</a:t>
            </a:r>
            <a:r>
              <a:rPr sz="3600" spc="5" dirty="0">
                <a:latin typeface="Trebuchet MS"/>
                <a:cs typeface="Trebuchet MS"/>
              </a:rPr>
              <a:t>U</a:t>
            </a:r>
            <a:r>
              <a:rPr sz="3600" spc="-40" dirty="0">
                <a:latin typeface="Trebuchet MS"/>
                <a:cs typeface="Trebuchet MS"/>
              </a:rPr>
              <a:t>T</a:t>
            </a:r>
            <a:r>
              <a:rPr sz="3600" spc="-35" dirty="0">
                <a:latin typeface="Trebuchet MS"/>
                <a:cs typeface="Trebuchet MS"/>
              </a:rPr>
              <a:t>I</a:t>
            </a:r>
            <a:r>
              <a:rPr sz="3600" spc="15" dirty="0">
                <a:latin typeface="Trebuchet MS"/>
                <a:cs typeface="Trebuchet MS"/>
              </a:rPr>
              <a:t>O</a:t>
            </a:r>
            <a:r>
              <a:rPr sz="3600" dirty="0">
                <a:latin typeface="Trebuchet MS"/>
                <a:cs typeface="Trebuchet MS"/>
              </a:rPr>
              <a:t>N</a:t>
            </a:r>
            <a:r>
              <a:rPr sz="3600" spc="-350" dirty="0">
                <a:latin typeface="Trebuchet MS"/>
                <a:cs typeface="Trebuchet MS"/>
              </a:rPr>
              <a:t> </a:t>
            </a:r>
            <a:r>
              <a:rPr sz="3600" spc="-45" dirty="0">
                <a:latin typeface="Trebuchet MS"/>
                <a:cs typeface="Trebuchet MS"/>
              </a:rPr>
              <a:t>A</a:t>
            </a:r>
            <a:r>
              <a:rPr sz="3600" spc="-15" dirty="0">
                <a:latin typeface="Trebuchet MS"/>
                <a:cs typeface="Trebuchet MS"/>
              </a:rPr>
              <a:t>N</a:t>
            </a:r>
            <a:r>
              <a:rPr sz="3600" dirty="0">
                <a:latin typeface="Trebuchet MS"/>
                <a:cs typeface="Trebuchet MS"/>
              </a:rPr>
              <a:t>D</a:t>
            </a:r>
            <a:r>
              <a:rPr sz="3600" spc="35" dirty="0">
                <a:latin typeface="Trebuchet MS"/>
                <a:cs typeface="Trebuchet MS"/>
              </a:rPr>
              <a:t> </a:t>
            </a:r>
            <a:r>
              <a:rPr sz="3600" spc="-35" dirty="0">
                <a:latin typeface="Trebuchet MS"/>
                <a:cs typeface="Trebuchet MS"/>
              </a:rPr>
              <a:t>I</a:t>
            </a:r>
            <a:r>
              <a:rPr sz="3600" spc="-45" dirty="0">
                <a:latin typeface="Trebuchet MS"/>
                <a:cs typeface="Trebuchet MS"/>
              </a:rPr>
              <a:t>T</a:t>
            </a:r>
            <a:r>
              <a:rPr sz="3600" dirty="0">
                <a:latin typeface="Trebuchet MS"/>
                <a:cs typeface="Trebuchet MS"/>
              </a:rPr>
              <a:t>S</a:t>
            </a:r>
            <a:r>
              <a:rPr sz="3600" spc="55" dirty="0">
                <a:latin typeface="Trebuchet MS"/>
                <a:cs typeface="Trebuchet MS"/>
              </a:rPr>
              <a:t> </a:t>
            </a:r>
            <a:r>
              <a:rPr sz="3600" spc="-300" dirty="0">
                <a:latin typeface="Trebuchet MS"/>
                <a:cs typeface="Trebuchet MS"/>
              </a:rPr>
              <a:t>V</a:t>
            </a:r>
            <a:r>
              <a:rPr sz="3600" spc="-40" dirty="0">
                <a:latin typeface="Trebuchet MS"/>
                <a:cs typeface="Trebuchet MS"/>
              </a:rPr>
              <a:t>A</a:t>
            </a:r>
            <a:r>
              <a:rPr sz="3600" spc="30" dirty="0">
                <a:latin typeface="Trebuchet MS"/>
                <a:cs typeface="Trebuchet MS"/>
              </a:rPr>
              <a:t>L</a:t>
            </a:r>
            <a:r>
              <a:rPr sz="3600" spc="5" dirty="0">
                <a:latin typeface="Trebuchet MS"/>
                <a:cs typeface="Trebuchet MS"/>
              </a:rPr>
              <a:t>U</a:t>
            </a:r>
            <a:r>
              <a:rPr sz="3600" dirty="0">
                <a:latin typeface="Trebuchet MS"/>
                <a:cs typeface="Trebuchet MS"/>
              </a:rPr>
              <a:t>E</a:t>
            </a:r>
            <a:r>
              <a:rPr sz="3600" spc="-65" dirty="0">
                <a:latin typeface="Trebuchet MS"/>
                <a:cs typeface="Trebuchet MS"/>
              </a:rPr>
              <a:t> </a:t>
            </a:r>
            <a:r>
              <a:rPr sz="3600" spc="-20" dirty="0">
                <a:latin typeface="Trebuchet MS"/>
                <a:cs typeface="Trebuchet MS"/>
              </a:rPr>
              <a:t>P</a:t>
            </a:r>
            <a:r>
              <a:rPr sz="3600" spc="-35" dirty="0">
                <a:latin typeface="Trebuchet MS"/>
                <a:cs typeface="Trebuchet MS"/>
              </a:rPr>
              <a:t>R</a:t>
            </a:r>
            <a:r>
              <a:rPr sz="3600" spc="15" dirty="0">
                <a:latin typeface="Trebuchet MS"/>
                <a:cs typeface="Trebuchet MS"/>
              </a:rPr>
              <a:t>O</a:t>
            </a:r>
            <a:r>
              <a:rPr sz="3600" spc="-20" dirty="0">
                <a:latin typeface="Trebuchet MS"/>
                <a:cs typeface="Trebuchet MS"/>
              </a:rPr>
              <a:t>P</a:t>
            </a:r>
            <a:r>
              <a:rPr sz="3600" spc="10" dirty="0">
                <a:latin typeface="Trebuchet MS"/>
                <a:cs typeface="Trebuchet MS"/>
              </a:rPr>
              <a:t>O</a:t>
            </a:r>
            <a:r>
              <a:rPr sz="3600" spc="20" dirty="0">
                <a:latin typeface="Trebuchet MS"/>
                <a:cs typeface="Trebuchet MS"/>
              </a:rPr>
              <a:t>S</a:t>
            </a:r>
            <a:r>
              <a:rPr sz="3600" spc="-35" dirty="0">
                <a:latin typeface="Trebuchet MS"/>
                <a:cs typeface="Trebuchet MS"/>
              </a:rPr>
              <a:t>I</a:t>
            </a:r>
            <a:r>
              <a:rPr sz="3600" spc="-40" dirty="0">
                <a:latin typeface="Trebuchet MS"/>
                <a:cs typeface="Trebuchet MS"/>
              </a:rPr>
              <a:t>T</a:t>
            </a:r>
            <a:r>
              <a:rPr sz="3600" spc="-35" dirty="0">
                <a:latin typeface="Trebuchet MS"/>
                <a:cs typeface="Trebuchet MS"/>
              </a:rPr>
              <a:t>I</a:t>
            </a:r>
            <a:r>
              <a:rPr sz="3600" spc="15" dirty="0">
                <a:latin typeface="Trebuchet MS"/>
                <a:cs typeface="Trebuchet MS"/>
              </a:rPr>
              <a:t>O</a:t>
            </a:r>
            <a:r>
              <a:rPr sz="3600" dirty="0">
                <a:latin typeface="Trebuchet MS"/>
                <a:cs typeface="Trebuchet MS"/>
              </a:rPr>
              <a:t>N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37585" y="2210117"/>
            <a:ext cx="4944110" cy="38639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2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750" spc="15" dirty="0">
                <a:latin typeface="Times New Roman"/>
                <a:cs typeface="Times New Roman"/>
              </a:rPr>
              <a:t>Conditional</a:t>
            </a:r>
            <a:r>
              <a:rPr sz="2750" spc="-45" dirty="0">
                <a:latin typeface="Times New Roman"/>
                <a:cs typeface="Times New Roman"/>
              </a:rPr>
              <a:t> </a:t>
            </a:r>
            <a:r>
              <a:rPr sz="2750" spc="20" dirty="0">
                <a:latin typeface="Times New Roman"/>
                <a:cs typeface="Times New Roman"/>
              </a:rPr>
              <a:t>formatting- </a:t>
            </a:r>
            <a:r>
              <a:rPr sz="2750" spc="10" dirty="0">
                <a:latin typeface="Times New Roman"/>
                <a:cs typeface="Times New Roman"/>
              </a:rPr>
              <a:t>missing</a:t>
            </a:r>
            <a:endParaRPr sz="2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30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750" spc="10" dirty="0">
                <a:latin typeface="Times New Roman"/>
                <a:cs typeface="Times New Roman"/>
              </a:rPr>
              <a:t>Filter-</a:t>
            </a:r>
            <a:r>
              <a:rPr sz="2750" spc="-5" dirty="0">
                <a:latin typeface="Times New Roman"/>
                <a:cs typeface="Times New Roman"/>
              </a:rPr>
              <a:t> </a:t>
            </a:r>
            <a:r>
              <a:rPr sz="2750" spc="15" dirty="0">
                <a:latin typeface="Times New Roman"/>
                <a:cs typeface="Times New Roman"/>
              </a:rPr>
              <a:t>remove</a:t>
            </a:r>
            <a:endParaRPr sz="2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29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750" spc="20" dirty="0">
                <a:latin typeface="Times New Roman"/>
                <a:cs typeface="Times New Roman"/>
              </a:rPr>
              <a:t>Formula-</a:t>
            </a:r>
            <a:r>
              <a:rPr sz="2750" dirty="0">
                <a:latin typeface="Times New Roman"/>
                <a:cs typeface="Times New Roman"/>
              </a:rPr>
              <a:t> </a:t>
            </a:r>
            <a:r>
              <a:rPr sz="2750" spc="15" dirty="0">
                <a:latin typeface="Times New Roman"/>
                <a:cs typeface="Times New Roman"/>
              </a:rPr>
              <a:t>performance</a:t>
            </a:r>
            <a:endParaRPr sz="2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0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750" spc="15" dirty="0">
                <a:latin typeface="Times New Roman"/>
                <a:cs typeface="Times New Roman"/>
              </a:rPr>
              <a:t>Pivot-summary</a:t>
            </a:r>
            <a:endParaRPr sz="2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29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750" spc="20" dirty="0">
                <a:latin typeface="Times New Roman"/>
                <a:cs typeface="Times New Roman"/>
              </a:rPr>
              <a:t>Graph-</a:t>
            </a:r>
            <a:r>
              <a:rPr sz="2750" spc="5" dirty="0">
                <a:latin typeface="Times New Roman"/>
                <a:cs typeface="Times New Roman"/>
              </a:rPr>
              <a:t> </a:t>
            </a:r>
            <a:r>
              <a:rPr sz="2750" spc="20" dirty="0">
                <a:latin typeface="Times New Roman"/>
                <a:cs typeface="Times New Roman"/>
              </a:rPr>
              <a:t>data</a:t>
            </a:r>
            <a:r>
              <a:rPr sz="2750" spc="-30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visualiztion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87455" y="6466840"/>
            <a:ext cx="10096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0" dirty="0">
                <a:solidFill>
                  <a:srgbClr val="2C926B"/>
                </a:solidFill>
                <a:latin typeface="Trebuchet MS"/>
                <a:cs typeface="Trebuchet MS"/>
              </a:rPr>
              <a:t>7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267" y="354012"/>
            <a:ext cx="559689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latin typeface="Trebuchet MS"/>
                <a:cs typeface="Trebuchet MS"/>
              </a:rPr>
              <a:t>Dataset</a:t>
            </a:r>
            <a:r>
              <a:rPr u="none" spc="-50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7534" y="1547812"/>
            <a:ext cx="3009900" cy="52184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25"/>
              </a:spcBef>
            </a:pPr>
            <a:r>
              <a:rPr sz="2000" spc="15" dirty="0">
                <a:latin typeface="Calibri"/>
                <a:cs typeface="Calibri"/>
              </a:rPr>
              <a:t>ID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</a:t>
            </a:r>
            <a:endParaRPr sz="2000">
              <a:latin typeface="Calibri"/>
              <a:cs typeface="Calibri"/>
            </a:endParaRPr>
          </a:p>
          <a:p>
            <a:pPr marL="12700" marR="1861185" algn="just">
              <a:lnSpc>
                <a:spcPct val="200199"/>
              </a:lnSpc>
              <a:spcBef>
                <a:spcPts val="5"/>
              </a:spcBef>
            </a:pPr>
            <a:r>
              <a:rPr sz="2000" spc="-5" dirty="0">
                <a:latin typeface="Calibri"/>
                <a:cs typeface="Calibri"/>
              </a:rPr>
              <a:t>First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Name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Last </a:t>
            </a:r>
            <a:r>
              <a:rPr sz="2000" spc="-5" dirty="0">
                <a:latin typeface="Calibri"/>
                <a:cs typeface="Calibri"/>
              </a:rPr>
              <a:t>Name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Start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Date</a:t>
            </a:r>
            <a:endParaRPr sz="2000">
              <a:latin typeface="Calibri"/>
              <a:cs typeface="Calibri"/>
            </a:endParaRPr>
          </a:p>
          <a:p>
            <a:pPr marL="12700" marR="1268730">
              <a:lnSpc>
                <a:spcPct val="200300"/>
              </a:lnSpc>
            </a:pPr>
            <a:r>
              <a:rPr sz="2000" dirty="0">
                <a:latin typeface="Calibri"/>
                <a:cs typeface="Calibri"/>
              </a:rPr>
              <a:t>Employee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Status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Employee Type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Pay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Zone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Employee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Classification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Type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Current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Employee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Rating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0409" y="6472554"/>
            <a:ext cx="1790064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solidFill>
                  <a:srgbClr val="2C83C3"/>
                </a:solidFill>
                <a:latin typeface="Trebuchet MS"/>
                <a:cs typeface="Trebuchet MS"/>
              </a:rPr>
              <a:t>3/21/20</a:t>
            </a:r>
            <a:r>
              <a:rPr sz="1100" spc="-20" dirty="0">
                <a:solidFill>
                  <a:srgbClr val="2C83C3"/>
                </a:solidFill>
                <a:latin typeface="Trebuchet MS"/>
                <a:cs typeface="Trebuchet MS"/>
              </a:rPr>
              <a:t>2</a:t>
            </a:r>
            <a:r>
              <a:rPr sz="1100" spc="10" dirty="0">
                <a:solidFill>
                  <a:srgbClr val="2C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spc="13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nn</a:t>
            </a:r>
            <a:r>
              <a:rPr sz="1100" b="1" spc="-5" dirty="0">
                <a:solidFill>
                  <a:srgbClr val="2C83C3"/>
                </a:solidFill>
                <a:latin typeface="Trebuchet MS"/>
                <a:cs typeface="Trebuchet MS"/>
              </a:rPr>
              <a:t>u</a:t>
            </a:r>
            <a:r>
              <a:rPr sz="1100" b="1" spc="5" dirty="0">
                <a:solidFill>
                  <a:srgbClr val="2C83C3"/>
                </a:solidFill>
                <a:latin typeface="Trebuchet MS"/>
                <a:cs typeface="Trebuchet MS"/>
              </a:rPr>
              <a:t>al</a:t>
            </a:r>
            <a:r>
              <a:rPr sz="1100" b="1" spc="-13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80" dirty="0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sz="1100" b="1" spc="-45" dirty="0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0" y="5610225"/>
            <a:ext cx="581660" cy="676275"/>
            <a:chOff x="0" y="5610225"/>
            <a:chExt cx="581660" cy="67627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610225"/>
              <a:ext cx="581139" cy="67627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25" y="5819775"/>
              <a:ext cx="180974" cy="76200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301114" y="502538"/>
            <a:ext cx="75939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>
                <a:latin typeface="Trebuchet MS"/>
                <a:cs typeface="Trebuchet MS"/>
              </a:rPr>
              <a:t>THE</a:t>
            </a:r>
            <a:r>
              <a:rPr sz="4250" spc="-20" dirty="0">
                <a:latin typeface="Trebuchet MS"/>
                <a:cs typeface="Trebuchet MS"/>
              </a:rPr>
              <a:t> </a:t>
            </a:r>
            <a:r>
              <a:rPr sz="4250" spc="10" dirty="0">
                <a:latin typeface="Trebuchet MS"/>
                <a:cs typeface="Trebuchet MS"/>
              </a:rPr>
              <a:t>"WOW"</a:t>
            </a:r>
            <a:r>
              <a:rPr sz="4250" spc="70" dirty="0">
                <a:latin typeface="Trebuchet MS"/>
                <a:cs typeface="Trebuchet MS"/>
              </a:rPr>
              <a:t> </a:t>
            </a:r>
            <a:r>
              <a:rPr sz="4250" spc="15" dirty="0">
                <a:latin typeface="Trebuchet MS"/>
                <a:cs typeface="Trebuchet MS"/>
              </a:rPr>
              <a:t>IN</a:t>
            </a:r>
            <a:r>
              <a:rPr sz="4250" spc="-40" dirty="0">
                <a:latin typeface="Trebuchet MS"/>
                <a:cs typeface="Trebuchet MS"/>
              </a:rPr>
              <a:t> </a:t>
            </a:r>
            <a:r>
              <a:rPr sz="4250" spc="20" dirty="0">
                <a:latin typeface="Trebuchet MS"/>
                <a:cs typeface="Trebuchet MS"/>
              </a:rPr>
              <a:t>OUR</a:t>
            </a:r>
            <a:r>
              <a:rPr sz="4250" spc="-55" dirty="0">
                <a:latin typeface="Trebuchet MS"/>
                <a:cs typeface="Trebuchet MS"/>
              </a:rPr>
              <a:t> </a:t>
            </a:r>
            <a:r>
              <a:rPr sz="4250" spc="20" dirty="0">
                <a:latin typeface="Trebuchet MS"/>
                <a:cs typeface="Trebuchet MS"/>
              </a:rPr>
              <a:t>SOLUTION</a:t>
            </a:r>
            <a:endParaRPr sz="42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93571" y="2447924"/>
            <a:ext cx="7118984" cy="87884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2400"/>
              </a:lnSpc>
              <a:spcBef>
                <a:spcPts val="50"/>
              </a:spcBef>
              <a:buSzPct val="61818"/>
              <a:buChar char="•"/>
              <a:tabLst>
                <a:tab pos="127635" algn="l"/>
              </a:tabLst>
            </a:pPr>
            <a:r>
              <a:rPr sz="2750" spc="20" dirty="0">
                <a:latin typeface="Calibri"/>
                <a:cs typeface="Calibri"/>
              </a:rPr>
              <a:t>Performance </a:t>
            </a:r>
            <a:r>
              <a:rPr sz="2750" spc="15" dirty="0">
                <a:latin typeface="Calibri"/>
                <a:cs typeface="Calibri"/>
              </a:rPr>
              <a:t>level=IFS(Z8&gt;=5,”VERY </a:t>
            </a:r>
            <a:r>
              <a:rPr sz="2750" spc="20" dirty="0">
                <a:latin typeface="Calibri"/>
                <a:cs typeface="Calibri"/>
              </a:rPr>
              <a:t> HIGH”,Z8&gt;=4,”HIGH”,Z8&gt;=3,”MED”,</a:t>
            </a:r>
            <a:r>
              <a:rPr sz="2750" spc="-50" dirty="0">
                <a:latin typeface="Calibri"/>
                <a:cs typeface="Calibri"/>
              </a:rPr>
              <a:t> </a:t>
            </a:r>
            <a:r>
              <a:rPr sz="2750" spc="25" dirty="0">
                <a:latin typeface="Calibri"/>
                <a:cs typeface="Calibri"/>
              </a:rPr>
              <a:t>TRUE,</a:t>
            </a:r>
            <a:r>
              <a:rPr sz="2750" spc="15" dirty="0">
                <a:latin typeface="Calibri"/>
                <a:cs typeface="Calibri"/>
              </a:rPr>
              <a:t> “LO</a:t>
            </a:r>
            <a:r>
              <a:rPr sz="1800" spc="15" dirty="0">
                <a:latin typeface="Calibri"/>
                <a:cs typeface="Calibri"/>
              </a:rPr>
              <a:t>W”)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311255" y="6466840"/>
            <a:ext cx="10096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0" dirty="0">
                <a:solidFill>
                  <a:srgbClr val="2C926B"/>
                </a:solidFill>
                <a:latin typeface="Trebuchet MS"/>
                <a:cs typeface="Trebuchet MS"/>
              </a:rPr>
              <a:t>9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Employee Data Analysis using Excel</vt:lpstr>
      <vt:lpstr>PowerPoint Presentation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PowerPoint Presentation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cp:lastModifiedBy>Kalai Selvam, Mukilan</cp:lastModifiedBy>
  <cp:revision>1</cp:revision>
  <dcterms:created xsi:type="dcterms:W3CDTF">2024-09-01T14:50:01Z</dcterms:created>
  <dcterms:modified xsi:type="dcterms:W3CDTF">2024-09-01T14:54:36Z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2024-09-01T00:00:00Z</vt:filetime>
  </property>
  <property fmtid="{D5CDD505-2E9C-101B-9397-08002B2CF9AE}" pid="3" name="LastSaved">
    <vt:filetime>2024-09-01T00:00:00Z</vt:filetime>
  </property>
</Properties>
</file>