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A4A3A4"/>
          </p15:clr>
        </p15:guide>
        <p15:guide id="2" orient="horz"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jwCqmtyGfWa3QZYsVBWmU+CIlF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A2EF58-2643-4F26-B104-E3D90B03E8B4}">
  <a:tblStyle styleId="{57A2EF58-2643-4F26-B104-E3D90B03E8B4}"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43"/>
      </p:cViewPr>
      <p:guideLst>
        <p:guide/>
        <p:guide orient="horz"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6: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7: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8: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9: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2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2: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e2557370c2_0_138: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g2e2557370c2_0_13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e2557370c2_0_143: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g2e2557370c2_0_14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6: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8: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9: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2"/>
          <p:cNvSpPr txBox="1">
            <a:spLocks noGrp="1"/>
          </p:cNvSpPr>
          <p:nvPr>
            <p:ph type="title"/>
          </p:nvPr>
        </p:nvSpPr>
        <p:spPr>
          <a:xfrm>
            <a:off x="4090034" y="592518"/>
            <a:ext cx="4011930" cy="723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550" b="1"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2"/>
          <p:cNvSpPr txBox="1">
            <a:spLocks noGrp="1"/>
          </p:cNvSpPr>
          <p:nvPr>
            <p:ph type="body" idx="1"/>
          </p:nvPr>
        </p:nvSpPr>
        <p:spPr>
          <a:xfrm>
            <a:off x="731837" y="1869749"/>
            <a:ext cx="10728324" cy="406907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 name="Google Shape;18;p2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4090034" y="592518"/>
            <a:ext cx="4011930" cy="723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550" b="1"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6"/>
        <p:cNvGrpSpPr/>
        <p:nvPr/>
      </p:nvGrpSpPr>
      <p:grpSpPr>
        <a:xfrm>
          <a:off x="0" y="0"/>
          <a:ext cx="0" cy="0"/>
          <a:chOff x="0" y="0"/>
          <a:chExt cx="0" cy="0"/>
        </a:xfrm>
      </p:grpSpPr>
      <p:sp>
        <p:nvSpPr>
          <p:cNvPr id="27" name="Google Shape;27;p2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0"/>
        <p:cNvGrpSpPr/>
        <p:nvPr/>
      </p:nvGrpSpPr>
      <p:grpSpPr>
        <a:xfrm>
          <a:off x="0" y="0"/>
          <a:ext cx="0" cy="0"/>
          <a:chOff x="0" y="0"/>
          <a:chExt cx="0" cy="0"/>
        </a:xfrm>
      </p:grpSpPr>
      <p:sp>
        <p:nvSpPr>
          <p:cNvPr id="31" name="Google Shape;31;p25"/>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6"/>
        <p:cNvGrpSpPr/>
        <p:nvPr/>
      </p:nvGrpSpPr>
      <p:grpSpPr>
        <a:xfrm>
          <a:off x="0" y="0"/>
          <a:ext cx="0" cy="0"/>
          <a:chOff x="0" y="0"/>
          <a:chExt cx="0" cy="0"/>
        </a:xfrm>
      </p:grpSpPr>
      <p:sp>
        <p:nvSpPr>
          <p:cNvPr id="37" name="Google Shape;37;p26"/>
          <p:cNvSpPr txBox="1">
            <a:spLocks noGrp="1"/>
          </p:cNvSpPr>
          <p:nvPr>
            <p:ph type="title"/>
          </p:nvPr>
        </p:nvSpPr>
        <p:spPr>
          <a:xfrm>
            <a:off x="4090034" y="592518"/>
            <a:ext cx="4011930" cy="723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550" b="1"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2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4090034" y="592518"/>
            <a:ext cx="4011930" cy="723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550" b="1"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731837" y="1869749"/>
            <a:ext cx="10728324" cy="406907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2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sp>
        <p:nvSpPr>
          <p:cNvPr id="47" name="Google Shape;47;p1"/>
          <p:cNvSpPr txBox="1">
            <a:spLocks noGrp="1"/>
          </p:cNvSpPr>
          <p:nvPr>
            <p:ph type="title"/>
          </p:nvPr>
        </p:nvSpPr>
        <p:spPr>
          <a:xfrm>
            <a:off x="336884" y="2055675"/>
            <a:ext cx="11405937" cy="1243930"/>
          </a:xfrm>
          <a:prstGeom prst="rect">
            <a:avLst/>
          </a:prstGeom>
          <a:noFill/>
          <a:ln>
            <a:noFill/>
          </a:ln>
        </p:spPr>
        <p:txBody>
          <a:bodyPr spcFirstLastPara="1" wrap="square" lIns="0" tIns="12700" rIns="0" bIns="0" anchor="t" anchorCtr="0">
            <a:spAutoFit/>
          </a:bodyPr>
          <a:lstStyle/>
          <a:p>
            <a:pPr marL="12700" lvl="0"/>
            <a:r>
              <a:rPr lang="en-US" sz="4000" dirty="0">
                <a:latin typeface="Times New Roman" pitchFamily="18" charset="0"/>
                <a:cs typeface="Times New Roman" pitchFamily="18" charset="0"/>
              </a:rPr>
              <a:t>                     Food Customized App for </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                       Health-Conscious Users</a:t>
            </a:r>
            <a:endParaRPr sz="4000" dirty="0">
              <a:latin typeface="Times New Roman" pitchFamily="18" charset="0"/>
              <a:cs typeface="Times New Roman" pitchFamily="18" charset="0"/>
            </a:endParaRPr>
          </a:p>
        </p:txBody>
      </p:sp>
      <p:sp>
        <p:nvSpPr>
          <p:cNvPr id="48" name="Google Shape;48;p1"/>
          <p:cNvSpPr txBox="1"/>
          <p:nvPr/>
        </p:nvSpPr>
        <p:spPr>
          <a:xfrm>
            <a:off x="4242864" y="3203949"/>
            <a:ext cx="6018600" cy="475800"/>
          </a:xfrm>
          <a:prstGeom prst="rect">
            <a:avLst/>
          </a:prstGeom>
          <a:noFill/>
          <a:ln>
            <a:noFill/>
          </a:ln>
        </p:spPr>
        <p:txBody>
          <a:bodyPr spcFirstLastPara="1" wrap="square" lIns="0" tIns="52050" rIns="0" bIns="0" anchor="t" anchorCtr="0">
            <a:spAutoFit/>
          </a:bodyPr>
          <a:lstStyle/>
          <a:p>
            <a:pPr marL="1632585" marR="5080" lvl="0" indent="-1620520" algn="l" rtl="0">
              <a:lnSpc>
                <a:spcPct val="112000"/>
              </a:lnSpc>
              <a:spcBef>
                <a:spcPts val="0"/>
              </a:spcBef>
              <a:spcAft>
                <a:spcPts val="0"/>
              </a:spcAft>
              <a:buClr>
                <a:srgbClr val="000000"/>
              </a:buClr>
              <a:buSzPts val="2750"/>
              <a:buFont typeface="Arial"/>
              <a:buNone/>
            </a:pPr>
            <a:r>
              <a:rPr lang="en-US" sz="2750" b="1" i="0" u="none" strike="noStrike" cap="none">
                <a:solidFill>
                  <a:schemeClr val="dk1"/>
                </a:solidFill>
                <a:latin typeface="Times New Roman"/>
                <a:ea typeface="Times New Roman"/>
                <a:cs typeface="Times New Roman"/>
                <a:sym typeface="Times New Roman"/>
              </a:rPr>
              <a:t> </a:t>
            </a:r>
            <a:endParaRPr sz="2750" b="0" i="0" u="none" strike="noStrike" cap="none">
              <a:solidFill>
                <a:schemeClr val="dk1"/>
              </a:solidFill>
              <a:latin typeface="Times New Roman"/>
              <a:ea typeface="Times New Roman"/>
              <a:cs typeface="Times New Roman"/>
              <a:sym typeface="Times New Roman"/>
            </a:endParaRPr>
          </a:p>
        </p:txBody>
      </p:sp>
      <p:pic>
        <p:nvPicPr>
          <p:cNvPr id="49" name="Google Shape;49;p1"/>
          <p:cNvPicPr preferRelativeResize="0"/>
          <p:nvPr/>
        </p:nvPicPr>
        <p:blipFill rotWithShape="1">
          <a:blip r:embed="rId3">
            <a:alphaModFix/>
          </a:blip>
          <a:srcRect/>
          <a:stretch/>
        </p:blipFill>
        <p:spPr>
          <a:xfrm>
            <a:off x="1299696" y="268664"/>
            <a:ext cx="9282837" cy="1331535"/>
          </a:xfrm>
          <a:prstGeom prst="rect">
            <a:avLst/>
          </a:prstGeom>
          <a:noFill/>
          <a:ln>
            <a:noFill/>
          </a:ln>
        </p:spPr>
      </p:pic>
      <p:sp>
        <p:nvSpPr>
          <p:cNvPr id="50" name="Google Shape;50;p1"/>
          <p:cNvSpPr txBox="1"/>
          <p:nvPr/>
        </p:nvSpPr>
        <p:spPr>
          <a:xfrm>
            <a:off x="838200" y="4800600"/>
            <a:ext cx="9525000" cy="1924876"/>
          </a:xfrm>
          <a:prstGeom prst="rect">
            <a:avLst/>
          </a:prstGeom>
          <a:noFill/>
          <a:ln>
            <a:noFill/>
          </a:ln>
        </p:spPr>
        <p:txBody>
          <a:bodyPr spcFirstLastPara="1" wrap="square" lIns="0" tIns="165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1" i="0" u="none" strike="noStrike" cap="none" dirty="0">
                <a:solidFill>
                  <a:schemeClr val="dk1"/>
                </a:solidFill>
                <a:latin typeface="Times New Roman" pitchFamily="18" charset="0"/>
                <a:ea typeface="Times New Roman"/>
                <a:cs typeface="Times New Roman" pitchFamily="18" charset="0"/>
                <a:sym typeface="Times New Roman"/>
              </a:rPr>
              <a:t>TEAM MEMBERS:</a:t>
            </a:r>
            <a:endParaRPr sz="2400" b="1" i="0" u="none" strike="noStrike" cap="none" dirty="0">
              <a:solidFill>
                <a:schemeClr val="dk1"/>
              </a:solidFill>
              <a:latin typeface="Times New Roman" pitchFamily="18" charset="0"/>
              <a:ea typeface="Times New Roman"/>
              <a:cs typeface="Times New Roman" pitchFamily="18" charset="0"/>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774700" marR="5080" lvl="0" indent="0" algn="just" rtl="0">
              <a:lnSpc>
                <a:spcPct val="100000"/>
              </a:lnSpc>
              <a:spcBef>
                <a:spcPts val="5"/>
              </a:spcBef>
              <a:spcAft>
                <a:spcPts val="0"/>
              </a:spcAft>
              <a:buClr>
                <a:srgbClr val="000000"/>
              </a:buClr>
              <a:buSzPts val="2000"/>
              <a:buFont typeface="Arial"/>
              <a:buNone/>
            </a:pPr>
            <a:r>
              <a:rPr lang="en-US" sz="2000" b="0" i="0" u="none" strike="noStrike" cap="none" dirty="0">
                <a:solidFill>
                  <a:schemeClr val="dk1"/>
                </a:solidFill>
                <a:latin typeface="Times New Roman" pitchFamily="18" charset="0"/>
                <a:ea typeface="Times New Roman"/>
                <a:cs typeface="Times New Roman" pitchFamily="18" charset="0"/>
                <a:sym typeface="Times New Roman"/>
              </a:rPr>
              <a:t>    SANGEETHA S                           (811721243047)  </a:t>
            </a:r>
            <a:endParaRPr sz="2000" b="0" i="0" u="none" strike="noStrike" cap="none" dirty="0">
              <a:solidFill>
                <a:schemeClr val="dk1"/>
              </a:solidFill>
              <a:latin typeface="Times New Roman" pitchFamily="18" charset="0"/>
              <a:ea typeface="Times New Roman"/>
              <a:cs typeface="Times New Roman" pitchFamily="18" charset="0"/>
              <a:sym typeface="Times New Roman"/>
            </a:endParaRPr>
          </a:p>
          <a:p>
            <a:pPr marL="774700" marR="5080" lvl="0" indent="0" algn="just" rtl="0">
              <a:lnSpc>
                <a:spcPct val="100000"/>
              </a:lnSpc>
              <a:spcBef>
                <a:spcPts val="5"/>
              </a:spcBef>
              <a:spcAft>
                <a:spcPts val="0"/>
              </a:spcAft>
              <a:buClr>
                <a:srgbClr val="000000"/>
              </a:buClr>
              <a:buSzPts val="2000"/>
              <a:buFont typeface="Arial"/>
              <a:buNone/>
            </a:pPr>
            <a:r>
              <a:rPr lang="en-US" sz="2000" b="0" i="0" u="none" strike="noStrike" cap="none" dirty="0">
                <a:solidFill>
                  <a:schemeClr val="dk1"/>
                </a:solidFill>
                <a:latin typeface="Times New Roman" pitchFamily="18" charset="0"/>
                <a:ea typeface="Times New Roman"/>
                <a:cs typeface="Times New Roman" pitchFamily="18" charset="0"/>
                <a:sym typeface="Times New Roman"/>
              </a:rPr>
              <a:t>    UDHAYAMALATHI N               (811721243059)  </a:t>
            </a:r>
            <a:endParaRPr sz="2000" b="0" i="0" u="none" strike="noStrike" cap="none" dirty="0">
              <a:solidFill>
                <a:schemeClr val="dk1"/>
              </a:solidFill>
              <a:latin typeface="Times New Roman" pitchFamily="18" charset="0"/>
              <a:ea typeface="Times New Roman"/>
              <a:cs typeface="Times New Roman" pitchFamily="18" charset="0"/>
              <a:sym typeface="Times New Roman"/>
            </a:endParaRPr>
          </a:p>
          <a:p>
            <a:pPr marL="774700" marR="5080" lvl="0" indent="0" algn="just" rtl="0">
              <a:lnSpc>
                <a:spcPct val="100000"/>
              </a:lnSpc>
              <a:spcBef>
                <a:spcPts val="5"/>
              </a:spcBef>
              <a:spcAft>
                <a:spcPts val="0"/>
              </a:spcAft>
              <a:buClr>
                <a:srgbClr val="000000"/>
              </a:buClr>
              <a:buSzPts val="2000"/>
              <a:buFont typeface="Arial"/>
              <a:buNone/>
            </a:pPr>
            <a:r>
              <a:rPr lang="en-US" sz="2000" b="0" i="0" u="none" strike="noStrike" cap="none" dirty="0">
                <a:solidFill>
                  <a:schemeClr val="dk1"/>
                </a:solidFill>
                <a:latin typeface="Times New Roman" pitchFamily="18" charset="0"/>
                <a:ea typeface="Times New Roman"/>
                <a:cs typeface="Times New Roman" pitchFamily="18" charset="0"/>
                <a:sym typeface="Times New Roman"/>
              </a:rPr>
              <a:t>    VASANTHA PRIYA M               (811721243060)  </a:t>
            </a:r>
            <a:endParaRPr sz="2000" b="0" i="0" u="none" strike="noStrike" cap="none" dirty="0">
              <a:solidFill>
                <a:schemeClr val="dk1"/>
              </a:solidFill>
              <a:latin typeface="Times New Roman" pitchFamily="18" charset="0"/>
              <a:ea typeface="Times New Roman"/>
              <a:cs typeface="Times New Roman" pitchFamily="18" charset="0"/>
              <a:sym typeface="Times New Roman"/>
            </a:endParaRPr>
          </a:p>
          <a:p>
            <a:pPr marL="774700" marR="5080" lvl="0" indent="0" algn="just" rtl="0">
              <a:lnSpc>
                <a:spcPct val="100000"/>
              </a:lnSpc>
              <a:spcBef>
                <a:spcPts val="5"/>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                                           </a:t>
            </a:r>
            <a:endParaRPr sz="2000" b="0" i="0" u="none" strike="noStrike" cap="none" dirty="0">
              <a:solidFill>
                <a:schemeClr val="dk1"/>
              </a:solidFill>
              <a:latin typeface="Times New Roman"/>
              <a:ea typeface="Times New Roman"/>
              <a:cs typeface="Times New Roman"/>
              <a:sym typeface="Times New Roman"/>
            </a:endParaRPr>
          </a:p>
        </p:txBody>
      </p:sp>
      <p:sp>
        <p:nvSpPr>
          <p:cNvPr id="51" name="Google Shape;51;p1"/>
          <p:cNvSpPr txBox="1"/>
          <p:nvPr/>
        </p:nvSpPr>
        <p:spPr>
          <a:xfrm>
            <a:off x="2122310" y="3771609"/>
            <a:ext cx="8899200" cy="485100"/>
          </a:xfrm>
          <a:prstGeom prst="rect">
            <a:avLst/>
          </a:prstGeom>
          <a:noFill/>
          <a:ln>
            <a:noFill/>
          </a:ln>
        </p:spPr>
        <p:txBody>
          <a:bodyPr spcFirstLastPara="1" wrap="square" lIns="0" tIns="63500" rIns="0" bIns="0" anchor="t" anchorCtr="0">
            <a:spAutoFit/>
          </a:bodyPr>
          <a:lstStyle/>
          <a:p>
            <a:pPr marL="55880" marR="1602105" lvl="0" indent="-43815" algn="l" rtl="0">
              <a:lnSpc>
                <a:spcPct val="114300"/>
              </a:lnSpc>
              <a:spcBef>
                <a:spcPts val="0"/>
              </a:spcBef>
              <a:spcAft>
                <a:spcPts val="0"/>
              </a:spcAft>
              <a:buClr>
                <a:schemeClr val="dk1"/>
              </a:buClr>
              <a:buSzPts val="2300"/>
              <a:buFont typeface="Arial"/>
              <a:buNone/>
            </a:pPr>
            <a:r>
              <a:rPr lang="en-US" sz="23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a:solidFill>
                  <a:schemeClr val="dk1"/>
                </a:solidFill>
                <a:latin typeface="Times New Roman" pitchFamily="18" charset="0"/>
                <a:ea typeface="Times New Roman"/>
                <a:cs typeface="Times New Roman" pitchFamily="18" charset="0"/>
                <a:sym typeface="Times New Roman"/>
              </a:rPr>
              <a:t>GUIDE NAME: </a:t>
            </a:r>
            <a:r>
              <a:rPr lang="en-US" sz="2400" b="0" i="0" u="none" strike="noStrike" cap="none" dirty="0">
                <a:solidFill>
                  <a:schemeClr val="dk1"/>
                </a:solidFill>
                <a:latin typeface="Times New Roman" pitchFamily="18" charset="0"/>
                <a:ea typeface="Times New Roman"/>
                <a:cs typeface="Times New Roman" pitchFamily="18" charset="0"/>
                <a:sym typeface="Times New Roman"/>
              </a:rPr>
              <a:t>Ms.S.</a:t>
            </a:r>
            <a:r>
              <a:rPr lang="en-US" sz="2400" b="0" i="0" u="none" strike="noStrike" cap="none" dirty="0" err="1">
                <a:solidFill>
                  <a:schemeClr val="dk1"/>
                </a:solidFill>
                <a:latin typeface="Times New Roman" pitchFamily="18" charset="0"/>
                <a:ea typeface="Times New Roman"/>
                <a:cs typeface="Times New Roman" pitchFamily="18" charset="0"/>
                <a:sym typeface="Times New Roman"/>
              </a:rPr>
              <a:t>Murugavalli</a:t>
            </a:r>
            <a:r>
              <a:rPr lang="en-US" sz="2400" b="0" i="0" u="none" strike="noStrike" cap="none" dirty="0">
                <a:solidFill>
                  <a:schemeClr val="dk1"/>
                </a:solidFill>
                <a:latin typeface="Times New Roman" pitchFamily="18" charset="0"/>
                <a:ea typeface="Times New Roman"/>
                <a:cs typeface="Times New Roman" pitchFamily="18" charset="0"/>
                <a:sym typeface="Times New Roman"/>
              </a:rPr>
              <a:t>.,M.E.,(</a:t>
            </a:r>
            <a:r>
              <a:rPr lang="en-US" sz="2400" b="0" i="0" u="none" strike="noStrike" cap="none" dirty="0" err="1">
                <a:solidFill>
                  <a:schemeClr val="dk1"/>
                </a:solidFill>
                <a:latin typeface="Times New Roman" pitchFamily="18" charset="0"/>
                <a:ea typeface="Times New Roman"/>
                <a:cs typeface="Times New Roman" pitchFamily="18" charset="0"/>
                <a:sym typeface="Times New Roman"/>
              </a:rPr>
              <a:t>Ph.D</a:t>
            </a:r>
            <a:r>
              <a:rPr lang="en-US" sz="2400" b="0" i="0" u="none" strike="noStrike" cap="none" dirty="0">
                <a:solidFill>
                  <a:schemeClr val="dk1"/>
                </a:solidFill>
                <a:latin typeface="Times New Roman" pitchFamily="18" charset="0"/>
                <a:ea typeface="Times New Roman"/>
                <a:cs typeface="Times New Roman" pitchFamily="18" charset="0"/>
                <a:sym typeface="Times New Roman"/>
              </a:rPr>
              <a:t>) </a:t>
            </a:r>
            <a:endParaRPr sz="2400" b="0" i="0" u="none" strike="noStrike" cap="none" dirty="0">
              <a:solidFill>
                <a:srgbClr val="000000"/>
              </a:solidFill>
              <a:latin typeface="Times New Roman" pitchFamily="18" charset="0"/>
              <a:cs typeface="Times New Roman" pitchFamily="18" charset="0"/>
              <a:sym typeface="Arial"/>
            </a:endParaRPr>
          </a:p>
        </p:txBody>
      </p:sp>
      <p:sp>
        <p:nvSpPr>
          <p:cNvPr id="52" name="Google Shape;52;p1"/>
          <p:cNvSpPr txBox="1"/>
          <p:nvPr/>
        </p:nvSpPr>
        <p:spPr>
          <a:xfrm>
            <a:off x="11658600" y="6291188"/>
            <a:ext cx="307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1</a:t>
            </a:r>
            <a:endParaRPr sz="1800" b="1"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10"/>
          <p:cNvSpPr txBox="1">
            <a:spLocks noGrp="1"/>
          </p:cNvSpPr>
          <p:nvPr>
            <p:ph type="title"/>
          </p:nvPr>
        </p:nvSpPr>
        <p:spPr>
          <a:xfrm>
            <a:off x="4364418" y="79692"/>
            <a:ext cx="12032700" cy="1170823"/>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Clr>
                <a:schemeClr val="dk1"/>
              </a:buClr>
              <a:buSzPts val="1100"/>
              <a:buFont typeface="Arial"/>
              <a:buNone/>
            </a:pPr>
            <a:br>
              <a:rPr lang="en-IN" sz="3550" dirty="0"/>
            </a:br>
            <a:r>
              <a:rPr lang="en-US" sz="3950" dirty="0"/>
              <a:t> MODULE</a:t>
            </a:r>
            <a:r>
              <a:rPr lang="en-IN" sz="3950" dirty="0"/>
              <a:t> 1</a:t>
            </a:r>
            <a:endParaRPr sz="3950" dirty="0"/>
          </a:p>
        </p:txBody>
      </p:sp>
      <p:sp>
        <p:nvSpPr>
          <p:cNvPr id="115" name="Google Shape;115;p10"/>
          <p:cNvSpPr txBox="1"/>
          <p:nvPr/>
        </p:nvSpPr>
        <p:spPr>
          <a:xfrm>
            <a:off x="635679" y="1384948"/>
            <a:ext cx="5904482" cy="5117427"/>
          </a:xfrm>
          <a:prstGeom prst="rect">
            <a:avLst/>
          </a:prstGeom>
          <a:noFill/>
          <a:ln>
            <a:noFill/>
          </a:ln>
        </p:spPr>
        <p:txBody>
          <a:bodyPr spcFirstLastPara="1" wrap="square" lIns="0" tIns="15875" rIns="0" bIns="0" anchor="t" anchorCtr="0">
            <a:spAutoFit/>
          </a:bodyPr>
          <a:lstStyle/>
          <a:p>
            <a:pPr marL="0" marR="0" lvl="0" indent="0" algn="l" rtl="0">
              <a:lnSpc>
                <a:spcPct val="100000"/>
              </a:lnSpc>
              <a:spcBef>
                <a:spcPts val="0"/>
              </a:spcBef>
              <a:spcAft>
                <a:spcPts val="0"/>
              </a:spcAft>
              <a:buClr>
                <a:srgbClr val="000000"/>
              </a:buClr>
              <a:buSzPts val="2550"/>
              <a:buFont typeface="Arial"/>
              <a:buNone/>
            </a:pPr>
            <a:endParaRPr lang="en-IN" sz="255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50"/>
              <a:buFont typeface="Arial"/>
              <a:buNone/>
            </a:pPr>
            <a:r>
              <a:rPr lang="en-IN" sz="2550" b="1" i="0" u="none" strike="noStrike" cap="none" dirty="0">
                <a:solidFill>
                  <a:schemeClr val="dk1"/>
                </a:solidFill>
                <a:latin typeface="Times New Roman"/>
                <a:ea typeface="Times New Roman"/>
                <a:cs typeface="Times New Roman"/>
                <a:sym typeface="Times New Roman"/>
              </a:rPr>
              <a:t>LOG-IN SCREEN</a:t>
            </a:r>
          </a:p>
          <a:p>
            <a:pPr marL="0" marR="0" lvl="0" indent="0" algn="l" rtl="0">
              <a:lnSpc>
                <a:spcPct val="100000"/>
              </a:lnSpc>
              <a:spcBef>
                <a:spcPts val="0"/>
              </a:spcBef>
              <a:spcAft>
                <a:spcPts val="0"/>
              </a:spcAft>
              <a:buClr>
                <a:srgbClr val="000000"/>
              </a:buClr>
              <a:buSzPts val="2550"/>
              <a:buFont typeface="Arial"/>
              <a:buNone/>
            </a:pPr>
            <a:endParaRPr lang="en-IN" sz="2550" i="0" u="none" strike="noStrike" cap="none" dirty="0">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rgbClr val="000000"/>
              </a:buClr>
              <a:buSzPts val="2550"/>
              <a:buFont typeface="Arial" panose="020B0604020202020204" pitchFamily="34" charset="0"/>
              <a:buChar char="•"/>
            </a:pPr>
            <a:r>
              <a:rPr lang="en-IN" sz="2550" dirty="0">
                <a:solidFill>
                  <a:schemeClr val="dk1"/>
                </a:solidFill>
                <a:latin typeface="Times New Roman"/>
                <a:ea typeface="Times New Roman"/>
                <a:cs typeface="Times New Roman"/>
                <a:sym typeface="Times New Roman"/>
              </a:rPr>
              <a:t> </a:t>
            </a:r>
            <a:r>
              <a:rPr lang="en-IN" sz="2400" dirty="0">
                <a:solidFill>
                  <a:schemeClr val="dk1"/>
                </a:solidFill>
                <a:latin typeface="Times New Roman"/>
                <a:ea typeface="Times New Roman"/>
                <a:cs typeface="Times New Roman"/>
                <a:sym typeface="Times New Roman"/>
              </a:rPr>
              <a:t>User enters login credentials (email, phone number, etc.) or signs up if new.</a:t>
            </a:r>
          </a:p>
          <a:p>
            <a:pPr marL="457200" marR="0" lvl="0" indent="-457200" algn="l" rtl="0">
              <a:lnSpc>
                <a:spcPct val="100000"/>
              </a:lnSpc>
              <a:spcBef>
                <a:spcPts val="0"/>
              </a:spcBef>
              <a:spcAft>
                <a:spcPts val="0"/>
              </a:spcAft>
              <a:buClr>
                <a:srgbClr val="000000"/>
              </a:buClr>
              <a:buSzPts val="2550"/>
              <a:buFont typeface="Arial" panose="020B0604020202020204" pitchFamily="34" charset="0"/>
              <a:buChar char="•"/>
            </a:pPr>
            <a:r>
              <a:rPr lang="en-IN" sz="2400" dirty="0">
                <a:solidFill>
                  <a:schemeClr val="dk1"/>
                </a:solidFill>
                <a:latin typeface="Times New Roman"/>
                <a:ea typeface="Times New Roman"/>
                <a:cs typeface="Times New Roman"/>
                <a:sym typeface="Times New Roman"/>
              </a:rPr>
              <a:t> Forgot Password option</a:t>
            </a:r>
          </a:p>
          <a:p>
            <a:pPr marL="457200" marR="0" lvl="0" indent="-457200" algn="l" rtl="0">
              <a:lnSpc>
                <a:spcPct val="100000"/>
              </a:lnSpc>
              <a:spcBef>
                <a:spcPts val="0"/>
              </a:spcBef>
              <a:spcAft>
                <a:spcPts val="0"/>
              </a:spcAft>
              <a:buClr>
                <a:srgbClr val="000000"/>
              </a:buClr>
              <a:buSzPts val="2550"/>
              <a:buFont typeface="Arial" panose="020B0604020202020204" pitchFamily="34" charset="0"/>
              <a:buChar char="•"/>
            </a:pPr>
            <a:r>
              <a:rPr lang="en-IN" sz="2400" dirty="0">
                <a:solidFill>
                  <a:schemeClr val="dk1"/>
                </a:solidFill>
                <a:latin typeface="Times New Roman"/>
                <a:ea typeface="Times New Roman"/>
                <a:cs typeface="Times New Roman"/>
                <a:sym typeface="Times New Roman"/>
              </a:rPr>
              <a:t> Sign-up/Register button for new users</a:t>
            </a:r>
            <a:endParaRPr lang="en-IN" sz="2400" i="0" u="none" strike="noStrike" cap="none" dirty="0">
              <a:solidFill>
                <a:schemeClr val="dk1"/>
              </a:solidFill>
              <a:latin typeface="Times New Roman"/>
              <a:ea typeface="Times New Roman"/>
              <a:cs typeface="Times New Roman"/>
              <a:sym typeface="Times New Roman"/>
            </a:endParaRPr>
          </a:p>
          <a:p>
            <a:pPr marR="0" lvl="0" algn="l" rtl="0">
              <a:lnSpc>
                <a:spcPct val="100000"/>
              </a:lnSpc>
              <a:spcBef>
                <a:spcPts val="0"/>
              </a:spcBef>
              <a:spcAft>
                <a:spcPts val="0"/>
              </a:spcAft>
              <a:buClr>
                <a:srgbClr val="000000"/>
              </a:buClr>
              <a:buSzPts val="2550"/>
            </a:pPr>
            <a:r>
              <a:rPr lang="en-IN" sz="2550" b="1" dirty="0">
                <a:solidFill>
                  <a:schemeClr val="dk1"/>
                </a:solidFill>
                <a:latin typeface="Times New Roman"/>
                <a:ea typeface="Times New Roman"/>
                <a:cs typeface="Times New Roman"/>
                <a:sym typeface="Times New Roman"/>
              </a:rPr>
              <a:t>            </a:t>
            </a:r>
          </a:p>
          <a:p>
            <a:pPr marL="0" marR="0" lvl="0" indent="0" algn="l" rtl="0">
              <a:lnSpc>
                <a:spcPct val="100000"/>
              </a:lnSpc>
              <a:spcBef>
                <a:spcPts val="0"/>
              </a:spcBef>
              <a:spcAft>
                <a:spcPts val="0"/>
              </a:spcAft>
              <a:buClr>
                <a:srgbClr val="000000"/>
              </a:buClr>
              <a:buSzPts val="2550"/>
              <a:buFont typeface="Arial"/>
              <a:buNone/>
            </a:pPr>
            <a:r>
              <a:rPr lang="en-IN" sz="2550" b="1" dirty="0">
                <a:solidFill>
                  <a:schemeClr val="dk1"/>
                </a:solidFill>
                <a:latin typeface="Times New Roman"/>
                <a:ea typeface="Times New Roman"/>
                <a:cs typeface="Times New Roman"/>
                <a:sym typeface="Times New Roman"/>
              </a:rPr>
              <a:t>             </a:t>
            </a:r>
            <a:endParaRPr lang="en-IN" sz="255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50"/>
              <a:buFont typeface="Arial"/>
              <a:buNone/>
            </a:pPr>
            <a:endParaRPr lang="en-IN" sz="255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50"/>
              <a:buFont typeface="Arial"/>
              <a:buNone/>
            </a:pPr>
            <a:endParaRPr lang="en-IN" sz="255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50"/>
              <a:buFont typeface="Arial"/>
              <a:buNone/>
            </a:pPr>
            <a:endParaRPr sz="2650" b="0" i="0" u="none" strike="noStrike" cap="none" dirty="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450"/>
              <a:buFont typeface="Arial"/>
              <a:buNone/>
            </a:pPr>
            <a:endParaRPr sz="2450" b="0" i="0" u="none" strike="noStrike" cap="none" dirty="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D2751E8E-2BC5-CA55-8ACC-B60B03D5A5C4}"/>
              </a:ext>
            </a:extLst>
          </p:cNvPr>
          <p:cNvPicPr>
            <a:picLocks noChangeAspect="1"/>
          </p:cNvPicPr>
          <p:nvPr/>
        </p:nvPicPr>
        <p:blipFill>
          <a:blip r:embed="rId3"/>
          <a:stretch>
            <a:fillRect/>
          </a:stretch>
        </p:blipFill>
        <p:spPr>
          <a:xfrm>
            <a:off x="6786883" y="2113270"/>
            <a:ext cx="4516273" cy="3143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1"/>
          <p:cNvSpPr txBox="1">
            <a:spLocks noGrp="1"/>
          </p:cNvSpPr>
          <p:nvPr>
            <p:ph type="title"/>
          </p:nvPr>
        </p:nvSpPr>
        <p:spPr>
          <a:xfrm>
            <a:off x="4321277" y="370905"/>
            <a:ext cx="9525000" cy="6927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4500" dirty="0"/>
              <a:t>MODULE</a:t>
            </a:r>
            <a:r>
              <a:rPr lang="en-IN" sz="4500" dirty="0"/>
              <a:t> 2</a:t>
            </a:r>
            <a:endParaRPr sz="4500" dirty="0"/>
          </a:p>
        </p:txBody>
      </p:sp>
      <p:sp>
        <p:nvSpPr>
          <p:cNvPr id="122" name="Google Shape;122;p11"/>
          <p:cNvSpPr txBox="1">
            <a:spLocks noGrp="1"/>
          </p:cNvSpPr>
          <p:nvPr>
            <p:ph type="body" idx="1"/>
          </p:nvPr>
        </p:nvSpPr>
        <p:spPr>
          <a:xfrm>
            <a:off x="762000" y="1371600"/>
            <a:ext cx="10728300" cy="3981859"/>
          </a:xfrm>
          <a:prstGeom prst="rect">
            <a:avLst/>
          </a:prstGeom>
          <a:noFill/>
          <a:ln>
            <a:noFill/>
          </a:ln>
        </p:spPr>
        <p:txBody>
          <a:bodyPr spcFirstLastPara="1" wrap="square" lIns="0" tIns="0" rIns="0" bIns="0" anchor="t" anchorCtr="0">
            <a:spAutoFit/>
          </a:bodyPr>
          <a:lstStyle/>
          <a:p>
            <a:pPr marL="0" lvl="0" indent="0" algn="just" rtl="0">
              <a:lnSpc>
                <a:spcPct val="150000"/>
              </a:lnSpc>
              <a:spcBef>
                <a:spcPts val="0"/>
              </a:spcBef>
              <a:spcAft>
                <a:spcPts val="0"/>
              </a:spcAft>
              <a:buClr>
                <a:schemeClr val="dk1"/>
              </a:buClr>
              <a:buSzPts val="1100"/>
              <a:buFont typeface="Arial"/>
              <a:buNone/>
            </a:pPr>
            <a:r>
              <a:rPr lang="en-IN" sz="2500" b="1" dirty="0"/>
              <a:t>HOME SCREEN</a:t>
            </a:r>
            <a:endParaRPr sz="2500" b="1" dirty="0"/>
          </a:p>
          <a:p>
            <a:pPr marL="63500" lvl="0" indent="0" algn="just" rtl="0">
              <a:lnSpc>
                <a:spcPct val="150000"/>
              </a:lnSpc>
              <a:spcBef>
                <a:spcPts val="0"/>
              </a:spcBef>
              <a:spcAft>
                <a:spcPts val="0"/>
              </a:spcAft>
              <a:buSzPts val="2600"/>
            </a:pPr>
            <a:r>
              <a:rPr lang="en-IN" dirty="0"/>
              <a:t>Description: </a:t>
            </a:r>
          </a:p>
          <a:p>
            <a:pPr marL="63500" lvl="0" indent="0" algn="just" rtl="0">
              <a:lnSpc>
                <a:spcPct val="150000"/>
              </a:lnSpc>
              <a:spcBef>
                <a:spcPts val="0"/>
              </a:spcBef>
              <a:spcAft>
                <a:spcPts val="0"/>
              </a:spcAft>
              <a:buSzPts val="2600"/>
            </a:pPr>
            <a:r>
              <a:rPr lang="en-IN" dirty="0"/>
              <a:t>     Central hub displaying featured items, categories (e.g., Healthy, Vegan, Low-Sugar), and offers.
Actions: </a:t>
            </a:r>
          </a:p>
          <a:p>
            <a:pPr marL="63500" lvl="0" indent="0" algn="just" rtl="0">
              <a:lnSpc>
                <a:spcPct val="150000"/>
              </a:lnSpc>
              <a:spcBef>
                <a:spcPts val="0"/>
              </a:spcBef>
              <a:spcAft>
                <a:spcPts val="0"/>
              </a:spcAft>
              <a:buSzPts val="2600"/>
            </a:pPr>
            <a:r>
              <a:rPr lang="en-IN" dirty="0"/>
              <a:t>     Options to search, browse categories, and access personalized recommendations.</a:t>
            </a:r>
            <a:endParaRPr dirty="0"/>
          </a:p>
          <a:p>
            <a:pPr marL="0" lvl="0" indent="0" algn="just" rtl="0">
              <a:lnSpc>
                <a:spcPct val="150000"/>
              </a:lnSpc>
              <a:spcBef>
                <a:spcPts val="0"/>
              </a:spcBef>
              <a:spcAft>
                <a:spcPts val="0"/>
              </a:spcAft>
              <a:buClr>
                <a:schemeClr val="dk1"/>
              </a:buClr>
              <a:buSzPts val="1100"/>
              <a:buFont typeface="Arial"/>
              <a:buNone/>
            </a:pPr>
            <a:endParaRPr sz="2600" dirty="0"/>
          </a:p>
          <a:p>
            <a:pPr marL="0" lvl="0" indent="0" algn="just" rtl="0">
              <a:lnSpc>
                <a:spcPct val="150000"/>
              </a:lnSpc>
              <a:spcBef>
                <a:spcPts val="0"/>
              </a:spcBef>
              <a:spcAft>
                <a:spcPts val="0"/>
              </a:spcAft>
              <a:buSzPts val="1400"/>
              <a:buNone/>
            </a:pPr>
            <a:endParaRPr dirty="0"/>
          </a:p>
          <a:p>
            <a:pPr marL="0" lvl="0" indent="0" algn="just" rtl="0">
              <a:lnSpc>
                <a:spcPct val="150000"/>
              </a:lnSpc>
              <a:spcBef>
                <a:spcPts val="0"/>
              </a:spcBef>
              <a:spcAft>
                <a:spcPts val="0"/>
              </a:spcAft>
              <a:buSzPts val="1400"/>
              <a:buNone/>
            </a:pPr>
            <a:endParaRPr sz="2150" dirty="0"/>
          </a:p>
        </p:txBody>
      </p:sp>
      <p:pic>
        <p:nvPicPr>
          <p:cNvPr id="2" name="Picture 1">
            <a:extLst>
              <a:ext uri="{FF2B5EF4-FFF2-40B4-BE49-F238E27FC236}">
                <a16:creationId xmlns:a16="http://schemas.microsoft.com/office/drawing/2014/main" id="{AF4595B1-D196-E8E7-C66C-74FF80883AE2}"/>
              </a:ext>
            </a:extLst>
          </p:cNvPr>
          <p:cNvPicPr>
            <a:picLocks noChangeAspect="1"/>
          </p:cNvPicPr>
          <p:nvPr/>
        </p:nvPicPr>
        <p:blipFill>
          <a:blip r:embed="rId3"/>
          <a:stretch>
            <a:fillRect/>
          </a:stretch>
        </p:blipFill>
        <p:spPr>
          <a:xfrm>
            <a:off x="3872667" y="4100483"/>
            <a:ext cx="4506965" cy="21668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2"/>
          <p:cNvSpPr txBox="1">
            <a:spLocks noGrp="1"/>
          </p:cNvSpPr>
          <p:nvPr>
            <p:ph type="title"/>
          </p:nvPr>
        </p:nvSpPr>
        <p:spPr>
          <a:xfrm>
            <a:off x="2131105" y="412981"/>
            <a:ext cx="7595651" cy="13773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dk1"/>
              </a:buClr>
              <a:buSzPts val="6000"/>
              <a:buFont typeface="Arial"/>
              <a:buNone/>
            </a:pPr>
            <a:r>
              <a:rPr lang="en-US" sz="4400" dirty="0"/>
              <a:t>  MODULE</a:t>
            </a:r>
            <a:r>
              <a:rPr lang="en-IN" sz="4400" dirty="0"/>
              <a:t> 3</a:t>
            </a:r>
            <a:endParaRPr sz="100" b="0" dirty="0">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129" name="Google Shape;129;p12"/>
          <p:cNvSpPr txBox="1">
            <a:spLocks noGrp="1"/>
          </p:cNvSpPr>
          <p:nvPr>
            <p:ph type="body" idx="1"/>
          </p:nvPr>
        </p:nvSpPr>
        <p:spPr>
          <a:xfrm>
            <a:off x="0" y="1256148"/>
            <a:ext cx="11393326" cy="4154984"/>
          </a:xfrm>
          <a:prstGeom prst="rect">
            <a:avLst/>
          </a:prstGeom>
          <a:noFill/>
          <a:ln>
            <a:noFill/>
          </a:ln>
        </p:spPr>
        <p:txBody>
          <a:bodyPr spcFirstLastPara="1" wrap="square" lIns="0" tIns="0" rIns="0" bIns="0" anchor="t" anchorCtr="0">
            <a:spAutoFit/>
          </a:bodyPr>
          <a:lstStyle/>
          <a:p>
            <a:pPr marL="0" lvl="0" indent="0" algn="just" rtl="0">
              <a:lnSpc>
                <a:spcPct val="150000"/>
              </a:lnSpc>
              <a:spcBef>
                <a:spcPts val="0"/>
              </a:spcBef>
              <a:spcAft>
                <a:spcPts val="0"/>
              </a:spcAft>
              <a:buSzPts val="1400"/>
              <a:buNone/>
            </a:pPr>
            <a:r>
              <a:rPr lang="en-US" dirty="0"/>
              <a:t>       </a:t>
            </a:r>
            <a:r>
              <a:rPr lang="en-US" sz="2100" dirty="0"/>
              <a:t>  </a:t>
            </a:r>
            <a:r>
              <a:rPr lang="en-US" sz="2600" dirty="0"/>
              <a:t>  </a:t>
            </a:r>
            <a:r>
              <a:rPr lang="en-IN" sz="2600" b="1" dirty="0"/>
              <a:t>ORDER AND CUSTOMISATION </a:t>
            </a:r>
            <a:r>
              <a:rPr lang="en-US" sz="2600" b="1" dirty="0"/>
              <a:t> </a:t>
            </a:r>
            <a:r>
              <a:rPr lang="en-IN" sz="2600" b="1" dirty="0"/>
              <a:t>PAGE</a:t>
            </a:r>
          </a:p>
          <a:p>
            <a:pPr marL="0" lvl="0" indent="0" algn="just" rtl="0">
              <a:lnSpc>
                <a:spcPct val="150000"/>
              </a:lnSpc>
              <a:spcBef>
                <a:spcPts val="0"/>
              </a:spcBef>
              <a:spcAft>
                <a:spcPts val="0"/>
              </a:spcAft>
              <a:buSzPts val="1400"/>
              <a:buNone/>
            </a:pPr>
            <a:endParaRPr sz="2600" b="1" dirty="0"/>
          </a:p>
          <a:p>
            <a:pPr marL="1371600" lvl="0" indent="-387350" algn="just" rtl="0">
              <a:lnSpc>
                <a:spcPct val="100000"/>
              </a:lnSpc>
              <a:spcBef>
                <a:spcPts val="0"/>
              </a:spcBef>
              <a:spcAft>
                <a:spcPts val="0"/>
              </a:spcAft>
              <a:buSzPts val="2500"/>
              <a:buChar char="●"/>
            </a:pPr>
            <a:r>
              <a:rPr lang="en-IN" sz="2400" dirty="0"/>
              <a:t>A list of available meals with images, brief descriptions, and prices. Users can tap on a meal to view details and begin customization.</a:t>
            </a:r>
          </a:p>
          <a:p>
            <a:pPr marL="1371600" lvl="0" indent="-387350" algn="just" rtl="0">
              <a:lnSpc>
                <a:spcPct val="100000"/>
              </a:lnSpc>
              <a:spcBef>
                <a:spcPts val="0"/>
              </a:spcBef>
              <a:spcAft>
                <a:spcPts val="0"/>
              </a:spcAft>
              <a:buSzPts val="2500"/>
              <a:buChar char="●"/>
            </a:pPr>
            <a:r>
              <a:rPr lang="en-IN" sz="2400" dirty="0"/>
              <a:t>Once a meal is selected, users are presented with various customization choices.</a:t>
            </a:r>
          </a:p>
          <a:p>
            <a:pPr marL="984250" lvl="0" indent="0" algn="just" rtl="0">
              <a:lnSpc>
                <a:spcPct val="100000"/>
              </a:lnSpc>
              <a:spcBef>
                <a:spcPts val="0"/>
              </a:spcBef>
              <a:spcAft>
                <a:spcPts val="0"/>
              </a:spcAft>
              <a:buSzPts val="2500"/>
            </a:pPr>
            <a:r>
              <a:rPr lang="en-IN" sz="2400" dirty="0"/>
              <a:t>                                   1.    Sugar Level 
                                   2.    Salt Level </a:t>
            </a:r>
          </a:p>
          <a:p>
            <a:pPr marL="984250" lvl="0" indent="0" algn="just" rtl="0">
              <a:lnSpc>
                <a:spcPct val="100000"/>
              </a:lnSpc>
              <a:spcBef>
                <a:spcPts val="0"/>
              </a:spcBef>
              <a:spcAft>
                <a:spcPts val="0"/>
              </a:spcAft>
              <a:buSzPts val="2500"/>
            </a:pPr>
            <a:r>
              <a:rPr lang="en-IN" sz="2400" dirty="0"/>
              <a:t>                                   3.    Spice Level
                                   4.    Oil Type 
                                   5.    Additional Dietary Modifications</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040530" y="326923"/>
            <a:ext cx="11148900" cy="1408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6000"/>
              <a:buFont typeface="Arial"/>
              <a:buNone/>
            </a:pPr>
            <a:r>
              <a:rPr lang="en-US" sz="4600" dirty="0"/>
              <a:t> MODULE</a:t>
            </a:r>
            <a:r>
              <a:rPr lang="en-IN" sz="4600" dirty="0"/>
              <a:t> 4</a:t>
            </a:r>
            <a:endParaRPr sz="4600" b="0" dirty="0">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141" name="Google Shape;141;p14"/>
          <p:cNvSpPr txBox="1">
            <a:spLocks noGrp="1"/>
          </p:cNvSpPr>
          <p:nvPr>
            <p:ph type="body" idx="1"/>
          </p:nvPr>
        </p:nvSpPr>
        <p:spPr>
          <a:xfrm>
            <a:off x="762000" y="1600200"/>
            <a:ext cx="10728324" cy="1735217"/>
          </a:xfrm>
          <a:prstGeom prst="rect">
            <a:avLst/>
          </a:prstGeom>
          <a:noFill/>
          <a:ln>
            <a:noFill/>
          </a:ln>
        </p:spPr>
        <p:txBody>
          <a:bodyPr spcFirstLastPara="1" wrap="square" lIns="0" tIns="0" rIns="0" bIns="0" anchor="t" anchorCtr="0">
            <a:spAutoFit/>
          </a:bodyPr>
          <a:lstStyle/>
          <a:p>
            <a:pPr marL="0" lvl="0" indent="0" algn="just" rtl="0">
              <a:lnSpc>
                <a:spcPct val="150000"/>
              </a:lnSpc>
              <a:spcBef>
                <a:spcPts val="0"/>
              </a:spcBef>
              <a:spcAft>
                <a:spcPts val="0"/>
              </a:spcAft>
              <a:buSzPts val="1400"/>
              <a:buNone/>
            </a:pPr>
            <a:endParaRPr/>
          </a:p>
          <a:p>
            <a:pPr marL="457200" lvl="1"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342900" lvl="0" indent="-215900" algn="l" rtl="0">
              <a:lnSpc>
                <a:spcPct val="100000"/>
              </a:lnSpc>
              <a:spcBef>
                <a:spcPts val="0"/>
              </a:spcBef>
              <a:spcAft>
                <a:spcPts val="0"/>
              </a:spcAft>
              <a:buClr>
                <a:schemeClr val="dk1"/>
              </a:buClr>
              <a:buSzPts val="2000"/>
              <a:buFont typeface="Noto Sans Symbols"/>
              <a:buNone/>
            </a:pPr>
            <a:endParaRPr/>
          </a:p>
        </p:txBody>
      </p:sp>
      <p:sp>
        <p:nvSpPr>
          <p:cNvPr id="142" name="Google Shape;142;p14"/>
          <p:cNvSpPr/>
          <p:nvPr/>
        </p:nvSpPr>
        <p:spPr>
          <a:xfrm>
            <a:off x="677862" y="1600200"/>
            <a:ext cx="10896600" cy="317005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500"/>
              <a:buFont typeface="Arial"/>
              <a:buNone/>
            </a:pPr>
            <a:r>
              <a:rPr lang="en-IN" sz="2500" b="1" dirty="0">
                <a:solidFill>
                  <a:schemeClr val="dk1"/>
                </a:solidFill>
                <a:latin typeface="Times New Roman"/>
                <a:cs typeface="Times New Roman"/>
                <a:sym typeface="Times New Roman"/>
              </a:rPr>
              <a:t>FORM SCREEN</a:t>
            </a:r>
          </a:p>
          <a:p>
            <a:pPr marL="0" marR="0" lvl="0" indent="0" algn="just"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457200" marR="0" lvl="0" indent="-387350" algn="l" rtl="0">
              <a:lnSpc>
                <a:spcPct val="100000"/>
              </a:lnSpc>
              <a:spcBef>
                <a:spcPts val="0"/>
              </a:spcBef>
              <a:spcAft>
                <a:spcPts val="0"/>
              </a:spcAft>
              <a:buClr>
                <a:schemeClr val="dk1"/>
              </a:buClr>
              <a:buSzPts val="2500"/>
              <a:buFont typeface="Times New Roman"/>
              <a:buChar char="●"/>
            </a:pPr>
            <a:r>
              <a:rPr lang="en-IN" sz="2500" b="0" i="0" u="none" strike="noStrike" cap="none" dirty="0">
                <a:solidFill>
                  <a:schemeClr val="dk1"/>
                </a:solidFill>
                <a:latin typeface="Times New Roman" panose="02020603050405020304" pitchFamily="18" charset="0"/>
                <a:cs typeface="Times New Roman" panose="02020603050405020304" pitchFamily="18" charset="0"/>
                <a:sym typeface="Arial"/>
              </a:rPr>
              <a:t>Collects the user's address to confirm the delivery location</a:t>
            </a:r>
          </a:p>
          <a:p>
            <a:pPr marL="457200" marR="0" lvl="0" indent="-387350" algn="l" rtl="0">
              <a:lnSpc>
                <a:spcPct val="100000"/>
              </a:lnSpc>
              <a:spcBef>
                <a:spcPts val="0"/>
              </a:spcBef>
              <a:spcAft>
                <a:spcPts val="0"/>
              </a:spcAft>
              <a:buClr>
                <a:schemeClr val="dk1"/>
              </a:buClr>
              <a:buSzPts val="2500"/>
              <a:buFont typeface="Times New Roman"/>
              <a:buChar char="●"/>
            </a:pPr>
            <a:r>
              <a:rPr lang="en-IN" sz="2500" b="0" i="0" u="none" strike="noStrike" cap="none" dirty="0">
                <a:solidFill>
                  <a:schemeClr val="dk1"/>
                </a:solidFill>
                <a:latin typeface="Times New Roman" panose="02020603050405020304" pitchFamily="18" charset="0"/>
                <a:cs typeface="Times New Roman" panose="02020603050405020304" pitchFamily="18" charset="0"/>
                <a:sym typeface="Arial"/>
              </a:rPr>
              <a:t>Users can manually enter their address or select from saved addresses</a:t>
            </a:r>
          </a:p>
          <a:p>
            <a:pPr marL="457200" marR="0" lvl="0" indent="-387350" algn="l" rtl="0">
              <a:lnSpc>
                <a:spcPct val="100000"/>
              </a:lnSpc>
              <a:spcBef>
                <a:spcPts val="0"/>
              </a:spcBef>
              <a:spcAft>
                <a:spcPts val="0"/>
              </a:spcAft>
              <a:buClr>
                <a:schemeClr val="dk1"/>
              </a:buClr>
              <a:buSzPts val="2500"/>
              <a:buFont typeface="Times New Roman"/>
              <a:buChar char="●"/>
            </a:pPr>
            <a:r>
              <a:rPr lang="en-IN" sz="2500" b="0" i="0" u="none" strike="noStrike" cap="none" dirty="0">
                <a:solidFill>
                  <a:schemeClr val="dk1"/>
                </a:solidFill>
                <a:latin typeface="Times New Roman" panose="02020603050405020304" pitchFamily="18" charset="0"/>
                <a:cs typeface="Times New Roman" panose="02020603050405020304" pitchFamily="18" charset="0"/>
                <a:sym typeface="Arial"/>
              </a:rPr>
              <a:t>Address Details: Fields for apartment number, floor, or specific delivery instructions (e.g., “leave at front desk”).</a:t>
            </a:r>
          </a:p>
          <a:p>
            <a:pPr marL="457200" marR="0" lvl="0" indent="-387350" algn="l" rtl="0">
              <a:lnSpc>
                <a:spcPct val="100000"/>
              </a:lnSpc>
              <a:spcBef>
                <a:spcPts val="0"/>
              </a:spcBef>
              <a:spcAft>
                <a:spcPts val="0"/>
              </a:spcAft>
              <a:buClr>
                <a:schemeClr val="dk1"/>
              </a:buClr>
              <a:buSzPts val="2500"/>
              <a:buFont typeface="Times New Roman"/>
              <a:buChar char="●"/>
            </a:pPr>
            <a:r>
              <a:rPr lang="en-IN" sz="2500" dirty="0">
                <a:solidFill>
                  <a:schemeClr val="dk1"/>
                </a:solidFill>
                <a:latin typeface="Times New Roman" panose="02020603050405020304" pitchFamily="18" charset="0"/>
                <a:cs typeface="Times New Roman" panose="02020603050405020304" pitchFamily="18" charset="0"/>
              </a:rPr>
              <a:t>Allows users to set any preferences regarding the delivery </a:t>
            </a:r>
          </a:p>
          <a:p>
            <a:pPr marL="457200" marR="0" lvl="0" indent="-387350" algn="l" rtl="0">
              <a:lnSpc>
                <a:spcPct val="100000"/>
              </a:lnSpc>
              <a:spcBef>
                <a:spcPts val="0"/>
              </a:spcBef>
              <a:spcAft>
                <a:spcPts val="0"/>
              </a:spcAft>
              <a:buClr>
                <a:schemeClr val="dk1"/>
              </a:buClr>
              <a:buSzPts val="2500"/>
              <a:buFont typeface="Times New Roman"/>
              <a:buChar char="●"/>
            </a:pPr>
            <a:r>
              <a:rPr lang="en-IN" sz="2500" b="0" i="0" u="none" strike="noStrike" cap="none" dirty="0">
                <a:solidFill>
                  <a:schemeClr val="dk1"/>
                </a:solidFill>
                <a:latin typeface="Times New Roman" panose="02020603050405020304" pitchFamily="18" charset="0"/>
                <a:cs typeface="Times New Roman" panose="02020603050405020304" pitchFamily="18" charset="0"/>
                <a:sym typeface="Arial"/>
              </a:rPr>
              <a:t>Actions: Enter address, delivery preferences, and optional health conditions</a:t>
            </a:r>
            <a:r>
              <a:rPr lang="en-IN" sz="2500" b="0" i="0" u="none" strike="noStrike" cap="none" dirty="0">
                <a:solidFill>
                  <a:schemeClr val="dk1"/>
                </a:solidFill>
                <a:latin typeface="Arial"/>
                <a:ea typeface="Arial"/>
                <a:cs typeface="Arial"/>
                <a:sym typeface="Aria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body" idx="1"/>
          </p:nvPr>
        </p:nvSpPr>
        <p:spPr>
          <a:xfrm>
            <a:off x="501209" y="1622833"/>
            <a:ext cx="10888264" cy="3831818"/>
          </a:xfrm>
          <a:prstGeom prst="rect">
            <a:avLst/>
          </a:prstGeom>
          <a:noFill/>
          <a:ln>
            <a:noFill/>
          </a:ln>
        </p:spPr>
        <p:txBody>
          <a:bodyPr spcFirstLastPara="1" wrap="square" lIns="0" tIns="0" rIns="0" bIns="0" anchor="t" anchorCtr="0">
            <a:spAutoFit/>
          </a:bodyPr>
          <a:lstStyle/>
          <a:p>
            <a:pPr marL="0" lvl="0" indent="0" algn="just" rtl="0">
              <a:lnSpc>
                <a:spcPct val="100000"/>
              </a:lnSpc>
              <a:spcBef>
                <a:spcPts val="0"/>
              </a:spcBef>
              <a:spcAft>
                <a:spcPts val="0"/>
              </a:spcAft>
              <a:buClr>
                <a:schemeClr val="dk1"/>
              </a:buClr>
              <a:buSzPts val="4000"/>
              <a:buFont typeface="Arial"/>
              <a:buNone/>
            </a:pPr>
            <a:endParaRPr lang="en-IN" sz="2500" b="1" dirty="0"/>
          </a:p>
          <a:p>
            <a:pPr marL="0" lvl="0" indent="0" algn="just" rtl="0">
              <a:lnSpc>
                <a:spcPct val="100000"/>
              </a:lnSpc>
              <a:spcBef>
                <a:spcPts val="0"/>
              </a:spcBef>
              <a:spcAft>
                <a:spcPts val="0"/>
              </a:spcAft>
              <a:buClr>
                <a:schemeClr val="dk1"/>
              </a:buClr>
              <a:buSzPts val="4000"/>
              <a:buFont typeface="Arial"/>
              <a:buNone/>
            </a:pPr>
            <a:r>
              <a:rPr lang="en-IN" sz="2500" b="1" dirty="0">
                <a:latin typeface="Arial"/>
                <a:ea typeface="Arial"/>
                <a:cs typeface="Arial"/>
                <a:sym typeface="Arial"/>
              </a:rPr>
              <a:t>PAYMENT GATEWAY PAGE</a:t>
            </a:r>
          </a:p>
          <a:p>
            <a:pPr marL="0" lvl="0" indent="0" algn="just" rtl="0">
              <a:lnSpc>
                <a:spcPct val="100000"/>
              </a:lnSpc>
              <a:spcBef>
                <a:spcPts val="0"/>
              </a:spcBef>
              <a:spcAft>
                <a:spcPts val="0"/>
              </a:spcAft>
              <a:buClr>
                <a:schemeClr val="dk1"/>
              </a:buClr>
              <a:buSzPts val="4000"/>
              <a:buFont typeface="Arial"/>
              <a:buNone/>
            </a:pPr>
            <a:endParaRPr lang="en-IN" sz="2500" b="1" dirty="0">
              <a:latin typeface="Arial"/>
              <a:ea typeface="Arial"/>
              <a:cs typeface="Arial"/>
              <a:sym typeface="Arial"/>
            </a:endParaRPr>
          </a:p>
          <a:p>
            <a:pPr marL="0" lvl="0" indent="0" algn="just" rtl="0">
              <a:lnSpc>
                <a:spcPct val="100000"/>
              </a:lnSpc>
              <a:spcBef>
                <a:spcPts val="0"/>
              </a:spcBef>
              <a:spcAft>
                <a:spcPts val="0"/>
              </a:spcAft>
              <a:buClr>
                <a:schemeClr val="dk1"/>
              </a:buClr>
              <a:buSzPts val="4000"/>
              <a:buFont typeface="Arial"/>
              <a:buNone/>
            </a:pPr>
            <a:r>
              <a:rPr lang="en-IN" sz="2200" dirty="0">
                <a:latin typeface="Times New Roman" panose="02020603050405020304" pitchFamily="18" charset="0"/>
                <a:ea typeface="Arial"/>
                <a:cs typeface="Times New Roman" panose="02020603050405020304" pitchFamily="18" charset="0"/>
                <a:sym typeface="Arial"/>
              </a:rPr>
              <a:t>Description: </a:t>
            </a:r>
          </a:p>
          <a:p>
            <a:pPr marL="0" lvl="0" indent="0" algn="just" rtl="0">
              <a:lnSpc>
                <a:spcPct val="100000"/>
              </a:lnSpc>
              <a:spcBef>
                <a:spcPts val="0"/>
              </a:spcBef>
              <a:spcAft>
                <a:spcPts val="0"/>
              </a:spcAft>
              <a:buClr>
                <a:schemeClr val="dk1"/>
              </a:buClr>
              <a:buSzPts val="4000"/>
              <a:buFont typeface="Arial"/>
              <a:buNone/>
            </a:pPr>
            <a:r>
              <a:rPr lang="en-IN" sz="2200" dirty="0">
                <a:latin typeface="Times New Roman" panose="02020603050405020304" pitchFamily="18" charset="0"/>
                <a:ea typeface="Arial"/>
                <a:cs typeface="Times New Roman" panose="02020603050405020304" pitchFamily="18" charset="0"/>
                <a:sym typeface="Arial"/>
              </a:rPr>
              <a:t>      Secure page to complete payment through various methods (credit card, UPI, etc.).</a:t>
            </a:r>
          </a:p>
          <a:p>
            <a:pPr marL="0" lvl="0" indent="0" algn="just" rtl="0">
              <a:lnSpc>
                <a:spcPct val="100000"/>
              </a:lnSpc>
              <a:spcBef>
                <a:spcPts val="0"/>
              </a:spcBef>
              <a:spcAft>
                <a:spcPts val="0"/>
              </a:spcAft>
              <a:buClr>
                <a:schemeClr val="dk1"/>
              </a:buClr>
              <a:buSzPts val="4000"/>
              <a:buFont typeface="Arial"/>
              <a:buNone/>
            </a:pPr>
            <a:r>
              <a:rPr lang="en-IN" sz="2200" dirty="0">
                <a:latin typeface="Times New Roman" panose="02020603050405020304" pitchFamily="18" charset="0"/>
                <a:ea typeface="Arial"/>
                <a:cs typeface="Times New Roman" panose="02020603050405020304" pitchFamily="18" charset="0"/>
                <a:sym typeface="Arial"/>
              </a:rPr>
              <a:t>
Actions:</a:t>
            </a:r>
          </a:p>
          <a:p>
            <a:pPr marL="0" lvl="0" indent="0" algn="just" rtl="0">
              <a:lnSpc>
                <a:spcPct val="100000"/>
              </a:lnSpc>
              <a:spcBef>
                <a:spcPts val="0"/>
              </a:spcBef>
              <a:spcAft>
                <a:spcPts val="0"/>
              </a:spcAft>
              <a:buClr>
                <a:schemeClr val="dk1"/>
              </a:buClr>
              <a:buSzPts val="4000"/>
              <a:buFont typeface="Arial"/>
              <a:buNone/>
            </a:pPr>
            <a:r>
              <a:rPr lang="en-IN" sz="2200" dirty="0">
                <a:latin typeface="Times New Roman" panose="02020603050405020304" pitchFamily="18" charset="0"/>
                <a:ea typeface="Arial"/>
                <a:cs typeface="Times New Roman" panose="02020603050405020304" pitchFamily="18" charset="0"/>
                <a:sym typeface="Arial"/>
              </a:rPr>
              <a:t>              1.  Choose payment option</a:t>
            </a:r>
          </a:p>
          <a:p>
            <a:pPr marL="0" lvl="0" indent="0" algn="just" rtl="0">
              <a:lnSpc>
                <a:spcPct val="100000"/>
              </a:lnSpc>
              <a:spcBef>
                <a:spcPts val="0"/>
              </a:spcBef>
              <a:spcAft>
                <a:spcPts val="0"/>
              </a:spcAft>
              <a:buClr>
                <a:schemeClr val="dk1"/>
              </a:buClr>
              <a:buSzPts val="4000"/>
              <a:buFont typeface="Arial"/>
              <a:buNone/>
            </a:pPr>
            <a:r>
              <a:rPr lang="en-IN" sz="2200" dirty="0">
                <a:latin typeface="Times New Roman" panose="02020603050405020304" pitchFamily="18" charset="0"/>
                <a:ea typeface="Arial"/>
                <a:cs typeface="Times New Roman" panose="02020603050405020304" pitchFamily="18" charset="0"/>
                <a:sym typeface="Arial"/>
              </a:rPr>
              <a:t>              2.  Enter payment details</a:t>
            </a:r>
          </a:p>
          <a:p>
            <a:pPr marL="0" lvl="0" indent="0" algn="just" rtl="0">
              <a:lnSpc>
                <a:spcPct val="100000"/>
              </a:lnSpc>
              <a:spcBef>
                <a:spcPts val="0"/>
              </a:spcBef>
              <a:spcAft>
                <a:spcPts val="0"/>
              </a:spcAft>
              <a:buClr>
                <a:schemeClr val="dk1"/>
              </a:buClr>
              <a:buSzPts val="4000"/>
              <a:buFont typeface="Arial"/>
              <a:buNone/>
            </a:pPr>
            <a:r>
              <a:rPr lang="en-IN" sz="2200" dirty="0">
                <a:latin typeface="Times New Roman" panose="02020603050405020304" pitchFamily="18" charset="0"/>
                <a:ea typeface="Arial"/>
                <a:cs typeface="Times New Roman" panose="02020603050405020304" pitchFamily="18" charset="0"/>
                <a:sym typeface="Arial"/>
              </a:rPr>
              <a:t>              3.  Confirm purchase</a:t>
            </a:r>
            <a:endParaRPr sz="2400" b="1"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dirty="0"/>
          </a:p>
        </p:txBody>
      </p:sp>
      <p:sp>
        <p:nvSpPr>
          <p:cNvPr id="149" name="Google Shape;149;p15"/>
          <p:cNvSpPr txBox="1"/>
          <p:nvPr/>
        </p:nvSpPr>
        <p:spPr>
          <a:xfrm>
            <a:off x="3321528" y="373127"/>
            <a:ext cx="4848322" cy="87713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US" sz="4500" b="1" i="0" u="none" strike="noStrike" cap="none" dirty="0">
                <a:solidFill>
                  <a:schemeClr val="dk1"/>
                </a:solidFill>
                <a:latin typeface="Times New Roman"/>
                <a:ea typeface="Times New Roman"/>
                <a:cs typeface="Times New Roman"/>
                <a:sym typeface="Times New Roman"/>
              </a:rPr>
              <a:t>MODULE</a:t>
            </a:r>
            <a:r>
              <a:rPr lang="en-IN" sz="4500" b="1" i="0" u="none" strike="noStrike" cap="none" dirty="0">
                <a:solidFill>
                  <a:schemeClr val="dk1"/>
                </a:solidFill>
                <a:latin typeface="Times New Roman"/>
                <a:ea typeface="Times New Roman"/>
                <a:cs typeface="Times New Roman"/>
                <a:sym typeface="Times New Roman"/>
              </a:rPr>
              <a:t> 5</a:t>
            </a:r>
            <a:endParaRPr sz="4500" b="0" i="0" u="none" strike="noStrike" cap="none"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6B5DB719-9BCC-1292-BFE0-684FA59B4C40}"/>
              </a:ext>
            </a:extLst>
          </p:cNvPr>
          <p:cNvPicPr>
            <a:picLocks noChangeAspect="1"/>
          </p:cNvPicPr>
          <p:nvPr/>
        </p:nvPicPr>
        <p:blipFill>
          <a:blip r:embed="rId3"/>
          <a:stretch>
            <a:fillRect/>
          </a:stretch>
        </p:blipFill>
        <p:spPr>
          <a:xfrm>
            <a:off x="5945341" y="3903174"/>
            <a:ext cx="3962400" cy="19240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4180942" y="280946"/>
            <a:ext cx="11833800" cy="14007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4500" dirty="0"/>
              <a:t>MODULE</a:t>
            </a:r>
            <a:r>
              <a:rPr lang="en-IN" sz="4500" dirty="0"/>
              <a:t> 6</a:t>
            </a:r>
            <a:endParaRPr sz="4500" b="0" dirty="0"/>
          </a:p>
          <a:p>
            <a:pPr marL="0" lvl="0" indent="0" algn="l" rtl="0">
              <a:lnSpc>
                <a:spcPct val="100000"/>
              </a:lnSpc>
              <a:spcBef>
                <a:spcPts val="0"/>
              </a:spcBef>
              <a:spcAft>
                <a:spcPts val="0"/>
              </a:spcAft>
              <a:buSzPts val="1400"/>
              <a:buNone/>
            </a:pPr>
            <a:endParaRPr dirty="0"/>
          </a:p>
        </p:txBody>
      </p:sp>
      <p:sp>
        <p:nvSpPr>
          <p:cNvPr id="156" name="Google Shape;156;p16"/>
          <p:cNvSpPr txBox="1">
            <a:spLocks noGrp="1"/>
          </p:cNvSpPr>
          <p:nvPr>
            <p:ph type="body" idx="1"/>
          </p:nvPr>
        </p:nvSpPr>
        <p:spPr>
          <a:xfrm>
            <a:off x="452144" y="1623850"/>
            <a:ext cx="10815600" cy="2169825"/>
          </a:xfrm>
          <a:prstGeom prst="rect">
            <a:avLst/>
          </a:prstGeom>
          <a:noFill/>
          <a:ln>
            <a:noFill/>
          </a:ln>
        </p:spPr>
        <p:txBody>
          <a:bodyPr spcFirstLastPara="1" wrap="square" lIns="0" tIns="0" rIns="0" bIns="0" anchor="t" anchorCtr="0">
            <a:spAutoFit/>
          </a:bodyPr>
          <a:lstStyle/>
          <a:p>
            <a:pPr marL="0" lvl="0" indent="0" algn="just" rtl="0">
              <a:lnSpc>
                <a:spcPct val="100000"/>
              </a:lnSpc>
              <a:spcBef>
                <a:spcPts val="0"/>
              </a:spcBef>
              <a:spcAft>
                <a:spcPts val="0"/>
              </a:spcAft>
              <a:buClr>
                <a:schemeClr val="dk1"/>
              </a:buClr>
              <a:buSzPts val="4000"/>
              <a:buFont typeface="Arial"/>
              <a:buNone/>
            </a:pPr>
            <a:r>
              <a:rPr lang="en-IN" sz="2500" b="1" dirty="0">
                <a:ea typeface="Arial"/>
              </a:rPr>
              <a:t>ORDER CONFIRMATION AND DELIVERY TRACKER </a:t>
            </a:r>
          </a:p>
          <a:p>
            <a:pPr marL="0" lvl="0" indent="0" algn="just" rtl="0">
              <a:lnSpc>
                <a:spcPct val="100000"/>
              </a:lnSpc>
              <a:spcBef>
                <a:spcPts val="0"/>
              </a:spcBef>
              <a:spcAft>
                <a:spcPts val="0"/>
              </a:spcAft>
              <a:buClr>
                <a:schemeClr val="dk1"/>
              </a:buClr>
              <a:buSzPts val="4000"/>
              <a:buFont typeface="Arial"/>
              <a:buNone/>
            </a:pPr>
            <a:endParaRPr sz="2500" dirty="0">
              <a:latin typeface="Arial"/>
              <a:ea typeface="Arial"/>
              <a:cs typeface="Arial"/>
              <a:sym typeface="Arial"/>
            </a:endParaRPr>
          </a:p>
          <a:p>
            <a:pPr marL="412750" lvl="0" indent="-342900" algn="just" rtl="0">
              <a:lnSpc>
                <a:spcPct val="100000"/>
              </a:lnSpc>
              <a:spcBef>
                <a:spcPts val="0"/>
              </a:spcBef>
              <a:spcAft>
                <a:spcPts val="0"/>
              </a:spcAft>
              <a:buSzPts val="2500"/>
              <a:buFont typeface="Arial" panose="020B0604020202020204" pitchFamily="34" charset="0"/>
              <a:buChar char="•"/>
            </a:pPr>
            <a:r>
              <a:rPr lang="en-IN" sz="2200" dirty="0">
                <a:latin typeface="Times New Roman" panose="02020603050405020304" pitchFamily="18" charset="0"/>
                <a:ea typeface="Arial"/>
                <a:cs typeface="Times New Roman" panose="02020603050405020304" pitchFamily="18" charset="0"/>
                <a:sym typeface="Arial"/>
              </a:rPr>
              <a:t>Once the payment is successful, an order confirmation page appears with the order summary and confirmation number.</a:t>
            </a:r>
          </a:p>
          <a:p>
            <a:pPr marL="412750" lvl="0" indent="-342900" algn="just" rtl="0">
              <a:lnSpc>
                <a:spcPct val="100000"/>
              </a:lnSpc>
              <a:spcBef>
                <a:spcPts val="0"/>
              </a:spcBef>
              <a:spcAft>
                <a:spcPts val="0"/>
              </a:spcAft>
              <a:buSzPts val="2500"/>
              <a:buFont typeface="Arial" panose="020B0604020202020204" pitchFamily="34" charset="0"/>
              <a:buChar char="•"/>
            </a:pPr>
            <a:r>
              <a:rPr lang="en-IN" sz="2200" dirty="0">
                <a:latin typeface="Times New Roman" panose="02020603050405020304" pitchFamily="18" charset="0"/>
                <a:ea typeface="Arial"/>
                <a:cs typeface="Times New Roman" panose="02020603050405020304" pitchFamily="18" charset="0"/>
                <a:sym typeface="Arial"/>
              </a:rPr>
              <a:t>A page or feature where the user can track the status of their order until it is delivered.</a:t>
            </a:r>
            <a:endParaRPr sz="2200" dirty="0">
              <a:latin typeface="Times New Roman" panose="02020603050405020304" pitchFamily="18" charset="0"/>
              <a:ea typeface="Arial"/>
              <a:cs typeface="Times New Roman" panose="02020603050405020304" pitchFamily="18" charset="0"/>
              <a:sym typeface="Arial"/>
            </a:endParaRPr>
          </a:p>
          <a:p>
            <a:pPr marL="0" lvl="0" indent="0" algn="just" rtl="0">
              <a:lnSpc>
                <a:spcPct val="100000"/>
              </a:lnSpc>
              <a:spcBef>
                <a:spcPts val="0"/>
              </a:spcBef>
              <a:spcAft>
                <a:spcPts val="0"/>
              </a:spcAft>
              <a:buClr>
                <a:schemeClr val="dk1"/>
              </a:buClr>
              <a:buSzPts val="4000"/>
              <a:buFont typeface="Arial"/>
              <a:buNone/>
            </a:pPr>
            <a:endParaRPr sz="2500" dirty="0">
              <a:latin typeface="Arial"/>
              <a:ea typeface="Arial"/>
              <a:cs typeface="Arial"/>
              <a:sym typeface="Arial"/>
            </a:endParaRPr>
          </a:p>
        </p:txBody>
      </p:sp>
      <p:pic>
        <p:nvPicPr>
          <p:cNvPr id="3" name="Picture 2">
            <a:extLst>
              <a:ext uri="{FF2B5EF4-FFF2-40B4-BE49-F238E27FC236}">
                <a16:creationId xmlns:a16="http://schemas.microsoft.com/office/drawing/2014/main" id="{EE3873C5-91E9-AD1A-AE09-C0DDDD04B0A5}"/>
              </a:ext>
            </a:extLst>
          </p:cNvPr>
          <p:cNvPicPr>
            <a:picLocks noChangeAspect="1"/>
          </p:cNvPicPr>
          <p:nvPr/>
        </p:nvPicPr>
        <p:blipFill>
          <a:blip r:embed="rId3"/>
          <a:stretch>
            <a:fillRect/>
          </a:stretch>
        </p:blipFill>
        <p:spPr>
          <a:xfrm>
            <a:off x="4180942" y="4042037"/>
            <a:ext cx="2094083" cy="183466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3733799" y="533400"/>
            <a:ext cx="6476999" cy="7239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APPLICATIONS</a:t>
            </a:r>
            <a:endParaRPr/>
          </a:p>
        </p:txBody>
      </p:sp>
      <p:sp>
        <p:nvSpPr>
          <p:cNvPr id="163" name="Google Shape;163;p17"/>
          <p:cNvSpPr txBox="1">
            <a:spLocks noGrp="1"/>
          </p:cNvSpPr>
          <p:nvPr>
            <p:ph type="body" idx="1"/>
          </p:nvPr>
        </p:nvSpPr>
        <p:spPr>
          <a:xfrm>
            <a:off x="488254" y="743867"/>
            <a:ext cx="11215491" cy="5232202"/>
          </a:xfrm>
          <a:prstGeom prst="rect">
            <a:avLst/>
          </a:prstGeom>
          <a:noFill/>
          <a:ln>
            <a:noFill/>
          </a:ln>
        </p:spPr>
        <p:txBody>
          <a:bodyPr spcFirstLastPara="1" wrap="square" lIns="0" tIns="0" rIns="0" bIns="0" anchor="t" anchorCtr="0">
            <a:spAutoFit/>
          </a:bodyPr>
          <a:lstStyle/>
          <a:p>
            <a:pPr marL="457200" lvl="0" indent="0" algn="just" rtl="0">
              <a:lnSpc>
                <a:spcPct val="200000"/>
              </a:lnSpc>
              <a:spcBef>
                <a:spcPts val="0"/>
              </a:spcBef>
              <a:spcAft>
                <a:spcPts val="0"/>
              </a:spcAft>
              <a:buSzPts val="1400"/>
              <a:buNone/>
            </a:pPr>
            <a:endParaRPr dirty="0"/>
          </a:p>
          <a:p>
            <a:pPr marL="457200" lvl="0" indent="-387350" algn="just" rtl="0">
              <a:lnSpc>
                <a:spcPct val="150000"/>
              </a:lnSpc>
              <a:spcBef>
                <a:spcPts val="0"/>
              </a:spcBef>
              <a:spcAft>
                <a:spcPts val="0"/>
              </a:spcAft>
              <a:buClr>
                <a:srgbClr val="0D0D0D"/>
              </a:buClr>
              <a:buSzPts val="2500"/>
              <a:buFont typeface="Times New Roman"/>
              <a:buChar char="●"/>
            </a:pPr>
            <a:r>
              <a:rPr lang="en-IN" sz="2500" dirty="0">
                <a:solidFill>
                  <a:srgbClr val="0D0D0D"/>
                </a:solidFill>
                <a:highlight>
                  <a:srgbClr val="FFFFFF"/>
                </a:highlight>
              </a:rPr>
              <a:t>Users can tailor their meals based on individual health requirements (e.g., lower sugar, lower salt) and dietary preferences (e.g., vegan, </a:t>
            </a:r>
            <a:r>
              <a:rPr lang="en-IN" sz="2500" dirty="0" err="1">
                <a:solidFill>
                  <a:srgbClr val="0D0D0D"/>
                </a:solidFill>
                <a:highlight>
                  <a:srgbClr val="FFFFFF"/>
                </a:highlight>
              </a:rPr>
              <a:t>keto</a:t>
            </a:r>
            <a:r>
              <a:rPr lang="en-IN" sz="2500" dirty="0">
                <a:solidFill>
                  <a:srgbClr val="0D0D0D"/>
                </a:solidFill>
                <a:highlight>
                  <a:srgbClr val="FFFFFF"/>
                </a:highlight>
              </a:rPr>
              <a:t>, gluten-free), promoting better health outcomes.</a:t>
            </a:r>
          </a:p>
          <a:p>
            <a:pPr marL="457200" lvl="0" indent="-387350" algn="just" rtl="0">
              <a:lnSpc>
                <a:spcPct val="150000"/>
              </a:lnSpc>
              <a:spcBef>
                <a:spcPts val="0"/>
              </a:spcBef>
              <a:spcAft>
                <a:spcPts val="0"/>
              </a:spcAft>
              <a:buClr>
                <a:srgbClr val="0D0D0D"/>
              </a:buClr>
              <a:buSzPts val="2500"/>
              <a:buFont typeface="Times New Roman"/>
              <a:buChar char="●"/>
            </a:pPr>
            <a:r>
              <a:rPr lang="en-IN" sz="2500" dirty="0">
                <a:solidFill>
                  <a:srgbClr val="0D0D0D"/>
                </a:solidFill>
                <a:highlight>
                  <a:srgbClr val="FFFFFF"/>
                </a:highlight>
              </a:rPr>
              <a:t>Users can explore a wide range of meal options and customize them.</a:t>
            </a:r>
          </a:p>
          <a:p>
            <a:pPr marL="457200" lvl="0" indent="-387350" algn="just" rtl="0">
              <a:lnSpc>
                <a:spcPct val="150000"/>
              </a:lnSpc>
              <a:spcBef>
                <a:spcPts val="0"/>
              </a:spcBef>
              <a:spcAft>
                <a:spcPts val="0"/>
              </a:spcAft>
              <a:buClr>
                <a:srgbClr val="0D0D0D"/>
              </a:buClr>
              <a:buSzPts val="2500"/>
              <a:buFont typeface="Times New Roman"/>
              <a:buChar char="●"/>
            </a:pPr>
            <a:r>
              <a:rPr lang="en-IN" sz="2500" dirty="0">
                <a:solidFill>
                  <a:srgbClr val="0D0D0D"/>
                </a:solidFill>
                <a:highlight>
                  <a:srgbClr val="FFFFFF"/>
                </a:highlight>
              </a:rPr>
              <a:t>The app allows for quick meal customization and ordering for home delivery, saving users time and effort in meal preparation and planning.</a:t>
            </a:r>
          </a:p>
          <a:p>
            <a:pPr marL="457200" lvl="0" indent="-387350" algn="just" rtl="0">
              <a:lnSpc>
                <a:spcPct val="150000"/>
              </a:lnSpc>
              <a:spcBef>
                <a:spcPts val="0"/>
              </a:spcBef>
              <a:spcAft>
                <a:spcPts val="0"/>
              </a:spcAft>
              <a:buClr>
                <a:srgbClr val="0D0D0D"/>
              </a:buClr>
              <a:buSzPts val="2500"/>
              <a:buFont typeface="Times New Roman"/>
              <a:buChar char="●"/>
            </a:pPr>
            <a:r>
              <a:rPr lang="en-IN" sz="2500" dirty="0">
                <a:solidFill>
                  <a:srgbClr val="0D0D0D"/>
                </a:solidFill>
                <a:highlight>
                  <a:srgbClr val="FFFFFF"/>
                </a:highlight>
              </a:rPr>
              <a:t>Multiple payment methods (credit/debit cards, digital wallets, cash on delivery) to cater to user preferences.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371600" y="592518"/>
            <a:ext cx="9144000" cy="7239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CONCLUSION </a:t>
            </a:r>
            <a:endParaRPr/>
          </a:p>
        </p:txBody>
      </p:sp>
      <p:sp>
        <p:nvSpPr>
          <p:cNvPr id="169" name="Google Shape;169;p18"/>
          <p:cNvSpPr txBox="1">
            <a:spLocks noGrp="1"/>
          </p:cNvSpPr>
          <p:nvPr>
            <p:ph type="body" idx="1"/>
          </p:nvPr>
        </p:nvSpPr>
        <p:spPr>
          <a:xfrm>
            <a:off x="519292" y="1882113"/>
            <a:ext cx="10728300" cy="3370153"/>
          </a:xfrm>
          <a:prstGeom prst="rect">
            <a:avLst/>
          </a:prstGeom>
          <a:noFill/>
          <a:ln>
            <a:noFill/>
          </a:ln>
        </p:spPr>
        <p:txBody>
          <a:bodyPr spcFirstLastPara="1" wrap="square" lIns="0" tIns="0" rIns="0" bIns="0" anchor="t" anchorCtr="0">
            <a:spAutoFit/>
          </a:bodyPr>
          <a:lstStyle/>
          <a:p>
            <a:pPr marL="0" lvl="0" indent="0" algn="just">
              <a:lnSpc>
                <a:spcPct val="150000"/>
              </a:lnSpc>
              <a:buClr>
                <a:schemeClr val="dk1"/>
              </a:buClr>
            </a:pPr>
            <a:r>
              <a:rPr lang="en-US" sz="2400" dirty="0">
                <a:latin typeface="Times New Roman" pitchFamily="18" charset="0"/>
                <a:cs typeface="Times New Roman" pitchFamily="18" charset="0"/>
              </a:rPr>
              <a:t>The Food Customization App provides a unique and personalized food ordering experience, especially for individuals with specific health conditions. By allowing users to adjust the sugar, salt, spice, and other ingredients, it caters to people with a wide variety of health conditions and dietary needs. The app not only improves the food ordering experience but also helps users stay aligned with their health goals.</a:t>
            </a:r>
            <a:br>
              <a:rPr lang="en-US" sz="2800" dirty="0"/>
            </a:br>
            <a:endParaRPr sz="2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4090034" y="592518"/>
            <a:ext cx="4011930" cy="723900"/>
          </a:xfrm>
          <a:prstGeom prst="rect">
            <a:avLst/>
          </a:prstGeom>
          <a:noFill/>
          <a:ln>
            <a:noFill/>
          </a:ln>
        </p:spPr>
        <p:txBody>
          <a:bodyPr spcFirstLastPara="1" wrap="square" lIns="0" tIns="16500" rIns="0" bIns="0" anchor="t" anchorCtr="0">
            <a:spAutoFit/>
          </a:bodyPr>
          <a:lstStyle/>
          <a:p>
            <a:pPr marL="15240" lvl="0" indent="0" algn="l" rtl="0">
              <a:lnSpc>
                <a:spcPct val="100000"/>
              </a:lnSpc>
              <a:spcBef>
                <a:spcPts val="0"/>
              </a:spcBef>
              <a:spcAft>
                <a:spcPts val="0"/>
              </a:spcAft>
              <a:buSzPts val="1400"/>
              <a:buNone/>
            </a:pPr>
            <a:r>
              <a:rPr lang="en-US"/>
              <a:t>REFERENCES</a:t>
            </a:r>
            <a:endParaRPr/>
          </a:p>
        </p:txBody>
      </p:sp>
      <p:sp>
        <p:nvSpPr>
          <p:cNvPr id="175" name="Google Shape;175;p19"/>
          <p:cNvSpPr txBox="1">
            <a:spLocks noGrp="1"/>
          </p:cNvSpPr>
          <p:nvPr>
            <p:ph type="body" idx="1"/>
          </p:nvPr>
        </p:nvSpPr>
        <p:spPr>
          <a:xfrm>
            <a:off x="800949" y="1784650"/>
            <a:ext cx="10947355" cy="3520189"/>
          </a:xfrm>
          <a:prstGeom prst="rect">
            <a:avLst/>
          </a:prstGeom>
          <a:noFill/>
          <a:ln>
            <a:noFill/>
          </a:ln>
        </p:spPr>
        <p:txBody>
          <a:bodyPr spcFirstLastPara="1" wrap="square" lIns="0" tIns="163825" rIns="0" bIns="0" anchor="t" anchorCtr="0">
            <a:spAutoFit/>
          </a:bodyPr>
          <a:lstStyle/>
          <a:p>
            <a:pPr marL="0" indent="0" algn="just"/>
            <a:r>
              <a:rPr lang="en-US" sz="2500" dirty="0"/>
              <a:t>1. </a:t>
            </a:r>
            <a:r>
              <a:rPr lang="en-US" sz="2800" u="none" strike="noStrike" cap="none" dirty="0" err="1">
                <a:latin typeface="Times New Roman"/>
                <a:ea typeface="Times New Roman"/>
                <a:cs typeface="Times New Roman"/>
                <a:sym typeface="Times New Roman"/>
              </a:rPr>
              <a:t>S.</a:t>
            </a:r>
            <a:r>
              <a:rPr lang="en-US" sz="2800" u="none" strike="noStrike" cap="none" baseline="0" dirty="0" err="1">
                <a:latin typeface="Times New Roman"/>
                <a:ea typeface="Times New Roman"/>
                <a:cs typeface="Times New Roman"/>
                <a:sym typeface="Times New Roman"/>
              </a:rPr>
              <a:t>S.Lyer</a:t>
            </a:r>
            <a:r>
              <a:rPr lang="en-US" sz="2800" u="none" strike="noStrike" cap="none" baseline="0" dirty="0">
                <a:latin typeface="Times New Roman"/>
                <a:ea typeface="Times New Roman"/>
                <a:cs typeface="Times New Roman"/>
                <a:sym typeface="Times New Roman"/>
              </a:rPr>
              <a:t>,</a:t>
            </a:r>
            <a:r>
              <a:rPr lang="en-US" sz="2800" baseline="0" dirty="0"/>
              <a:t>(</a:t>
            </a:r>
            <a:r>
              <a:rPr lang="en-US" sz="2500" dirty="0"/>
              <a:t>2020) </a:t>
            </a:r>
            <a:r>
              <a:rPr lang="en-US" sz="2800" u="none" strike="noStrike" cap="none" dirty="0">
                <a:latin typeface="Times New Roman"/>
                <a:ea typeface="Times New Roman"/>
                <a:cs typeface="Times New Roman"/>
                <a:sym typeface="Times New Roman"/>
              </a:rPr>
              <a:t>A Survey</a:t>
            </a:r>
            <a:r>
              <a:rPr lang="en-US" sz="2800" u="none" strike="noStrike" cap="none" baseline="0" dirty="0">
                <a:latin typeface="Times New Roman"/>
                <a:ea typeface="Times New Roman"/>
                <a:cs typeface="Times New Roman"/>
                <a:sym typeface="Times New Roman"/>
              </a:rPr>
              <a:t> on food ordering </a:t>
            </a:r>
            <a:r>
              <a:rPr lang="en-US" sz="2800" u="none" strike="noStrike" cap="none" baseline="0" dirty="0" err="1">
                <a:latin typeface="Times New Roman"/>
                <a:ea typeface="Times New Roman"/>
                <a:cs typeface="Times New Roman"/>
                <a:sym typeface="Times New Roman"/>
              </a:rPr>
              <a:t>systems:Challenges</a:t>
            </a:r>
            <a:r>
              <a:rPr lang="en-US" sz="2800" u="none" strike="noStrike" cap="none" baseline="0" dirty="0">
                <a:latin typeface="Times New Roman"/>
                <a:ea typeface="Times New Roman"/>
                <a:cs typeface="Times New Roman"/>
                <a:sym typeface="Times New Roman"/>
              </a:rPr>
              <a:t> and opportunities.</a:t>
            </a:r>
            <a:endParaRPr sz="2500" dirty="0"/>
          </a:p>
          <a:p>
            <a:pPr marL="0" lvl="0" indent="0" algn="just" rtl="0">
              <a:lnSpc>
                <a:spcPct val="100000"/>
              </a:lnSpc>
              <a:spcBef>
                <a:spcPts val="0"/>
              </a:spcBef>
              <a:spcAft>
                <a:spcPts val="0"/>
              </a:spcAft>
              <a:buSzPts val="1400"/>
              <a:buNone/>
            </a:pPr>
            <a:endParaRPr sz="2500" dirty="0"/>
          </a:p>
          <a:p>
            <a:pPr marL="0" lvl="0" indent="0" algn="just" rtl="0">
              <a:lnSpc>
                <a:spcPct val="100000"/>
              </a:lnSpc>
              <a:spcBef>
                <a:spcPts val="0"/>
              </a:spcBef>
              <a:spcAft>
                <a:spcPts val="0"/>
              </a:spcAft>
              <a:buSzPts val="1400"/>
              <a:buNone/>
            </a:pPr>
            <a:r>
              <a:rPr lang="en-US" sz="2500" dirty="0"/>
              <a:t>2. </a:t>
            </a:r>
            <a:r>
              <a:rPr lang="en-US" sz="2800" u="none" strike="noStrike" cap="none" dirty="0" err="1">
                <a:latin typeface="Times New Roman"/>
                <a:ea typeface="Times New Roman"/>
                <a:cs typeface="Times New Roman"/>
                <a:sym typeface="Times New Roman"/>
              </a:rPr>
              <a:t>M.A.Al-Shammari</a:t>
            </a:r>
            <a:r>
              <a:rPr lang="en-US" sz="2800" dirty="0"/>
              <a:t>,</a:t>
            </a:r>
            <a:r>
              <a:rPr lang="en-US" sz="2500" dirty="0"/>
              <a:t>(2021)</a:t>
            </a:r>
            <a:r>
              <a:rPr lang="en-US" sz="2800" u="none" strike="noStrike" cap="none" dirty="0">
                <a:latin typeface="Times New Roman"/>
                <a:ea typeface="Times New Roman"/>
                <a:cs typeface="Times New Roman"/>
                <a:sym typeface="Times New Roman"/>
              </a:rPr>
              <a:t> A</a:t>
            </a:r>
            <a:r>
              <a:rPr lang="en-US" sz="2800" u="none" strike="noStrike" cap="none" baseline="0" dirty="0">
                <a:latin typeface="Times New Roman"/>
                <a:ea typeface="Times New Roman"/>
                <a:cs typeface="Times New Roman"/>
                <a:sym typeface="Times New Roman"/>
              </a:rPr>
              <a:t> Comparative Analysis of food ordering apps: functionalities, security and user experience.</a:t>
            </a:r>
            <a:endParaRPr lang="en-US" sz="2800" u="none" strike="noStrike" cap="none" dirty="0">
              <a:latin typeface="Times New Roman"/>
              <a:ea typeface="Times New Roman"/>
              <a:cs typeface="Times New Roman"/>
              <a:sym typeface="Times New Roman"/>
            </a:endParaRPr>
          </a:p>
          <a:p>
            <a:pPr marL="0" lvl="0" indent="0" algn="just" rtl="0">
              <a:lnSpc>
                <a:spcPct val="100000"/>
              </a:lnSpc>
              <a:spcBef>
                <a:spcPts val="0"/>
              </a:spcBef>
              <a:spcAft>
                <a:spcPts val="0"/>
              </a:spcAft>
              <a:buSzPts val="1400"/>
              <a:buNone/>
            </a:pPr>
            <a:endParaRPr sz="2500" dirty="0"/>
          </a:p>
          <a:p>
            <a:pPr marL="0" lvl="0" indent="0" algn="just" rtl="0">
              <a:lnSpc>
                <a:spcPct val="100000"/>
              </a:lnSpc>
              <a:spcBef>
                <a:spcPts val="0"/>
              </a:spcBef>
              <a:spcAft>
                <a:spcPts val="0"/>
              </a:spcAft>
              <a:buSzPts val="1400"/>
              <a:buNone/>
            </a:pPr>
            <a:r>
              <a:rPr lang="en-US" sz="2500" dirty="0"/>
              <a:t>3. </a:t>
            </a:r>
            <a:r>
              <a:rPr lang="en-US" sz="2800" u="none" strike="noStrike" cap="none" dirty="0" err="1">
                <a:latin typeface="Times New Roman"/>
                <a:ea typeface="Times New Roman"/>
                <a:cs typeface="Times New Roman"/>
                <a:sym typeface="Times New Roman"/>
              </a:rPr>
              <a:t>R.kumar</a:t>
            </a:r>
            <a:r>
              <a:rPr lang="en-US" sz="2800" u="none" strike="noStrike" cap="none" dirty="0">
                <a:latin typeface="Times New Roman"/>
                <a:ea typeface="Times New Roman"/>
                <a:cs typeface="Times New Roman"/>
                <a:sym typeface="Times New Roman"/>
              </a:rPr>
              <a:t>(</a:t>
            </a:r>
            <a:r>
              <a:rPr lang="en-US" sz="2500" dirty="0"/>
              <a:t>2023)</a:t>
            </a:r>
            <a:r>
              <a:rPr lang="en-US" sz="2000" u="none" strike="noStrike" cap="none" dirty="0">
                <a:latin typeface="Times New Roman"/>
                <a:ea typeface="Times New Roman"/>
                <a:cs typeface="Times New Roman"/>
                <a:sym typeface="Times New Roman"/>
              </a:rPr>
              <a:t> </a:t>
            </a:r>
            <a:r>
              <a:rPr lang="en-US" sz="2800" u="none" strike="noStrike" cap="none" dirty="0">
                <a:latin typeface="Times New Roman"/>
                <a:ea typeface="Times New Roman"/>
                <a:cs typeface="Times New Roman"/>
                <a:sym typeface="Times New Roman"/>
              </a:rPr>
              <a:t>Food ordering apps : A systematic review of  features, benefits and challenges</a:t>
            </a:r>
            <a:endParaRPr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ctrTitle"/>
          </p:nvPr>
        </p:nvSpPr>
        <p:spPr>
          <a:xfrm>
            <a:off x="2819400" y="2590800"/>
            <a:ext cx="6477000" cy="1219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8000"/>
              <a:t>THANK YOU </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7"/>
        <p:cNvGrpSpPr/>
        <p:nvPr/>
      </p:nvGrpSpPr>
      <p:grpSpPr>
        <a:xfrm>
          <a:off x="0" y="0"/>
          <a:ext cx="0" cy="0"/>
          <a:chOff x="0" y="0"/>
          <a:chExt cx="0" cy="0"/>
        </a:xfrm>
      </p:grpSpPr>
      <p:sp>
        <p:nvSpPr>
          <p:cNvPr id="58" name="Google Shape;58;p2"/>
          <p:cNvSpPr txBox="1">
            <a:spLocks noGrp="1"/>
          </p:cNvSpPr>
          <p:nvPr>
            <p:ph type="title"/>
          </p:nvPr>
        </p:nvSpPr>
        <p:spPr>
          <a:xfrm>
            <a:off x="468923" y="0"/>
            <a:ext cx="11121635" cy="8031681"/>
          </a:xfrm>
          <a:prstGeom prst="rect">
            <a:avLst/>
          </a:prstGeom>
          <a:noFill/>
          <a:ln>
            <a:noFill/>
          </a:ln>
        </p:spPr>
        <p:txBody>
          <a:bodyPr spcFirstLastPara="1" wrap="square" lIns="0" tIns="373375" rIns="0" bIns="0" anchor="t" anchorCtr="0">
            <a:spAutoFit/>
          </a:bodyPr>
          <a:lstStyle/>
          <a:p>
            <a:pPr marR="191770" lvl="0" algn="just">
              <a:lnSpc>
                <a:spcPct val="150000"/>
              </a:lnSpc>
            </a:pPr>
            <a:r>
              <a:rPr lang="en-US" dirty="0"/>
              <a:t>OBJECTIVE</a:t>
            </a:r>
            <a:br>
              <a:rPr lang="en-US" dirty="0"/>
            </a:br>
            <a:r>
              <a:rPr lang="en-US" sz="2400" b="0" dirty="0">
                <a:latin typeface="Times New Roman" pitchFamily="18" charset="0"/>
                <a:cs typeface="Times New Roman" pitchFamily="18" charset="0"/>
              </a:rPr>
              <a:t>Allow users to adjust ingredients in real-time based on their health requirements, such as’ lower sugar’, ‘lower salt’, or specific spice levels. Enable users to customize their meals based on dietary preferences (e.g., vegan, keto, gluten-free).Provide an easy-to-use interface that allows users to quickly customize food and order it for home delivery. Ensure that the app is available to everyone including patients with chronic health conditions, those following strict diets, or just regular users. Show real-time updates on how ingredient changes affect nutritional content, allowing users to make informed decisions about their meals.</a:t>
            </a:r>
            <a:endParaRPr sz="2400" b="0" dirty="0">
              <a:latin typeface="Times New Roman" pitchFamily="18" charset="0"/>
              <a:cs typeface="Times New Roman" pitchFamily="18" charset="0"/>
            </a:endParaRPr>
          </a:p>
          <a:p>
            <a:pPr marL="12700" marR="5080" lvl="0" indent="0" algn="just" rtl="0">
              <a:lnSpc>
                <a:spcPct val="150000"/>
              </a:lnSpc>
              <a:spcBef>
                <a:spcPts val="75"/>
              </a:spcBef>
              <a:spcAft>
                <a:spcPts val="0"/>
              </a:spcAft>
              <a:buSzPts val="1400"/>
              <a:buNone/>
            </a:pPr>
            <a:endParaRPr sz="3300" b="0" dirty="0"/>
          </a:p>
          <a:p>
            <a:pPr marL="0" lvl="0" indent="0" algn="l" rtl="0">
              <a:lnSpc>
                <a:spcPct val="100000"/>
              </a:lnSpc>
              <a:spcBef>
                <a:spcPts val="605"/>
              </a:spcBef>
              <a:spcAft>
                <a:spcPts val="0"/>
              </a:spcAft>
              <a:buClr>
                <a:schemeClr val="dk1"/>
              </a:buClr>
              <a:buSzPts val="4000"/>
              <a:buFont typeface="Arial"/>
              <a:buNone/>
            </a:pPr>
            <a:endParaRPr sz="4000" b="0" dirty="0"/>
          </a:p>
          <a:p>
            <a:pPr marL="12700" marR="5080" lvl="0" indent="0" algn="just" rtl="0">
              <a:lnSpc>
                <a:spcPct val="150000"/>
              </a:lnSpc>
              <a:spcBef>
                <a:spcPts val="75"/>
              </a:spcBef>
              <a:spcAft>
                <a:spcPts val="0"/>
              </a:spcAft>
              <a:buSzPts val="1400"/>
              <a:buNone/>
            </a:pP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g2e2557370c2_0_138"/>
          <p:cNvSpPr txBox="1">
            <a:spLocks noGrp="1"/>
          </p:cNvSpPr>
          <p:nvPr>
            <p:ph type="title"/>
          </p:nvPr>
        </p:nvSpPr>
        <p:spPr>
          <a:xfrm>
            <a:off x="2681975" y="276403"/>
            <a:ext cx="6844200" cy="717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dirty="0"/>
              <a:t>PROBLEM DEFINITION</a:t>
            </a:r>
            <a:endParaRPr/>
          </a:p>
        </p:txBody>
      </p:sp>
      <p:sp>
        <p:nvSpPr>
          <p:cNvPr id="64" name="Google Shape;64;g2e2557370c2_0_138"/>
          <p:cNvSpPr txBox="1"/>
          <p:nvPr/>
        </p:nvSpPr>
        <p:spPr>
          <a:xfrm>
            <a:off x="216568" y="998622"/>
            <a:ext cx="11730789" cy="6630020"/>
          </a:xfrm>
          <a:prstGeom prst="rect">
            <a:avLst/>
          </a:prstGeom>
          <a:noFill/>
          <a:ln>
            <a:noFill/>
          </a:ln>
        </p:spPr>
        <p:txBody>
          <a:bodyPr spcFirstLastPara="1" wrap="square" lIns="0" tIns="15875" rIns="0" bIns="0" anchor="t" anchorCtr="0">
            <a:spAutoFit/>
          </a:bodyPr>
          <a:lstStyle/>
          <a:p>
            <a:pPr marL="457200" marR="0" lvl="0" indent="-381000" algn="just" rtl="0">
              <a:lnSpc>
                <a:spcPct val="150000"/>
              </a:lnSpc>
              <a:spcBef>
                <a:spcPts val="0"/>
              </a:spcBef>
              <a:spcAft>
                <a:spcPts val="0"/>
              </a:spcAft>
              <a:buClr>
                <a:schemeClr val="dk1"/>
              </a:buClr>
              <a:buSzPts val="2400"/>
              <a:buFont typeface="Wingdings" pitchFamily="2" charset="2"/>
              <a:buChar char="Ø"/>
            </a:pPr>
            <a:r>
              <a:rPr lang="en-US" sz="2400" b="1" i="0" u="none" strike="noStrike" cap="none" dirty="0">
                <a:solidFill>
                  <a:schemeClr val="dk1"/>
                </a:solidFill>
                <a:latin typeface="Times New Roman"/>
                <a:ea typeface="Times New Roman"/>
                <a:cs typeface="Times New Roman"/>
                <a:sym typeface="Times New Roman"/>
              </a:rPr>
              <a:t>Existing System:</a:t>
            </a:r>
            <a:endParaRPr sz="2400" b="0" i="0" u="none" strike="noStrike" cap="none">
              <a:solidFill>
                <a:schemeClr val="dk1"/>
              </a:solidFill>
              <a:latin typeface="Times New Roman"/>
              <a:ea typeface="Times New Roman"/>
              <a:cs typeface="Times New Roman"/>
              <a:sym typeface="Times New Roman"/>
            </a:endParaRPr>
          </a:p>
          <a:p>
            <a:pPr marL="469900" marR="5080" lvl="0" algn="just">
              <a:lnSpc>
                <a:spcPct val="150000"/>
              </a:lnSpc>
              <a:spcBef>
                <a:spcPts val="450"/>
              </a:spcBef>
              <a:buSzPts val="2400"/>
            </a:pPr>
            <a:r>
              <a:rPr lang="en-US" sz="2200" dirty="0">
                <a:solidFill>
                  <a:srgbClr val="0D0D0D"/>
                </a:solidFill>
                <a:latin typeface="Times New Roman"/>
                <a:ea typeface="Times New Roman"/>
                <a:cs typeface="Times New Roman"/>
                <a:sym typeface="Times New Roman"/>
              </a:rPr>
              <a:t>The Existing System allow users to browse restaurant menus and place orders, but they lack any substantial customization options beyond basic choices like “no onions” or “extra cheese.” Most apps do not allow users to adjust the ‘ingredients’ or ‘nutritional levels’ (such as sugar, salt, or spice levels) to accommodate specific health conditions or dietary preferences.</a:t>
            </a:r>
          </a:p>
          <a:p>
            <a:pPr marL="457200" marR="5080" lvl="0" indent="-381000" algn="just">
              <a:lnSpc>
                <a:spcPct val="150000"/>
              </a:lnSpc>
              <a:spcBef>
                <a:spcPts val="450"/>
              </a:spcBef>
              <a:buClr>
                <a:schemeClr val="dk1"/>
              </a:buClr>
              <a:buSzPts val="2400"/>
              <a:buFont typeface="Wingdings" pitchFamily="2" charset="2"/>
              <a:buChar char="Ø"/>
            </a:pPr>
            <a:r>
              <a:rPr lang="en-US" sz="2400" b="1" dirty="0">
                <a:solidFill>
                  <a:schemeClr val="dk1"/>
                </a:solidFill>
                <a:latin typeface="Times New Roman"/>
                <a:ea typeface="Times New Roman"/>
                <a:cs typeface="Times New Roman"/>
                <a:sym typeface="Times New Roman"/>
              </a:rPr>
              <a:t>Proposed System:</a:t>
            </a:r>
          </a:p>
          <a:p>
            <a:pPr marL="457200" marR="5080" lvl="0" indent="-381000" algn="just">
              <a:lnSpc>
                <a:spcPct val="150000"/>
              </a:lnSpc>
              <a:spcBef>
                <a:spcPts val="450"/>
              </a:spcBef>
              <a:buClr>
                <a:schemeClr val="dk1"/>
              </a:buClr>
              <a:buSzPts val="2400"/>
            </a:pPr>
            <a:r>
              <a:rPr lang="en-US" sz="2200" dirty="0">
                <a:solidFill>
                  <a:schemeClr val="dk1"/>
                </a:solidFill>
                <a:latin typeface="Times New Roman"/>
                <a:ea typeface="Times New Roman"/>
                <a:cs typeface="Times New Roman"/>
                <a:sym typeface="Times New Roman"/>
              </a:rPr>
              <a:t>     The Proposed System aims to fill the gaps left by existing food delivery platforms by providing an advanced food customization experience. This system will allow users to adjust various aspects of their meals, including sugar levels, salt content, spice levels, and more, to match their dietary needs or health conditions.</a:t>
            </a:r>
          </a:p>
          <a:p>
            <a:pPr marL="457200" marR="5080" lvl="0" indent="-381000" algn="just" rtl="0">
              <a:lnSpc>
                <a:spcPct val="150000"/>
              </a:lnSpc>
              <a:spcBef>
                <a:spcPts val="450"/>
              </a:spcBef>
              <a:spcAft>
                <a:spcPts val="0"/>
              </a:spcAft>
              <a:buClr>
                <a:schemeClr val="dk1"/>
              </a:buClr>
              <a:buSzPts val="2400"/>
            </a:pPr>
            <a:endParaRPr sz="2400" b="0" i="0" u="none" strike="noStrike" cap="none">
              <a:solidFill>
                <a:schemeClr val="dk1"/>
              </a:solidFill>
              <a:latin typeface="Times New Roman"/>
              <a:ea typeface="Times New Roman"/>
              <a:cs typeface="Times New Roman"/>
              <a:sym typeface="Times New Roman"/>
            </a:endParaRPr>
          </a:p>
          <a:p>
            <a:pPr marL="469900" marR="342900" lvl="0" indent="0" algn="just" rtl="0">
              <a:lnSpc>
                <a:spcPct val="154300"/>
              </a:lnSpc>
              <a:spcBef>
                <a:spcPts val="45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8"/>
        <p:cNvGrpSpPr/>
        <p:nvPr/>
      </p:nvGrpSpPr>
      <p:grpSpPr>
        <a:xfrm>
          <a:off x="0" y="0"/>
          <a:ext cx="0" cy="0"/>
          <a:chOff x="0" y="0"/>
          <a:chExt cx="0" cy="0"/>
        </a:xfrm>
      </p:grpSpPr>
      <p:sp>
        <p:nvSpPr>
          <p:cNvPr id="69" name="Google Shape;69;g2e2557370c2_0_143"/>
          <p:cNvSpPr txBox="1">
            <a:spLocks noGrp="1"/>
          </p:cNvSpPr>
          <p:nvPr>
            <p:ph type="title"/>
          </p:nvPr>
        </p:nvSpPr>
        <p:spPr>
          <a:xfrm>
            <a:off x="2539363" y="227330"/>
            <a:ext cx="7499371" cy="716853"/>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dirty="0"/>
              <a:t>LITERATURE SURVEY</a:t>
            </a:r>
            <a:endParaRPr dirty="0"/>
          </a:p>
        </p:txBody>
      </p:sp>
      <p:graphicFrame>
        <p:nvGraphicFramePr>
          <p:cNvPr id="70" name="Google Shape;70;g2e2557370c2_0_143"/>
          <p:cNvGraphicFramePr/>
          <p:nvPr/>
        </p:nvGraphicFramePr>
        <p:xfrm>
          <a:off x="422859" y="1066672"/>
          <a:ext cx="11464375" cy="5452042"/>
        </p:xfrm>
        <a:graphic>
          <a:graphicData uri="http://schemas.openxmlformats.org/drawingml/2006/table">
            <a:tbl>
              <a:tblPr firstRow="1" bandRow="1">
                <a:noFill/>
                <a:tableStyleId>{57A2EF58-2643-4F26-B104-E3D90B03E8B4}</a:tableStyleId>
              </a:tblPr>
              <a:tblGrid>
                <a:gridCol w="789950">
                  <a:extLst>
                    <a:ext uri="{9D8B030D-6E8A-4147-A177-3AD203B41FA5}">
                      <a16:colId xmlns:a16="http://schemas.microsoft.com/office/drawing/2014/main" val="20000"/>
                    </a:ext>
                  </a:extLst>
                </a:gridCol>
                <a:gridCol w="2726550">
                  <a:extLst>
                    <a:ext uri="{9D8B030D-6E8A-4147-A177-3AD203B41FA5}">
                      <a16:colId xmlns:a16="http://schemas.microsoft.com/office/drawing/2014/main" val="20001"/>
                    </a:ext>
                  </a:extLst>
                </a:gridCol>
                <a:gridCol w="2403900">
                  <a:extLst>
                    <a:ext uri="{9D8B030D-6E8A-4147-A177-3AD203B41FA5}">
                      <a16:colId xmlns:a16="http://schemas.microsoft.com/office/drawing/2014/main" val="20002"/>
                    </a:ext>
                  </a:extLst>
                </a:gridCol>
                <a:gridCol w="1736650">
                  <a:extLst>
                    <a:ext uri="{9D8B030D-6E8A-4147-A177-3AD203B41FA5}">
                      <a16:colId xmlns:a16="http://schemas.microsoft.com/office/drawing/2014/main" val="20003"/>
                    </a:ext>
                  </a:extLst>
                </a:gridCol>
                <a:gridCol w="1926000">
                  <a:extLst>
                    <a:ext uri="{9D8B030D-6E8A-4147-A177-3AD203B41FA5}">
                      <a16:colId xmlns:a16="http://schemas.microsoft.com/office/drawing/2014/main" val="20004"/>
                    </a:ext>
                  </a:extLst>
                </a:gridCol>
                <a:gridCol w="1881325">
                  <a:extLst>
                    <a:ext uri="{9D8B030D-6E8A-4147-A177-3AD203B41FA5}">
                      <a16:colId xmlns:a16="http://schemas.microsoft.com/office/drawing/2014/main" val="20005"/>
                    </a:ext>
                  </a:extLst>
                </a:gridCol>
              </a:tblGrid>
              <a:tr h="605717">
                <a:tc>
                  <a:txBody>
                    <a:bodyPr/>
                    <a:lstStyle/>
                    <a:p>
                      <a:pPr marL="91440" marR="0" lvl="0" indent="0" algn="l" rtl="0">
                        <a:lnSpc>
                          <a:spcPct val="100000"/>
                        </a:lnSpc>
                        <a:spcBef>
                          <a:spcPts val="0"/>
                        </a:spcBef>
                        <a:spcAft>
                          <a:spcPts val="0"/>
                        </a:spcAft>
                        <a:buClr>
                          <a:srgbClr val="000000"/>
                        </a:buClr>
                        <a:buSzPts val="1800"/>
                        <a:buFont typeface="Arial"/>
                        <a:buNone/>
                      </a:pPr>
                      <a:r>
                        <a:rPr lang="en-US" sz="1800" b="1" u="none" strike="noStrike" cap="none" dirty="0">
                          <a:solidFill>
                            <a:srgbClr val="FFFFFF"/>
                          </a:solidFill>
                          <a:latin typeface="Times New Roman"/>
                          <a:ea typeface="Times New Roman"/>
                          <a:cs typeface="Times New Roman"/>
                          <a:sym typeface="Times New Roman"/>
                        </a:rPr>
                        <a:t>S.NO</a:t>
                      </a:r>
                      <a:endParaRPr sz="1800" u="none" strike="noStrike" cap="none">
                        <a:latin typeface="Times New Roman"/>
                        <a:ea typeface="Times New Roman"/>
                        <a:cs typeface="Times New Roman"/>
                        <a:sym typeface="Times New Roman"/>
                      </a:endParaRPr>
                    </a:p>
                  </a:txBody>
                  <a:tcPr marL="0" marR="0" marT="285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92075"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FFFFFF"/>
                          </a:solidFill>
                          <a:latin typeface="Times New Roman"/>
                          <a:ea typeface="Times New Roman"/>
                          <a:cs typeface="Times New Roman"/>
                          <a:sym typeface="Times New Roman"/>
                        </a:rPr>
                        <a:t>PAPER TITLE</a:t>
                      </a:r>
                      <a:endParaRPr sz="1800" u="none" strike="noStrike" cap="none">
                        <a:latin typeface="Times New Roman"/>
                        <a:ea typeface="Times New Roman"/>
                        <a:cs typeface="Times New Roman"/>
                        <a:sym typeface="Times New Roman"/>
                      </a:endParaRPr>
                    </a:p>
                  </a:txBody>
                  <a:tcPr marL="0" marR="0" marT="285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93980"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FFFFFF"/>
                          </a:solidFill>
                          <a:latin typeface="Times New Roman"/>
                          <a:ea typeface="Times New Roman"/>
                          <a:cs typeface="Times New Roman"/>
                          <a:sym typeface="Times New Roman"/>
                        </a:rPr>
                        <a:t>AUTHOR NAME</a:t>
                      </a:r>
                      <a:endParaRPr sz="1800" u="none" strike="noStrike" cap="none">
                        <a:latin typeface="Times New Roman"/>
                        <a:ea typeface="Times New Roman"/>
                        <a:cs typeface="Times New Roman"/>
                        <a:sym typeface="Times New Roman"/>
                      </a:endParaRPr>
                    </a:p>
                  </a:txBody>
                  <a:tcPr marL="0" marR="0" marT="285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95250" marR="292100" lvl="0" indent="0" algn="l" rtl="0">
                        <a:lnSpc>
                          <a:spcPct val="100899"/>
                        </a:lnSpc>
                        <a:spcBef>
                          <a:spcPts val="0"/>
                        </a:spcBef>
                        <a:spcAft>
                          <a:spcPts val="0"/>
                        </a:spcAft>
                        <a:buClr>
                          <a:srgbClr val="000000"/>
                        </a:buClr>
                        <a:buSzPts val="1800"/>
                        <a:buFont typeface="Arial"/>
                        <a:buNone/>
                      </a:pPr>
                      <a:r>
                        <a:rPr lang="en-US" sz="1800" b="1" u="none" strike="noStrike" cap="none">
                          <a:solidFill>
                            <a:srgbClr val="FFFFFF"/>
                          </a:solidFill>
                          <a:latin typeface="Times New Roman"/>
                          <a:ea typeface="Times New Roman"/>
                          <a:cs typeface="Times New Roman"/>
                          <a:sym typeface="Times New Roman"/>
                        </a:rPr>
                        <a:t>YEAR  PUBLISHED</a:t>
                      </a:r>
                      <a:endParaRPr sz="1800" u="none" strike="noStrike" cap="none">
                        <a:latin typeface="Times New Roman"/>
                        <a:ea typeface="Times New Roman"/>
                        <a:cs typeface="Times New Roman"/>
                        <a:sym typeface="Times New Roman"/>
                      </a:endParaRPr>
                    </a:p>
                  </a:txBody>
                  <a:tcPr marL="0" marR="0" marT="260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96520" marR="386715" lvl="0" indent="0" algn="l" rtl="0">
                        <a:lnSpc>
                          <a:spcPct val="100899"/>
                        </a:lnSpc>
                        <a:spcBef>
                          <a:spcPts val="0"/>
                        </a:spcBef>
                        <a:spcAft>
                          <a:spcPts val="0"/>
                        </a:spcAft>
                        <a:buClr>
                          <a:srgbClr val="000000"/>
                        </a:buClr>
                        <a:buSzPts val="1800"/>
                        <a:buFont typeface="Arial"/>
                        <a:buNone/>
                      </a:pPr>
                      <a:r>
                        <a:rPr lang="en-US" sz="1800" b="1" u="none" strike="noStrike" cap="none">
                          <a:solidFill>
                            <a:srgbClr val="FFFFFF"/>
                          </a:solidFill>
                          <a:latin typeface="Times New Roman"/>
                          <a:ea typeface="Times New Roman"/>
                          <a:cs typeface="Times New Roman"/>
                          <a:sym typeface="Times New Roman"/>
                        </a:rPr>
                        <a:t>TECHNIQUE  USED</a:t>
                      </a:r>
                      <a:endParaRPr sz="1800" u="none" strike="noStrike" cap="none">
                        <a:latin typeface="Times New Roman"/>
                        <a:ea typeface="Times New Roman"/>
                        <a:cs typeface="Times New Roman"/>
                        <a:sym typeface="Times New Roman"/>
                      </a:endParaRPr>
                    </a:p>
                  </a:txBody>
                  <a:tcPr marL="0" marR="0" marT="260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99060"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FFFFFF"/>
                          </a:solidFill>
                          <a:latin typeface="Times New Roman"/>
                          <a:ea typeface="Times New Roman"/>
                          <a:cs typeface="Times New Roman"/>
                          <a:sym typeface="Times New Roman"/>
                        </a:rPr>
                        <a:t>DEMERITS</a:t>
                      </a:r>
                      <a:endParaRPr sz="1800" u="none" strike="noStrike" cap="none">
                        <a:latin typeface="Times New Roman"/>
                        <a:ea typeface="Times New Roman"/>
                        <a:cs typeface="Times New Roman"/>
                        <a:sym typeface="Times New Roman"/>
                      </a:endParaRPr>
                    </a:p>
                  </a:txBody>
                  <a:tcPr marL="0" marR="0" marT="285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extLst>
                  <a:ext uri="{0D108BD9-81ED-4DB2-BD59-A6C34878D82A}">
                    <a16:rowId xmlns:a16="http://schemas.microsoft.com/office/drawing/2014/main" val="10000"/>
                  </a:ext>
                </a:extLst>
              </a:tr>
              <a:tr h="2560325">
                <a:tc>
                  <a:txBody>
                    <a:bodyPr/>
                    <a:lstStyle/>
                    <a:p>
                      <a:pPr marL="9144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0" marR="0" marT="292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92075" marR="91440" lvl="0" indent="0" algn="l" rtl="0">
                        <a:lnSpc>
                          <a:spcPct val="1008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A Survey</a:t>
                      </a:r>
                      <a:r>
                        <a:rPr lang="en-US" sz="1800" u="none" strike="noStrike" cap="none" baseline="0" dirty="0">
                          <a:latin typeface="Times New Roman"/>
                          <a:ea typeface="Times New Roman"/>
                          <a:cs typeface="Times New Roman"/>
                          <a:sym typeface="Times New Roman"/>
                        </a:rPr>
                        <a:t> on food ordering systems: Challenges and opportunities.</a:t>
                      </a:r>
                      <a:endParaRPr sz="1800" u="none" strike="noStrike" cap="none" dirty="0">
                        <a:latin typeface="Times New Roman"/>
                        <a:ea typeface="Times New Roman"/>
                        <a:cs typeface="Times New Roman"/>
                        <a:sym typeface="Times New Roman"/>
                      </a:endParaRPr>
                    </a:p>
                  </a:txBody>
                  <a:tcPr marL="0" marR="0" marT="266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93980" marR="215900" lvl="0" indent="0" algn="l" rtl="0">
                        <a:lnSpc>
                          <a:spcPct val="1008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S.</a:t>
                      </a:r>
                      <a:r>
                        <a:rPr lang="en-US" sz="1800" u="none" strike="noStrike" cap="none" baseline="0" dirty="0">
                          <a:latin typeface="Times New Roman"/>
                          <a:ea typeface="Times New Roman"/>
                          <a:cs typeface="Times New Roman"/>
                          <a:sym typeface="Times New Roman"/>
                        </a:rPr>
                        <a:t> </a:t>
                      </a:r>
                      <a:r>
                        <a:rPr lang="en-US" sz="1800" u="none" strike="noStrike" cap="none" baseline="0" dirty="0" err="1">
                          <a:latin typeface="Times New Roman"/>
                          <a:ea typeface="Times New Roman"/>
                          <a:cs typeface="Times New Roman"/>
                          <a:sym typeface="Times New Roman"/>
                        </a:rPr>
                        <a:t>S.Lyer</a:t>
                      </a:r>
                      <a:r>
                        <a:rPr lang="en-US" sz="1800" u="none" strike="noStrike" cap="none" baseline="0" dirty="0">
                          <a:latin typeface="Times New Roman"/>
                          <a:ea typeface="Times New Roman"/>
                          <a:cs typeface="Times New Roman"/>
                          <a:sym typeface="Times New Roman"/>
                        </a:rPr>
                        <a:t>.</a:t>
                      </a:r>
                      <a:endParaRPr sz="1800" u="none" strike="noStrike" cap="none" dirty="0">
                        <a:latin typeface="Times New Roman"/>
                        <a:ea typeface="Times New Roman"/>
                        <a:cs typeface="Times New Roman"/>
                        <a:sym typeface="Times New Roman"/>
                      </a:endParaRPr>
                    </a:p>
                    <a:p>
                      <a:pPr marL="93980" marR="215900" lvl="0" indent="0" algn="l" rtl="0">
                        <a:lnSpc>
                          <a:spcPct val="100800"/>
                        </a:lnSpc>
                        <a:spcBef>
                          <a:spcPts val="0"/>
                        </a:spcBef>
                        <a:spcAft>
                          <a:spcPts val="0"/>
                        </a:spcAft>
                        <a:buClr>
                          <a:srgbClr val="000000"/>
                        </a:buClr>
                        <a:buSzPts val="1800"/>
                        <a:buFont typeface="Arial"/>
                        <a:buNone/>
                      </a:pPr>
                      <a:endParaRPr sz="1800" u="none" strike="noStrike" cap="none" dirty="0">
                        <a:latin typeface="Times New Roman"/>
                        <a:ea typeface="Times New Roman"/>
                        <a:cs typeface="Times New Roman"/>
                        <a:sym typeface="Times New Roman"/>
                      </a:endParaRPr>
                    </a:p>
                  </a:txBody>
                  <a:tcPr marL="0" marR="0" marT="266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9525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2020</a:t>
                      </a:r>
                      <a:endParaRPr sz="1800" u="none" strike="noStrike" cap="none">
                        <a:latin typeface="Times New Roman"/>
                        <a:ea typeface="Times New Roman"/>
                        <a:cs typeface="Times New Roman"/>
                        <a:sym typeface="Times New Roman"/>
                      </a:endParaRPr>
                    </a:p>
                  </a:txBody>
                  <a:tcPr marL="0" marR="0" marT="38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96520" marR="189230" lvl="0" indent="0" algn="l" rtl="0">
                        <a:lnSpc>
                          <a:spcPct val="1008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Predictive analytics, Dynamic pricing, Route optimization.</a:t>
                      </a:r>
                      <a:endParaRPr sz="1800" u="none" strike="noStrike" cap="none">
                        <a:latin typeface="Times New Roman"/>
                        <a:ea typeface="Times New Roman"/>
                        <a:cs typeface="Times New Roman"/>
                        <a:sym typeface="Times New Roman"/>
                      </a:endParaRPr>
                    </a:p>
                  </a:txBody>
                  <a:tcPr marL="0" marR="0" marT="266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99060" marR="102870" lvl="0" indent="0" algn="l" rtl="0">
                        <a:lnSpc>
                          <a:spcPct val="1004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Unauthorized access, Difficulty with order</a:t>
                      </a:r>
                      <a:r>
                        <a:rPr lang="en-US" sz="1800" u="none" strike="noStrike" cap="none" baseline="0" dirty="0">
                          <a:latin typeface="Times New Roman"/>
                          <a:ea typeface="Times New Roman"/>
                          <a:cs typeface="Times New Roman"/>
                          <a:sym typeface="Times New Roman"/>
                        </a:rPr>
                        <a:t> modification. </a:t>
                      </a:r>
                      <a:endParaRPr lang="en-US" sz="1800" u="none" strike="noStrike" cap="none" dirty="0">
                        <a:latin typeface="Times New Roman"/>
                        <a:ea typeface="Times New Roman"/>
                        <a:cs typeface="Times New Roman"/>
                        <a:sym typeface="Times New Roman"/>
                      </a:endParaRPr>
                    </a:p>
                  </a:txBody>
                  <a:tcPr marL="0" marR="0" marT="279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extLst>
                  <a:ext uri="{0D108BD9-81ED-4DB2-BD59-A6C34878D82A}">
                    <a16:rowId xmlns:a16="http://schemas.microsoft.com/office/drawing/2014/main" val="10001"/>
                  </a:ext>
                </a:extLst>
              </a:tr>
              <a:tr h="2286000">
                <a:tc>
                  <a:txBody>
                    <a:bodyPr/>
                    <a:lstStyle/>
                    <a:p>
                      <a:pPr marL="9144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a:t>
                      </a:r>
                      <a:endParaRPr sz="1800" u="none" strike="noStrike" cap="none">
                        <a:latin typeface="Times New Roman"/>
                        <a:ea typeface="Times New Roman"/>
                        <a:cs typeface="Times New Roman"/>
                        <a:sym typeface="Times New Roman"/>
                      </a:endParaRPr>
                    </a:p>
                  </a:txBody>
                  <a:tcPr marL="0" marR="0" marT="323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92075" marR="251458" lvl="0" indent="0" algn="l" rtl="0">
                        <a:lnSpc>
                          <a:spcPct val="1008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A</a:t>
                      </a:r>
                      <a:r>
                        <a:rPr lang="en-US" sz="1800" u="none" strike="noStrike" cap="none" baseline="0" dirty="0">
                          <a:latin typeface="Times New Roman"/>
                          <a:ea typeface="Times New Roman"/>
                          <a:cs typeface="Times New Roman"/>
                          <a:sym typeface="Times New Roman"/>
                        </a:rPr>
                        <a:t> Comparative Analysis</a:t>
                      </a:r>
                    </a:p>
                    <a:p>
                      <a:pPr marL="92075" marR="251458" lvl="0" indent="0" algn="l" rtl="0">
                        <a:lnSpc>
                          <a:spcPct val="100800"/>
                        </a:lnSpc>
                        <a:spcBef>
                          <a:spcPts val="0"/>
                        </a:spcBef>
                        <a:spcAft>
                          <a:spcPts val="0"/>
                        </a:spcAft>
                        <a:buClr>
                          <a:srgbClr val="000000"/>
                        </a:buClr>
                        <a:buSzPts val="1800"/>
                        <a:buFont typeface="Arial"/>
                        <a:buNone/>
                      </a:pPr>
                      <a:r>
                        <a:rPr lang="en-US" sz="1800" u="none" strike="noStrike" cap="none" baseline="0" dirty="0">
                          <a:latin typeface="Times New Roman"/>
                          <a:ea typeface="Times New Roman"/>
                          <a:cs typeface="Times New Roman"/>
                          <a:sym typeface="Times New Roman"/>
                        </a:rPr>
                        <a:t>of food ordering apps:</a:t>
                      </a:r>
                    </a:p>
                    <a:p>
                      <a:pPr marL="92075" marR="251458" lvl="0" indent="0" algn="l" rtl="0">
                        <a:lnSpc>
                          <a:spcPct val="100800"/>
                        </a:lnSpc>
                        <a:spcBef>
                          <a:spcPts val="0"/>
                        </a:spcBef>
                        <a:spcAft>
                          <a:spcPts val="0"/>
                        </a:spcAft>
                        <a:buClr>
                          <a:srgbClr val="000000"/>
                        </a:buClr>
                        <a:buSzPts val="1800"/>
                        <a:buFont typeface="Arial"/>
                        <a:buNone/>
                      </a:pPr>
                      <a:r>
                        <a:rPr lang="en-US" sz="1800" u="none" strike="noStrike" cap="none" baseline="0" dirty="0">
                          <a:latin typeface="Times New Roman"/>
                          <a:ea typeface="Times New Roman"/>
                          <a:cs typeface="Times New Roman"/>
                          <a:sym typeface="Times New Roman"/>
                        </a:rPr>
                        <a:t>functionalities, security and user experience.</a:t>
                      </a:r>
                      <a:endParaRPr sz="1800" u="none" strike="noStrike" cap="none" dirty="0">
                        <a:latin typeface="Times New Roman"/>
                        <a:ea typeface="Times New Roman"/>
                        <a:cs typeface="Times New Roman"/>
                        <a:sym typeface="Times New Roman"/>
                      </a:endParaRPr>
                    </a:p>
                  </a:txBody>
                  <a:tcPr marL="0" marR="0" marT="304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93980" marR="360680" lvl="0" indent="0" algn="just" rtl="0">
                        <a:lnSpc>
                          <a:spcPct val="100400"/>
                        </a:lnSpc>
                        <a:spcBef>
                          <a:spcPts val="0"/>
                        </a:spcBef>
                        <a:spcAft>
                          <a:spcPts val="0"/>
                        </a:spcAft>
                        <a:buClr>
                          <a:schemeClr val="dk1"/>
                        </a:buClr>
                        <a:buSzPts val="1100"/>
                        <a:buFont typeface="Arial"/>
                        <a:buNone/>
                      </a:pPr>
                      <a:r>
                        <a:rPr lang="en-US" sz="1800" u="none" strike="noStrike" cap="none" dirty="0">
                          <a:latin typeface="Times New Roman"/>
                          <a:ea typeface="Times New Roman"/>
                          <a:cs typeface="Times New Roman"/>
                          <a:sym typeface="Times New Roman"/>
                        </a:rPr>
                        <a:t> </a:t>
                      </a:r>
                      <a:r>
                        <a:rPr lang="en-US" sz="1800" u="none" strike="noStrike" cap="none" dirty="0" err="1">
                          <a:latin typeface="Times New Roman"/>
                          <a:ea typeface="Times New Roman"/>
                          <a:cs typeface="Times New Roman"/>
                          <a:sym typeface="Times New Roman"/>
                        </a:rPr>
                        <a:t>M.A.Al-Shammari</a:t>
                      </a:r>
                      <a:r>
                        <a:rPr lang="en-US" sz="1800" u="none" strike="noStrike" cap="none" dirty="0">
                          <a:latin typeface="Times New Roman"/>
                          <a:ea typeface="Times New Roman"/>
                          <a:cs typeface="Times New Roman"/>
                          <a:sym typeface="Times New Roman"/>
                        </a:rPr>
                        <a:t>.</a:t>
                      </a:r>
                      <a:endParaRPr sz="1800" u="none" strike="noStrike" cap="none" dirty="0">
                        <a:latin typeface="Times New Roman"/>
                        <a:ea typeface="Times New Roman"/>
                        <a:cs typeface="Times New Roman"/>
                        <a:sym typeface="Times New Roman"/>
                      </a:endParaRPr>
                    </a:p>
                  </a:txBody>
                  <a:tcPr marL="0" marR="0" marT="317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9525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2021</a:t>
                      </a:r>
                      <a:endParaRPr sz="1800" u="none" strike="noStrike" cap="none">
                        <a:latin typeface="Times New Roman"/>
                        <a:ea typeface="Times New Roman"/>
                        <a:cs typeface="Times New Roman"/>
                        <a:sym typeface="Times New Roman"/>
                      </a:endParaRPr>
                    </a:p>
                  </a:txBody>
                  <a:tcPr marL="0" marR="0" marT="425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96520" marR="121285" lvl="0" indent="0" algn="l" rtl="0">
                        <a:lnSpc>
                          <a:spcPct val="100899"/>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Cloud</a:t>
                      </a:r>
                      <a:r>
                        <a:rPr lang="en-US" sz="1800" u="none" strike="noStrike" cap="none" baseline="0" dirty="0">
                          <a:latin typeface="Times New Roman"/>
                          <a:ea typeface="Times New Roman"/>
                          <a:cs typeface="Times New Roman"/>
                          <a:sym typeface="Times New Roman"/>
                        </a:rPr>
                        <a:t> computing , DBMS,</a:t>
                      </a:r>
                    </a:p>
                    <a:p>
                      <a:pPr marL="96520" marR="121285" lvl="0" indent="0" algn="l" rtl="0">
                        <a:lnSpc>
                          <a:spcPct val="100899"/>
                        </a:lnSpc>
                        <a:spcBef>
                          <a:spcPts val="0"/>
                        </a:spcBef>
                        <a:spcAft>
                          <a:spcPts val="0"/>
                        </a:spcAft>
                        <a:buClr>
                          <a:srgbClr val="000000"/>
                        </a:buClr>
                        <a:buSzPts val="1800"/>
                        <a:buFont typeface="Arial"/>
                        <a:buNone/>
                      </a:pPr>
                      <a:r>
                        <a:rPr lang="en-US" sz="1800" u="none" strike="noStrike" cap="none" baseline="0" dirty="0">
                          <a:latin typeface="Times New Roman"/>
                          <a:ea typeface="Times New Roman"/>
                          <a:cs typeface="Times New Roman"/>
                          <a:sym typeface="Times New Roman"/>
                        </a:rPr>
                        <a:t>Recommendation Engine</a:t>
                      </a:r>
                      <a:endParaRPr sz="1800" u="none" strike="noStrike" cap="none">
                        <a:latin typeface="Times New Roman"/>
                        <a:ea typeface="Times New Roman"/>
                        <a:cs typeface="Times New Roman"/>
                        <a:sym typeface="Times New Roman"/>
                      </a:endParaRPr>
                    </a:p>
                  </a:txBody>
                  <a:tcPr marL="0" marR="0" marT="298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99060" marR="99695" lvl="0" indent="0" algn="l" rtl="0">
                        <a:lnSpc>
                          <a:spcPct val="1004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Poor Navigation,</a:t>
                      </a:r>
                    </a:p>
                    <a:p>
                      <a:pPr marL="99060" marR="99695" lvl="0" indent="0" algn="l" rtl="0">
                        <a:lnSpc>
                          <a:spcPct val="1004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Limited Features.</a:t>
                      </a:r>
                      <a:endParaRPr sz="1800" u="none" strike="noStrike" cap="none" dirty="0">
                        <a:latin typeface="Times New Roman"/>
                        <a:ea typeface="Times New Roman"/>
                        <a:cs typeface="Times New Roman"/>
                        <a:sym typeface="Times New Roman"/>
                      </a:endParaRPr>
                    </a:p>
                  </a:txBody>
                  <a:tcPr marL="0" marR="0" marT="317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4"/>
        <p:cNvGrpSpPr/>
        <p:nvPr/>
      </p:nvGrpSpPr>
      <p:grpSpPr>
        <a:xfrm>
          <a:off x="0" y="0"/>
          <a:ext cx="0" cy="0"/>
          <a:chOff x="0" y="0"/>
          <a:chExt cx="0" cy="0"/>
        </a:xfrm>
      </p:grpSpPr>
      <p:graphicFrame>
        <p:nvGraphicFramePr>
          <p:cNvPr id="75" name="Google Shape;75;p5"/>
          <p:cNvGraphicFramePr/>
          <p:nvPr/>
        </p:nvGraphicFramePr>
        <p:xfrm>
          <a:off x="413524" y="584962"/>
          <a:ext cx="11321250" cy="5681800"/>
        </p:xfrm>
        <a:graphic>
          <a:graphicData uri="http://schemas.openxmlformats.org/drawingml/2006/table">
            <a:tbl>
              <a:tblPr firstRow="1" bandRow="1">
                <a:noFill/>
                <a:tableStyleId>{57A2EF58-2643-4F26-B104-E3D90B03E8B4}</a:tableStyleId>
              </a:tblPr>
              <a:tblGrid>
                <a:gridCol w="800975">
                  <a:extLst>
                    <a:ext uri="{9D8B030D-6E8A-4147-A177-3AD203B41FA5}">
                      <a16:colId xmlns:a16="http://schemas.microsoft.com/office/drawing/2014/main" val="20000"/>
                    </a:ext>
                  </a:extLst>
                </a:gridCol>
                <a:gridCol w="2654525">
                  <a:extLst>
                    <a:ext uri="{9D8B030D-6E8A-4147-A177-3AD203B41FA5}">
                      <a16:colId xmlns:a16="http://schemas.microsoft.com/office/drawing/2014/main" val="20001"/>
                    </a:ext>
                  </a:extLst>
                </a:gridCol>
                <a:gridCol w="2402200">
                  <a:extLst>
                    <a:ext uri="{9D8B030D-6E8A-4147-A177-3AD203B41FA5}">
                      <a16:colId xmlns:a16="http://schemas.microsoft.com/office/drawing/2014/main" val="20002"/>
                    </a:ext>
                  </a:extLst>
                </a:gridCol>
                <a:gridCol w="1896600">
                  <a:extLst>
                    <a:ext uri="{9D8B030D-6E8A-4147-A177-3AD203B41FA5}">
                      <a16:colId xmlns:a16="http://schemas.microsoft.com/office/drawing/2014/main" val="20003"/>
                    </a:ext>
                  </a:extLst>
                </a:gridCol>
                <a:gridCol w="1938950">
                  <a:extLst>
                    <a:ext uri="{9D8B030D-6E8A-4147-A177-3AD203B41FA5}">
                      <a16:colId xmlns:a16="http://schemas.microsoft.com/office/drawing/2014/main" val="20004"/>
                    </a:ext>
                  </a:extLst>
                </a:gridCol>
                <a:gridCol w="1628000">
                  <a:extLst>
                    <a:ext uri="{9D8B030D-6E8A-4147-A177-3AD203B41FA5}">
                      <a16:colId xmlns:a16="http://schemas.microsoft.com/office/drawing/2014/main" val="20005"/>
                    </a:ext>
                  </a:extLst>
                </a:gridCol>
              </a:tblGrid>
              <a:tr h="835475">
                <a:tc>
                  <a:txBody>
                    <a:bodyPr/>
                    <a:lstStyle/>
                    <a:p>
                      <a:pPr marL="91440" marR="0" lvl="0" indent="0" algn="l" rtl="0">
                        <a:lnSpc>
                          <a:spcPct val="100000"/>
                        </a:lnSpc>
                        <a:spcBef>
                          <a:spcPts val="0"/>
                        </a:spcBef>
                        <a:spcAft>
                          <a:spcPts val="0"/>
                        </a:spcAft>
                        <a:buClr>
                          <a:srgbClr val="000000"/>
                        </a:buClr>
                        <a:buSzPts val="1800"/>
                        <a:buFont typeface="Arial"/>
                        <a:buNone/>
                      </a:pPr>
                      <a:r>
                        <a:rPr lang="en-US" sz="1800" b="1" u="none" strike="noStrike" cap="none" dirty="0">
                          <a:solidFill>
                            <a:srgbClr val="FFFFFF"/>
                          </a:solidFill>
                          <a:latin typeface="Times New Roman"/>
                          <a:ea typeface="Times New Roman"/>
                          <a:cs typeface="Times New Roman"/>
                          <a:sym typeface="Times New Roman"/>
                        </a:rPr>
                        <a:t>S.NO</a:t>
                      </a:r>
                      <a:endParaRPr sz="1800" u="none" strike="noStrike" cap="none">
                        <a:latin typeface="Times New Roman"/>
                        <a:ea typeface="Times New Roman"/>
                        <a:cs typeface="Times New Roman"/>
                        <a:sym typeface="Times New Roman"/>
                      </a:endParaRPr>
                    </a:p>
                  </a:txBody>
                  <a:tcPr marL="0" marR="0" marT="273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6FAC46"/>
                    </a:solidFill>
                  </a:tcPr>
                </a:tc>
                <a:tc>
                  <a:txBody>
                    <a:bodyPr/>
                    <a:lstStyle/>
                    <a:p>
                      <a:pPr marL="92075"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FFFFFF"/>
                          </a:solidFill>
                          <a:latin typeface="Times New Roman"/>
                          <a:ea typeface="Times New Roman"/>
                          <a:cs typeface="Times New Roman"/>
                          <a:sym typeface="Times New Roman"/>
                        </a:rPr>
                        <a:t>PAPER TITLE</a:t>
                      </a:r>
                      <a:endParaRPr sz="1800" u="none" strike="noStrike" cap="none">
                        <a:latin typeface="Times New Roman"/>
                        <a:ea typeface="Times New Roman"/>
                        <a:cs typeface="Times New Roman"/>
                        <a:sym typeface="Times New Roman"/>
                      </a:endParaRPr>
                    </a:p>
                  </a:txBody>
                  <a:tcPr marL="0" marR="0" marT="273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6FAC46"/>
                    </a:solidFill>
                  </a:tcPr>
                </a:tc>
                <a:tc>
                  <a:txBody>
                    <a:bodyPr/>
                    <a:lstStyle/>
                    <a:p>
                      <a:pPr marL="93980"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FFFFFF"/>
                          </a:solidFill>
                          <a:latin typeface="Times New Roman"/>
                          <a:ea typeface="Times New Roman"/>
                          <a:cs typeface="Times New Roman"/>
                          <a:sym typeface="Times New Roman"/>
                        </a:rPr>
                        <a:t>AUTHOR NAME</a:t>
                      </a:r>
                      <a:endParaRPr sz="1800" u="none" strike="noStrike" cap="none">
                        <a:latin typeface="Times New Roman"/>
                        <a:ea typeface="Times New Roman"/>
                        <a:cs typeface="Times New Roman"/>
                        <a:sym typeface="Times New Roman"/>
                      </a:endParaRPr>
                    </a:p>
                  </a:txBody>
                  <a:tcPr marL="0" marR="0" marT="273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6FAC46"/>
                    </a:solidFill>
                  </a:tcPr>
                </a:tc>
                <a:tc>
                  <a:txBody>
                    <a:bodyPr/>
                    <a:lstStyle/>
                    <a:p>
                      <a:pPr marL="95250" marR="274955" lvl="0" indent="0" algn="l" rtl="0">
                        <a:lnSpc>
                          <a:spcPct val="100800"/>
                        </a:lnSpc>
                        <a:spcBef>
                          <a:spcPts val="0"/>
                        </a:spcBef>
                        <a:spcAft>
                          <a:spcPts val="0"/>
                        </a:spcAft>
                        <a:buClr>
                          <a:srgbClr val="000000"/>
                        </a:buClr>
                        <a:buSzPts val="1800"/>
                        <a:buFont typeface="Arial"/>
                        <a:buNone/>
                      </a:pPr>
                      <a:r>
                        <a:rPr lang="en-US" sz="1800" b="1" u="none" strike="noStrike" cap="none">
                          <a:solidFill>
                            <a:srgbClr val="FFFFFF"/>
                          </a:solidFill>
                          <a:latin typeface="Times New Roman"/>
                          <a:ea typeface="Times New Roman"/>
                          <a:cs typeface="Times New Roman"/>
                          <a:sym typeface="Times New Roman"/>
                        </a:rPr>
                        <a:t>YEAR  PUBLISHED</a:t>
                      </a:r>
                      <a:endParaRPr sz="1800" u="none" strike="noStrike" cap="none">
                        <a:latin typeface="Times New Roman"/>
                        <a:ea typeface="Times New Roman"/>
                        <a:cs typeface="Times New Roman"/>
                        <a:sym typeface="Times New Roman"/>
                      </a:endParaRPr>
                    </a:p>
                  </a:txBody>
                  <a:tcPr marL="0" marR="0" marT="254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6FAC46"/>
                    </a:solidFill>
                  </a:tcPr>
                </a:tc>
                <a:tc>
                  <a:txBody>
                    <a:bodyPr/>
                    <a:lstStyle/>
                    <a:p>
                      <a:pPr marL="96520" marR="379730" lvl="0" indent="0" algn="l" rtl="0">
                        <a:lnSpc>
                          <a:spcPct val="100800"/>
                        </a:lnSpc>
                        <a:spcBef>
                          <a:spcPts val="0"/>
                        </a:spcBef>
                        <a:spcAft>
                          <a:spcPts val="0"/>
                        </a:spcAft>
                        <a:buClr>
                          <a:srgbClr val="000000"/>
                        </a:buClr>
                        <a:buSzPts val="1800"/>
                        <a:buFont typeface="Arial"/>
                        <a:buNone/>
                      </a:pPr>
                      <a:r>
                        <a:rPr lang="en-US" sz="1800" b="1" u="none" strike="noStrike" cap="none">
                          <a:solidFill>
                            <a:srgbClr val="FFFFFF"/>
                          </a:solidFill>
                          <a:latin typeface="Times New Roman"/>
                          <a:ea typeface="Times New Roman"/>
                          <a:cs typeface="Times New Roman"/>
                          <a:sym typeface="Times New Roman"/>
                        </a:rPr>
                        <a:t>TECHNIQUE  USED</a:t>
                      </a:r>
                      <a:endParaRPr sz="1800" u="none" strike="noStrike" cap="none">
                        <a:latin typeface="Times New Roman"/>
                        <a:ea typeface="Times New Roman"/>
                        <a:cs typeface="Times New Roman"/>
                        <a:sym typeface="Times New Roman"/>
                      </a:endParaRPr>
                    </a:p>
                  </a:txBody>
                  <a:tcPr marL="0" marR="0" marT="254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6FAC46"/>
                    </a:solidFill>
                  </a:tcPr>
                </a:tc>
                <a:tc>
                  <a:txBody>
                    <a:bodyPr/>
                    <a:lstStyle/>
                    <a:p>
                      <a:pPr marL="99060"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FFFFFF"/>
                          </a:solidFill>
                          <a:latin typeface="Times New Roman"/>
                          <a:ea typeface="Times New Roman"/>
                          <a:cs typeface="Times New Roman"/>
                          <a:sym typeface="Times New Roman"/>
                        </a:rPr>
                        <a:t>DEMERITS</a:t>
                      </a:r>
                      <a:endParaRPr sz="1800" u="none" strike="noStrike" cap="none">
                        <a:latin typeface="Times New Roman"/>
                        <a:ea typeface="Times New Roman"/>
                        <a:cs typeface="Times New Roman"/>
                        <a:sym typeface="Times New Roman"/>
                      </a:endParaRPr>
                    </a:p>
                  </a:txBody>
                  <a:tcPr marL="0" marR="0" marT="273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6FAC46"/>
                    </a:solidFill>
                  </a:tcPr>
                </a:tc>
                <a:extLst>
                  <a:ext uri="{0D108BD9-81ED-4DB2-BD59-A6C34878D82A}">
                    <a16:rowId xmlns:a16="http://schemas.microsoft.com/office/drawing/2014/main" val="10000"/>
                  </a:ext>
                </a:extLst>
              </a:tr>
              <a:tr h="2286000">
                <a:tc>
                  <a:txBody>
                    <a:bodyPr/>
                    <a:lstStyle/>
                    <a:p>
                      <a:pPr marL="9144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0" marR="0" marT="285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E2CF"/>
                    </a:solidFill>
                  </a:tcPr>
                </a:tc>
                <a:tc>
                  <a:txBody>
                    <a:bodyPr/>
                    <a:lstStyle/>
                    <a:p>
                      <a:pPr marL="92075" marR="82550" lvl="0" indent="0" algn="l" rtl="0">
                        <a:lnSpc>
                          <a:spcPct val="1008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Food ordering apps : A systematic review of  features, benefits and challenges.</a:t>
                      </a:r>
                      <a:endParaRPr sz="1800" u="none" strike="noStrike" cap="none" dirty="0">
                        <a:latin typeface="Times New Roman"/>
                        <a:ea typeface="Times New Roman"/>
                        <a:cs typeface="Times New Roman"/>
                        <a:sym typeface="Times New Roman"/>
                      </a:endParaRPr>
                    </a:p>
                  </a:txBody>
                  <a:tcPr marL="0" marR="0" marT="266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E2CF"/>
                    </a:solidFill>
                  </a:tcPr>
                </a:tc>
                <a:tc>
                  <a:txBody>
                    <a:bodyPr/>
                    <a:lstStyle/>
                    <a:p>
                      <a:pPr marL="9398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 </a:t>
                      </a:r>
                      <a:r>
                        <a:rPr lang="en-US" sz="1800" u="none" strike="noStrike" cap="none" dirty="0" err="1">
                          <a:latin typeface="Times New Roman"/>
                          <a:ea typeface="Times New Roman"/>
                          <a:cs typeface="Times New Roman"/>
                          <a:sym typeface="Times New Roman"/>
                        </a:rPr>
                        <a:t>R.kumar</a:t>
                      </a:r>
                      <a:r>
                        <a:rPr lang="en-US" sz="1800" u="none" strike="noStrike" cap="none" dirty="0">
                          <a:latin typeface="Times New Roman"/>
                          <a:ea typeface="Times New Roman"/>
                          <a:cs typeface="Times New Roman"/>
                          <a:sym typeface="Times New Roman"/>
                        </a:rPr>
                        <a:t>.</a:t>
                      </a:r>
                      <a:endParaRPr sz="1800" u="none" strike="noStrike" cap="none" dirty="0">
                        <a:latin typeface="Times New Roman"/>
                        <a:ea typeface="Times New Roman"/>
                        <a:cs typeface="Times New Roman"/>
                        <a:sym typeface="Times New Roman"/>
                      </a:endParaRPr>
                    </a:p>
                  </a:txBody>
                  <a:tcPr marL="0" marR="0" marT="285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E2CF"/>
                    </a:solidFill>
                  </a:tcPr>
                </a:tc>
                <a:tc>
                  <a:txBody>
                    <a:bodyPr/>
                    <a:lstStyle/>
                    <a:p>
                      <a:pPr marL="9525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2023</a:t>
                      </a:r>
                      <a:endParaRPr sz="1800" u="none" strike="noStrike" cap="none">
                        <a:latin typeface="Times New Roman"/>
                        <a:ea typeface="Times New Roman"/>
                        <a:cs typeface="Times New Roman"/>
                        <a:sym typeface="Times New Roman"/>
                      </a:endParaRPr>
                    </a:p>
                  </a:txBody>
                  <a:tcPr marL="0" marR="0" marT="381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E2CF"/>
                    </a:solidFill>
                  </a:tcPr>
                </a:tc>
                <a:tc>
                  <a:txBody>
                    <a:bodyPr/>
                    <a:lstStyle/>
                    <a:p>
                      <a:pPr marL="96520" marR="408305" lvl="0" indent="0" algn="l" rtl="0">
                        <a:lnSpc>
                          <a:spcPct val="100800"/>
                        </a:lnSpc>
                        <a:spcBef>
                          <a:spcPts val="0"/>
                        </a:spcBef>
                        <a:spcAft>
                          <a:spcPts val="0"/>
                        </a:spcAft>
                        <a:buClr>
                          <a:srgbClr val="000000"/>
                        </a:buClr>
                        <a:buSzPts val="1400"/>
                        <a:buFont typeface="Arial"/>
                        <a:buNone/>
                      </a:pPr>
                      <a:r>
                        <a:rPr lang="en-US" sz="1800" u="none" strike="noStrike" cap="none" dirty="0">
                          <a:latin typeface="Times New Roman" pitchFamily="18" charset="0"/>
                          <a:cs typeface="Times New Roman" pitchFamily="18" charset="0"/>
                        </a:rPr>
                        <a:t>Order</a:t>
                      </a:r>
                      <a:r>
                        <a:rPr lang="en-US" sz="1800" u="none" strike="noStrike" cap="none" baseline="0" dirty="0">
                          <a:latin typeface="Times New Roman" pitchFamily="18" charset="0"/>
                          <a:cs typeface="Times New Roman" pitchFamily="18" charset="0"/>
                        </a:rPr>
                        <a:t> tracking, payment gateway integration, Push notification.</a:t>
                      </a:r>
                      <a:endParaRPr sz="1800" u="none" strike="noStrike" cap="none">
                        <a:latin typeface="Times New Roman" pitchFamily="18" charset="0"/>
                        <a:cs typeface="Times New Roman" pitchFamily="18" charset="0"/>
                      </a:endParaRPr>
                    </a:p>
                  </a:txBody>
                  <a:tcPr marL="0" marR="0" marT="266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E2CF"/>
                    </a:solidFill>
                  </a:tcPr>
                </a:tc>
                <a:tc>
                  <a:txBody>
                    <a:bodyPr/>
                    <a:lstStyle/>
                    <a:p>
                      <a:pPr marL="99060" marR="227965" lvl="0" indent="0" algn="l" rtl="0">
                        <a:lnSpc>
                          <a:spcPct val="100299"/>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Slow</a:t>
                      </a:r>
                      <a:r>
                        <a:rPr lang="en-US" sz="1800" u="none" strike="noStrike" cap="none" baseline="0" dirty="0">
                          <a:latin typeface="Times New Roman"/>
                          <a:ea typeface="Times New Roman"/>
                          <a:cs typeface="Times New Roman"/>
                          <a:sym typeface="Times New Roman"/>
                        </a:rPr>
                        <a:t> loading time or System crashes.</a:t>
                      </a:r>
                      <a:endParaRPr sz="1800" u="none" strike="noStrike" cap="none">
                        <a:latin typeface="Times New Roman"/>
                        <a:ea typeface="Times New Roman"/>
                        <a:cs typeface="Times New Roman"/>
                        <a:sym typeface="Times New Roman"/>
                      </a:endParaRPr>
                    </a:p>
                  </a:txBody>
                  <a:tcPr marL="0" marR="0" marT="279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E2CF"/>
                    </a:solidFill>
                  </a:tcPr>
                </a:tc>
                <a:extLst>
                  <a:ext uri="{0D108BD9-81ED-4DB2-BD59-A6C34878D82A}">
                    <a16:rowId xmlns:a16="http://schemas.microsoft.com/office/drawing/2014/main" val="10001"/>
                  </a:ext>
                </a:extLst>
              </a:tr>
              <a:tr h="2560325">
                <a:tc>
                  <a:txBody>
                    <a:bodyPr/>
                    <a:lstStyle/>
                    <a:p>
                      <a:pPr marL="9144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4.</a:t>
                      </a:r>
                      <a:endParaRPr sz="1800" u="none" strike="noStrike" cap="none">
                        <a:latin typeface="Times New Roman"/>
                        <a:ea typeface="Times New Roman"/>
                        <a:cs typeface="Times New Roman"/>
                        <a:sym typeface="Times New Roman"/>
                      </a:endParaRPr>
                    </a:p>
                  </a:txBody>
                  <a:tcPr marL="0" marR="0" marT="317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F0E9"/>
                    </a:solidFill>
                  </a:tcPr>
                </a:tc>
                <a:tc>
                  <a:txBody>
                    <a:bodyPr/>
                    <a:lstStyle/>
                    <a:p>
                      <a:pPr marL="92075" marR="238125" lvl="0" indent="0" algn="l" rtl="0">
                        <a:lnSpc>
                          <a:spcPct val="1008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Online  food ordering system in restaurants.</a:t>
                      </a:r>
                      <a:endParaRPr sz="1800" u="none" strike="noStrike" cap="none">
                        <a:latin typeface="Times New Roman"/>
                        <a:ea typeface="Times New Roman"/>
                        <a:cs typeface="Times New Roman"/>
                        <a:sym typeface="Times New Roman"/>
                      </a:endParaRPr>
                    </a:p>
                  </a:txBody>
                  <a:tcPr marL="0" marR="0" marT="298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F0E9"/>
                    </a:solidFill>
                  </a:tcPr>
                </a:tc>
                <a:tc>
                  <a:txBody>
                    <a:bodyPr/>
                    <a:lstStyle/>
                    <a:p>
                      <a:pPr marL="93980" marR="115570" lvl="0" indent="0" algn="l" rtl="0">
                        <a:lnSpc>
                          <a:spcPct val="100800"/>
                        </a:lnSpc>
                        <a:spcBef>
                          <a:spcPts val="0"/>
                        </a:spcBef>
                        <a:spcAft>
                          <a:spcPts val="0"/>
                        </a:spcAft>
                        <a:buClr>
                          <a:schemeClr val="dk1"/>
                        </a:buClr>
                        <a:buSzPts val="1100"/>
                        <a:buFont typeface="Arial"/>
                        <a:buNone/>
                      </a:pPr>
                      <a:r>
                        <a:rPr lang="en-US" sz="1800" u="none" strike="noStrike" cap="none" dirty="0" err="1">
                          <a:latin typeface="Times New Roman"/>
                          <a:ea typeface="Times New Roman"/>
                          <a:cs typeface="Times New Roman"/>
                          <a:sym typeface="Times New Roman"/>
                        </a:rPr>
                        <a:t>Ms.Manisha</a:t>
                      </a:r>
                      <a:r>
                        <a:rPr lang="en-US" sz="1800" u="none" strike="noStrike" cap="none" baseline="0" dirty="0">
                          <a:latin typeface="Times New Roman"/>
                          <a:ea typeface="Times New Roman"/>
                          <a:cs typeface="Times New Roman"/>
                          <a:sym typeface="Times New Roman"/>
                        </a:rPr>
                        <a:t> </a:t>
                      </a:r>
                      <a:r>
                        <a:rPr lang="en-US" sz="1800" u="none" strike="noStrike" cap="none" baseline="0" dirty="0" err="1">
                          <a:latin typeface="Times New Roman"/>
                          <a:ea typeface="Times New Roman"/>
                          <a:cs typeface="Times New Roman"/>
                          <a:sym typeface="Times New Roman"/>
                        </a:rPr>
                        <a:t>Meshram</a:t>
                      </a:r>
                      <a:r>
                        <a:rPr lang="en-US" sz="1800" u="none" strike="noStrike" cap="none" baseline="0" dirty="0">
                          <a:latin typeface="Times New Roman"/>
                          <a:ea typeface="Times New Roman"/>
                          <a:cs typeface="Times New Roman"/>
                          <a:sym typeface="Times New Roman"/>
                        </a:rPr>
                        <a:t>.</a:t>
                      </a:r>
                      <a:endParaRPr sz="1800" u="none" strike="noStrike" cap="none">
                        <a:latin typeface="Times New Roman"/>
                        <a:ea typeface="Times New Roman"/>
                        <a:cs typeface="Times New Roman"/>
                        <a:sym typeface="Times New Roman"/>
                      </a:endParaRPr>
                    </a:p>
                  </a:txBody>
                  <a:tcPr marL="0" marR="0" marT="298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F0E9"/>
                    </a:solidFill>
                  </a:tcPr>
                </a:tc>
                <a:tc>
                  <a:txBody>
                    <a:bodyPr/>
                    <a:lstStyle/>
                    <a:p>
                      <a:pPr marL="9525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2023</a:t>
                      </a:r>
                      <a:endParaRPr sz="1800" u="none" strike="noStrike" cap="none">
                        <a:latin typeface="Times New Roman"/>
                        <a:ea typeface="Times New Roman"/>
                        <a:cs typeface="Times New Roman"/>
                        <a:sym typeface="Times New Roman"/>
                      </a:endParaRPr>
                    </a:p>
                  </a:txBody>
                  <a:tcPr marL="0" marR="0" marT="412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F0E9"/>
                    </a:solidFill>
                  </a:tcPr>
                </a:tc>
                <a:tc>
                  <a:txBody>
                    <a:bodyPr/>
                    <a:lstStyle/>
                    <a:p>
                      <a:pPr marL="96520" marR="216534" lvl="0" indent="0" algn="l" rtl="0">
                        <a:lnSpc>
                          <a:spcPct val="1008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Point of Sale Systems, Digital menus and online ordering, Voice ordering.</a:t>
                      </a:r>
                      <a:endParaRPr sz="1800" u="none" strike="noStrike" cap="none">
                        <a:latin typeface="Times New Roman"/>
                        <a:ea typeface="Times New Roman"/>
                        <a:cs typeface="Times New Roman"/>
                        <a:sym typeface="Times New Roman"/>
                      </a:endParaRPr>
                    </a:p>
                  </a:txBody>
                  <a:tcPr marL="0" marR="0" marT="298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F0E9"/>
                    </a:solidFill>
                  </a:tcPr>
                </a:tc>
                <a:tc>
                  <a:txBody>
                    <a:bodyPr/>
                    <a:lstStyle/>
                    <a:p>
                      <a:pPr marL="99060" marR="99060" lvl="0" indent="0" algn="l" rtl="0">
                        <a:lnSpc>
                          <a:spcPct val="1004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Technical difficulties</a:t>
                      </a:r>
                      <a:r>
                        <a:rPr lang="en-US" sz="1800" u="none" strike="noStrike" cap="none" baseline="0" dirty="0">
                          <a:latin typeface="Times New Roman"/>
                          <a:ea typeface="Times New Roman"/>
                          <a:cs typeface="Times New Roman"/>
                          <a:sym typeface="Times New Roman"/>
                        </a:rPr>
                        <a:t> with payment processing. </a:t>
                      </a:r>
                      <a:endParaRPr sz="1800" u="none" strike="noStrike" cap="none" dirty="0">
                        <a:latin typeface="Times New Roman"/>
                        <a:ea typeface="Times New Roman"/>
                        <a:cs typeface="Times New Roman"/>
                        <a:sym typeface="Times New Roman"/>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BF0E9"/>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9"/>
        <p:cNvGrpSpPr/>
        <p:nvPr/>
      </p:nvGrpSpPr>
      <p:grpSpPr>
        <a:xfrm>
          <a:off x="0" y="0"/>
          <a:ext cx="0" cy="0"/>
          <a:chOff x="0" y="0"/>
          <a:chExt cx="0" cy="0"/>
        </a:xfrm>
      </p:grpSpPr>
      <p:graphicFrame>
        <p:nvGraphicFramePr>
          <p:cNvPr id="80" name="Google Shape;80;p6"/>
          <p:cNvGraphicFramePr/>
          <p:nvPr/>
        </p:nvGraphicFramePr>
        <p:xfrm>
          <a:off x="505282" y="509143"/>
          <a:ext cx="11229525" cy="5827000"/>
        </p:xfrm>
        <a:graphic>
          <a:graphicData uri="http://schemas.openxmlformats.org/drawingml/2006/table">
            <a:tbl>
              <a:tblPr firstRow="1" bandRow="1">
                <a:noFill/>
                <a:tableStyleId>{57A2EF58-2643-4F26-B104-E3D90B03E8B4}</a:tableStyleId>
              </a:tblPr>
              <a:tblGrid>
                <a:gridCol w="920475">
                  <a:extLst>
                    <a:ext uri="{9D8B030D-6E8A-4147-A177-3AD203B41FA5}">
                      <a16:colId xmlns:a16="http://schemas.microsoft.com/office/drawing/2014/main" val="20000"/>
                    </a:ext>
                  </a:extLst>
                </a:gridCol>
                <a:gridCol w="2568975">
                  <a:extLst>
                    <a:ext uri="{9D8B030D-6E8A-4147-A177-3AD203B41FA5}">
                      <a16:colId xmlns:a16="http://schemas.microsoft.com/office/drawing/2014/main" val="20001"/>
                    </a:ext>
                  </a:extLst>
                </a:gridCol>
                <a:gridCol w="2304350">
                  <a:extLst>
                    <a:ext uri="{9D8B030D-6E8A-4147-A177-3AD203B41FA5}">
                      <a16:colId xmlns:a16="http://schemas.microsoft.com/office/drawing/2014/main" val="20002"/>
                    </a:ext>
                  </a:extLst>
                </a:gridCol>
                <a:gridCol w="1641525">
                  <a:extLst>
                    <a:ext uri="{9D8B030D-6E8A-4147-A177-3AD203B41FA5}">
                      <a16:colId xmlns:a16="http://schemas.microsoft.com/office/drawing/2014/main" val="20003"/>
                    </a:ext>
                  </a:extLst>
                </a:gridCol>
                <a:gridCol w="1967750">
                  <a:extLst>
                    <a:ext uri="{9D8B030D-6E8A-4147-A177-3AD203B41FA5}">
                      <a16:colId xmlns:a16="http://schemas.microsoft.com/office/drawing/2014/main" val="20004"/>
                    </a:ext>
                  </a:extLst>
                </a:gridCol>
                <a:gridCol w="1826450">
                  <a:extLst>
                    <a:ext uri="{9D8B030D-6E8A-4147-A177-3AD203B41FA5}">
                      <a16:colId xmlns:a16="http://schemas.microsoft.com/office/drawing/2014/main" val="20005"/>
                    </a:ext>
                  </a:extLst>
                </a:gridCol>
              </a:tblGrid>
              <a:tr h="925575">
                <a:tc>
                  <a:txBody>
                    <a:bodyPr/>
                    <a:lstStyle/>
                    <a:p>
                      <a:pPr marL="91440" marR="0" lvl="0" indent="0" algn="l" rtl="0">
                        <a:lnSpc>
                          <a:spcPct val="100000"/>
                        </a:lnSpc>
                        <a:spcBef>
                          <a:spcPts val="0"/>
                        </a:spcBef>
                        <a:spcAft>
                          <a:spcPts val="0"/>
                        </a:spcAft>
                        <a:buClr>
                          <a:srgbClr val="000000"/>
                        </a:buClr>
                        <a:buSzPts val="1800"/>
                        <a:buFont typeface="Arial"/>
                        <a:buNone/>
                      </a:pPr>
                      <a:r>
                        <a:rPr lang="en-US" sz="1800" b="1" u="none" strike="noStrike" cap="none" dirty="0">
                          <a:solidFill>
                            <a:srgbClr val="FFFFFF"/>
                          </a:solidFill>
                          <a:latin typeface="Times New Roman"/>
                          <a:ea typeface="Times New Roman"/>
                          <a:cs typeface="Times New Roman"/>
                          <a:sym typeface="Times New Roman"/>
                        </a:rPr>
                        <a:t>S.NO</a:t>
                      </a:r>
                      <a:endParaRPr sz="1800" u="none" strike="noStrike" cap="none">
                        <a:latin typeface="Times New Roman"/>
                        <a:ea typeface="Times New Roman"/>
                        <a:cs typeface="Times New Roman"/>
                        <a:sym typeface="Times New Roman"/>
                      </a:endParaRPr>
                    </a:p>
                  </a:txBody>
                  <a:tcPr marL="0" marR="0" marT="273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C7C30"/>
                    </a:solidFill>
                  </a:tcPr>
                </a:tc>
                <a:tc>
                  <a:txBody>
                    <a:bodyPr/>
                    <a:lstStyle/>
                    <a:p>
                      <a:pPr marL="92075"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FFFFFF"/>
                          </a:solidFill>
                          <a:latin typeface="Times New Roman"/>
                          <a:ea typeface="Times New Roman"/>
                          <a:cs typeface="Times New Roman"/>
                          <a:sym typeface="Times New Roman"/>
                        </a:rPr>
                        <a:t>PAPER TITLE</a:t>
                      </a:r>
                      <a:endParaRPr sz="1800" u="none" strike="noStrike" cap="none">
                        <a:latin typeface="Times New Roman"/>
                        <a:ea typeface="Times New Roman"/>
                        <a:cs typeface="Times New Roman"/>
                        <a:sym typeface="Times New Roman"/>
                      </a:endParaRPr>
                    </a:p>
                  </a:txBody>
                  <a:tcPr marL="0" marR="0" marT="273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C7C30"/>
                    </a:solidFill>
                  </a:tcPr>
                </a:tc>
                <a:tc>
                  <a:txBody>
                    <a:bodyPr/>
                    <a:lstStyle/>
                    <a:p>
                      <a:pPr marL="93980"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FFFFFF"/>
                          </a:solidFill>
                          <a:latin typeface="Times New Roman"/>
                          <a:ea typeface="Times New Roman"/>
                          <a:cs typeface="Times New Roman"/>
                          <a:sym typeface="Times New Roman"/>
                        </a:rPr>
                        <a:t>AUTHOR NAME</a:t>
                      </a:r>
                      <a:endParaRPr sz="1800" u="none" strike="noStrike" cap="none">
                        <a:latin typeface="Times New Roman"/>
                        <a:ea typeface="Times New Roman"/>
                        <a:cs typeface="Times New Roman"/>
                        <a:sym typeface="Times New Roman"/>
                      </a:endParaRPr>
                    </a:p>
                  </a:txBody>
                  <a:tcPr marL="0" marR="0" marT="273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C7C30"/>
                    </a:solidFill>
                  </a:tcPr>
                </a:tc>
                <a:tc>
                  <a:txBody>
                    <a:bodyPr/>
                    <a:lstStyle/>
                    <a:p>
                      <a:pPr marL="95885" marR="247015" lvl="0" indent="0" algn="l" rtl="0">
                        <a:lnSpc>
                          <a:spcPct val="100800"/>
                        </a:lnSpc>
                        <a:spcBef>
                          <a:spcPts val="0"/>
                        </a:spcBef>
                        <a:spcAft>
                          <a:spcPts val="0"/>
                        </a:spcAft>
                        <a:buClr>
                          <a:srgbClr val="000000"/>
                        </a:buClr>
                        <a:buSzPts val="1800"/>
                        <a:buFont typeface="Arial"/>
                        <a:buNone/>
                      </a:pPr>
                      <a:r>
                        <a:rPr lang="en-US" sz="1800" b="1" u="none" strike="noStrike" cap="none" dirty="0">
                          <a:solidFill>
                            <a:srgbClr val="FFFFFF"/>
                          </a:solidFill>
                          <a:latin typeface="Times New Roman"/>
                          <a:ea typeface="Times New Roman"/>
                          <a:cs typeface="Times New Roman"/>
                          <a:sym typeface="Times New Roman"/>
                        </a:rPr>
                        <a:t>YEAR  PUBLISHED</a:t>
                      </a:r>
                      <a:endParaRPr sz="1800" u="none" strike="noStrike" cap="none">
                        <a:latin typeface="Times New Roman"/>
                        <a:ea typeface="Times New Roman"/>
                        <a:cs typeface="Times New Roman"/>
                        <a:sym typeface="Times New Roman"/>
                      </a:endParaRPr>
                    </a:p>
                  </a:txBody>
                  <a:tcPr marL="0" marR="0" marT="254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C7C30"/>
                    </a:solidFill>
                  </a:tcPr>
                </a:tc>
                <a:tc>
                  <a:txBody>
                    <a:bodyPr/>
                    <a:lstStyle/>
                    <a:p>
                      <a:pPr marL="96520" marR="463550" lvl="0" indent="0" algn="l" rtl="0">
                        <a:lnSpc>
                          <a:spcPct val="100800"/>
                        </a:lnSpc>
                        <a:spcBef>
                          <a:spcPts val="0"/>
                        </a:spcBef>
                        <a:spcAft>
                          <a:spcPts val="0"/>
                        </a:spcAft>
                        <a:buClr>
                          <a:srgbClr val="000000"/>
                        </a:buClr>
                        <a:buSzPts val="1800"/>
                        <a:buFont typeface="Arial"/>
                        <a:buNone/>
                      </a:pPr>
                      <a:r>
                        <a:rPr lang="en-US" sz="1800" b="1" u="none" strike="noStrike" cap="none">
                          <a:solidFill>
                            <a:srgbClr val="FFFFFF"/>
                          </a:solidFill>
                          <a:latin typeface="Times New Roman"/>
                          <a:ea typeface="Times New Roman"/>
                          <a:cs typeface="Times New Roman"/>
                          <a:sym typeface="Times New Roman"/>
                        </a:rPr>
                        <a:t>TECHNIQUE  USED</a:t>
                      </a:r>
                      <a:endParaRPr sz="1800" u="none" strike="noStrike" cap="none">
                        <a:latin typeface="Times New Roman"/>
                        <a:ea typeface="Times New Roman"/>
                        <a:cs typeface="Times New Roman"/>
                        <a:sym typeface="Times New Roman"/>
                      </a:endParaRPr>
                    </a:p>
                  </a:txBody>
                  <a:tcPr marL="0" marR="0" marT="254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C7C30"/>
                    </a:solidFill>
                  </a:tcPr>
                </a:tc>
                <a:tc>
                  <a:txBody>
                    <a:bodyPr/>
                    <a:lstStyle/>
                    <a:p>
                      <a:pPr marL="99060"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FFFFFF"/>
                          </a:solidFill>
                          <a:latin typeface="Times New Roman"/>
                          <a:ea typeface="Times New Roman"/>
                          <a:cs typeface="Times New Roman"/>
                          <a:sym typeface="Times New Roman"/>
                        </a:rPr>
                        <a:t>DEMERITS</a:t>
                      </a:r>
                      <a:endParaRPr sz="1800" u="none" strike="noStrike" cap="none">
                        <a:latin typeface="Times New Roman"/>
                        <a:ea typeface="Times New Roman"/>
                        <a:cs typeface="Times New Roman"/>
                        <a:sym typeface="Times New Roman"/>
                      </a:endParaRPr>
                    </a:p>
                  </a:txBody>
                  <a:tcPr marL="0" marR="0" marT="273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EC7C30"/>
                    </a:solidFill>
                  </a:tcPr>
                </a:tc>
                <a:extLst>
                  <a:ext uri="{0D108BD9-81ED-4DB2-BD59-A6C34878D82A}">
                    <a16:rowId xmlns:a16="http://schemas.microsoft.com/office/drawing/2014/main" val="10000"/>
                  </a:ext>
                </a:extLst>
              </a:tr>
              <a:tr h="2341125">
                <a:tc>
                  <a:txBody>
                    <a:bodyPr/>
                    <a:lstStyle/>
                    <a:p>
                      <a:pPr marL="9144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5.</a:t>
                      </a:r>
                      <a:endParaRPr sz="1800" u="none" strike="noStrike" cap="none">
                        <a:latin typeface="Times New Roman"/>
                        <a:ea typeface="Times New Roman"/>
                        <a:cs typeface="Times New Roman"/>
                        <a:sym typeface="Times New Roman"/>
                      </a:endParaRPr>
                    </a:p>
                  </a:txBody>
                  <a:tcPr marL="0" marR="0" marT="285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8D6CD"/>
                    </a:solidFill>
                  </a:tcPr>
                </a:tc>
                <a:tc>
                  <a:txBody>
                    <a:bodyPr/>
                    <a:lstStyle/>
                    <a:p>
                      <a:pPr marL="92075" marR="207645" lvl="0" indent="0" algn="l" rtl="0">
                        <a:lnSpc>
                          <a:spcPct val="1008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Food ordering system</a:t>
                      </a:r>
                      <a:r>
                        <a:rPr lang="en-US" sz="1800" u="none" strike="noStrike" cap="none" baseline="0" dirty="0">
                          <a:latin typeface="Times New Roman"/>
                          <a:ea typeface="Times New Roman"/>
                          <a:cs typeface="Times New Roman"/>
                          <a:sym typeface="Times New Roman"/>
                        </a:rPr>
                        <a:t> using cloud computing and IOT.</a:t>
                      </a:r>
                      <a:endParaRPr sz="1800" u="none" strike="noStrike" cap="none">
                        <a:latin typeface="Times New Roman"/>
                        <a:ea typeface="Times New Roman"/>
                        <a:cs typeface="Times New Roman"/>
                        <a:sym typeface="Times New Roman"/>
                      </a:endParaRPr>
                    </a:p>
                  </a:txBody>
                  <a:tcPr marL="0" marR="0" marT="266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8D6CD"/>
                    </a:solidFill>
                  </a:tcPr>
                </a:tc>
                <a:tc>
                  <a:txBody>
                    <a:bodyPr/>
                    <a:lstStyle/>
                    <a:p>
                      <a:pPr marL="93980" marR="311150" lvl="0" indent="0" algn="l" rtl="0">
                        <a:lnSpc>
                          <a:spcPct val="100899"/>
                        </a:lnSpc>
                        <a:spcBef>
                          <a:spcPts val="0"/>
                        </a:spcBef>
                        <a:spcAft>
                          <a:spcPts val="0"/>
                        </a:spcAft>
                        <a:buClr>
                          <a:srgbClr val="000000"/>
                        </a:buClr>
                        <a:buSzPts val="1800"/>
                        <a:buFont typeface="Arial"/>
                        <a:buNone/>
                      </a:pPr>
                      <a:r>
                        <a:rPr lang="en-US" sz="1800" u="none" strike="noStrike" cap="none" dirty="0" err="1">
                          <a:latin typeface="Times New Roman"/>
                          <a:ea typeface="Times New Roman"/>
                          <a:cs typeface="Times New Roman"/>
                          <a:sym typeface="Times New Roman"/>
                        </a:rPr>
                        <a:t>A.K.Singh</a:t>
                      </a:r>
                      <a:r>
                        <a:rPr lang="en-US" sz="1800" u="none" strike="noStrike" cap="none" dirty="0">
                          <a:latin typeface="Times New Roman"/>
                          <a:ea typeface="Times New Roman"/>
                          <a:cs typeface="Times New Roman"/>
                          <a:sym typeface="Times New Roman"/>
                        </a:rPr>
                        <a:t>.</a:t>
                      </a:r>
                      <a:endParaRPr sz="1800" u="none" strike="noStrike" cap="none">
                        <a:latin typeface="Times New Roman"/>
                        <a:ea typeface="Times New Roman"/>
                        <a:cs typeface="Times New Roman"/>
                        <a:sym typeface="Times New Roman"/>
                      </a:endParaRPr>
                    </a:p>
                  </a:txBody>
                  <a:tcPr marL="0" marR="0" marT="260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8D6CD"/>
                    </a:solidFill>
                  </a:tcPr>
                </a:tc>
                <a:tc>
                  <a:txBody>
                    <a:bodyPr/>
                    <a:lstStyle/>
                    <a:p>
                      <a:pPr marL="95885"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2019</a:t>
                      </a:r>
                      <a:endParaRPr sz="1800" u="none" strike="noStrike" cap="none">
                        <a:latin typeface="Times New Roman"/>
                        <a:ea typeface="Times New Roman"/>
                        <a:cs typeface="Times New Roman"/>
                        <a:sym typeface="Times New Roman"/>
                      </a:endParaRPr>
                    </a:p>
                  </a:txBody>
                  <a:tcPr marL="0" marR="0" marT="381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8D6CD"/>
                    </a:solidFill>
                  </a:tcPr>
                </a:tc>
                <a:tc>
                  <a:txBody>
                    <a:bodyPr/>
                    <a:lstStyle/>
                    <a:p>
                      <a:pPr marL="96520" marR="189865" lvl="0" indent="0" algn="l" rtl="0">
                        <a:lnSpc>
                          <a:spcPct val="1008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Cloud Computing, </a:t>
                      </a:r>
                      <a:r>
                        <a:rPr lang="en-US" sz="1800" u="none" strike="noStrike" cap="none" dirty="0" err="1">
                          <a:latin typeface="Times New Roman"/>
                          <a:ea typeface="Times New Roman"/>
                          <a:cs typeface="Times New Roman"/>
                          <a:sym typeface="Times New Roman"/>
                        </a:rPr>
                        <a:t>IoT</a:t>
                      </a:r>
                      <a:r>
                        <a:rPr lang="en-US" sz="1800" u="none" strike="noStrike" cap="none" dirty="0">
                          <a:latin typeface="Times New Roman"/>
                          <a:ea typeface="Times New Roman"/>
                          <a:cs typeface="Times New Roman"/>
                          <a:sym typeface="Times New Roman"/>
                        </a:rPr>
                        <a:t>,</a:t>
                      </a:r>
                    </a:p>
                    <a:p>
                      <a:pPr marL="96520" marR="189865" lvl="0" indent="0" algn="l" rtl="0">
                        <a:lnSpc>
                          <a:spcPct val="1008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Machine</a:t>
                      </a:r>
                      <a:r>
                        <a:rPr lang="en-US" sz="1800" u="none" strike="noStrike" cap="none" baseline="0" dirty="0">
                          <a:latin typeface="Times New Roman"/>
                          <a:ea typeface="Times New Roman"/>
                          <a:cs typeface="Times New Roman"/>
                          <a:sym typeface="Times New Roman"/>
                        </a:rPr>
                        <a:t> learning.</a:t>
                      </a:r>
                      <a:endParaRPr sz="1800" u="none" strike="noStrike" cap="none">
                        <a:latin typeface="Times New Roman"/>
                        <a:ea typeface="Times New Roman"/>
                        <a:cs typeface="Times New Roman"/>
                        <a:sym typeface="Times New Roman"/>
                      </a:endParaRPr>
                    </a:p>
                  </a:txBody>
                  <a:tcPr marL="0" marR="0" marT="266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8D6CD"/>
                    </a:solidFill>
                  </a:tcPr>
                </a:tc>
                <a:tc>
                  <a:txBody>
                    <a:bodyPr/>
                    <a:lstStyle/>
                    <a:p>
                      <a:pPr marL="99060" marR="85090" lvl="0" indent="0" algn="l" rtl="0">
                        <a:lnSpc>
                          <a:spcPct val="1008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High infrastructure</a:t>
                      </a:r>
                      <a:r>
                        <a:rPr lang="en-US" sz="1800" u="none" strike="noStrike" cap="none" baseline="0" dirty="0">
                          <a:latin typeface="Times New Roman"/>
                          <a:ea typeface="Times New Roman"/>
                          <a:cs typeface="Times New Roman"/>
                          <a:sym typeface="Times New Roman"/>
                        </a:rPr>
                        <a:t> cost, Data security concerns.</a:t>
                      </a:r>
                      <a:endParaRPr sz="1800" u="none" strike="noStrike" cap="none">
                        <a:latin typeface="Times New Roman"/>
                        <a:ea typeface="Times New Roman"/>
                        <a:cs typeface="Times New Roman"/>
                        <a:sym typeface="Times New Roman"/>
                      </a:endParaRPr>
                    </a:p>
                  </a:txBody>
                  <a:tcPr marL="0" marR="0" marT="266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8D6CD"/>
                    </a:solidFill>
                  </a:tcPr>
                </a:tc>
                <a:extLst>
                  <a:ext uri="{0D108BD9-81ED-4DB2-BD59-A6C34878D82A}">
                    <a16:rowId xmlns:a16="http://schemas.microsoft.com/office/drawing/2014/main" val="10001"/>
                  </a:ext>
                </a:extLst>
              </a:tr>
              <a:tr h="2560300">
                <a:tc>
                  <a:txBody>
                    <a:bodyPr/>
                    <a:lstStyle/>
                    <a:p>
                      <a:pPr marL="9144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6.</a:t>
                      </a:r>
                      <a:endParaRPr sz="1800" u="none" strike="noStrike" cap="none">
                        <a:latin typeface="Times New Roman"/>
                        <a:ea typeface="Times New Roman"/>
                        <a:cs typeface="Times New Roman"/>
                        <a:sym typeface="Times New Roman"/>
                      </a:endParaRPr>
                    </a:p>
                  </a:txBody>
                  <a:tcPr marL="0" marR="0" marT="323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BEBE8"/>
                    </a:solidFill>
                  </a:tcPr>
                </a:tc>
                <a:tc>
                  <a:txBody>
                    <a:bodyPr/>
                    <a:lstStyle/>
                    <a:p>
                      <a:pPr marL="92075" marR="82550" lvl="0" indent="0" algn="l" rtl="0">
                        <a:lnSpc>
                          <a:spcPct val="1008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A Secure</a:t>
                      </a:r>
                      <a:r>
                        <a:rPr lang="en-US" sz="1800" u="none" strike="noStrike" cap="none" baseline="0" dirty="0">
                          <a:latin typeface="Times New Roman"/>
                          <a:ea typeface="Times New Roman"/>
                          <a:cs typeface="Times New Roman"/>
                          <a:sym typeface="Times New Roman"/>
                        </a:rPr>
                        <a:t> food ordering system using block chain technology.</a:t>
                      </a:r>
                      <a:endParaRPr sz="1800" u="none" strike="noStrike" cap="none">
                        <a:latin typeface="Times New Roman"/>
                        <a:ea typeface="Times New Roman"/>
                        <a:cs typeface="Times New Roman"/>
                        <a:sym typeface="Times New Roman"/>
                      </a:endParaRPr>
                    </a:p>
                  </a:txBody>
                  <a:tcPr marL="0" marR="0" marT="298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BEBE8"/>
                    </a:solidFill>
                  </a:tcPr>
                </a:tc>
                <a:tc>
                  <a:txBody>
                    <a:bodyPr/>
                    <a:lstStyle/>
                    <a:p>
                      <a:pPr marL="93980" marR="269240" lvl="0" indent="0" algn="l" rtl="0">
                        <a:lnSpc>
                          <a:spcPct val="100800"/>
                        </a:lnSpc>
                        <a:spcBef>
                          <a:spcPts val="0"/>
                        </a:spcBef>
                        <a:spcAft>
                          <a:spcPts val="0"/>
                        </a:spcAft>
                        <a:buClr>
                          <a:srgbClr val="000000"/>
                        </a:buClr>
                        <a:buSzPts val="1800"/>
                        <a:buFont typeface="Arial"/>
                        <a:buNone/>
                      </a:pPr>
                      <a:r>
                        <a:rPr lang="en-US" sz="1800" u="none" strike="noStrike" cap="none" dirty="0" err="1">
                          <a:latin typeface="Times New Roman"/>
                          <a:ea typeface="Times New Roman"/>
                          <a:cs typeface="Times New Roman"/>
                          <a:sym typeface="Times New Roman"/>
                        </a:rPr>
                        <a:t>R.Kumar</a:t>
                      </a:r>
                      <a:r>
                        <a:rPr lang="en-US" sz="1800" u="none" strike="noStrike" cap="none" dirty="0">
                          <a:latin typeface="Times New Roman"/>
                          <a:ea typeface="Times New Roman"/>
                          <a:cs typeface="Times New Roman"/>
                          <a:sym typeface="Times New Roman"/>
                        </a:rPr>
                        <a:t>.</a:t>
                      </a:r>
                      <a:endParaRPr sz="1800" u="none" strike="noStrike" cap="none">
                        <a:latin typeface="Times New Roman"/>
                        <a:ea typeface="Times New Roman"/>
                        <a:cs typeface="Times New Roman"/>
                        <a:sym typeface="Times New Roman"/>
                      </a:endParaRPr>
                    </a:p>
                  </a:txBody>
                  <a:tcPr marL="0" marR="0" marT="298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BEBE8"/>
                    </a:solidFill>
                  </a:tcPr>
                </a:tc>
                <a:tc>
                  <a:txBody>
                    <a:bodyPr/>
                    <a:lstStyle/>
                    <a:p>
                      <a:pPr marL="95885"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2020</a:t>
                      </a:r>
                      <a:endParaRPr sz="1800" u="none" strike="noStrike" cap="none">
                        <a:latin typeface="Times New Roman"/>
                        <a:ea typeface="Times New Roman"/>
                        <a:cs typeface="Times New Roman"/>
                        <a:sym typeface="Times New Roman"/>
                      </a:endParaRPr>
                    </a:p>
                  </a:txBody>
                  <a:tcPr marL="0" marR="0" marT="419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BEBE8"/>
                    </a:solidFill>
                  </a:tcPr>
                </a:tc>
                <a:tc>
                  <a:txBody>
                    <a:bodyPr/>
                    <a:lstStyle/>
                    <a:p>
                      <a:pPr marL="96520" marR="141605" lvl="0" indent="0" algn="l" rtl="0">
                        <a:lnSpc>
                          <a:spcPct val="100299"/>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Block chain technology,</a:t>
                      </a:r>
                    </a:p>
                    <a:p>
                      <a:pPr marL="96520" marR="141605" lvl="0" indent="0" algn="l" rtl="0">
                        <a:lnSpc>
                          <a:spcPct val="100299"/>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Cryptographic</a:t>
                      </a:r>
                      <a:r>
                        <a:rPr lang="en-US" sz="1800" u="none" strike="noStrike" cap="none" baseline="0" dirty="0">
                          <a:latin typeface="Times New Roman"/>
                          <a:ea typeface="Times New Roman"/>
                          <a:cs typeface="Times New Roman"/>
                          <a:sym typeface="Times New Roman"/>
                        </a:rPr>
                        <a:t> encryption.</a:t>
                      </a:r>
                      <a:endParaRPr sz="1800" u="none" strike="noStrike" cap="none">
                        <a:latin typeface="Times New Roman"/>
                        <a:ea typeface="Times New Roman"/>
                        <a:cs typeface="Times New Roman"/>
                        <a:sym typeface="Times New Roman"/>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BEBE8"/>
                    </a:solidFill>
                  </a:tcPr>
                </a:tc>
                <a:tc>
                  <a:txBody>
                    <a:bodyPr/>
                    <a:lstStyle/>
                    <a:p>
                      <a:pPr marL="99060" marR="162560" lvl="0" indent="0" algn="l" rtl="0">
                        <a:lnSpc>
                          <a:spcPct val="100299"/>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Complexity in implementation,</a:t>
                      </a:r>
                      <a:r>
                        <a:rPr lang="en-US" sz="1800" u="none" strike="noStrike" cap="none" baseline="0" dirty="0">
                          <a:latin typeface="Times New Roman"/>
                          <a:ea typeface="Times New Roman"/>
                          <a:cs typeface="Times New Roman"/>
                          <a:sym typeface="Times New Roman"/>
                        </a:rPr>
                        <a:t> </a:t>
                      </a:r>
                    </a:p>
                    <a:p>
                      <a:pPr marL="99060" marR="162560" lvl="0" indent="0" algn="l" rtl="0">
                        <a:lnSpc>
                          <a:spcPct val="100299"/>
                        </a:lnSpc>
                        <a:spcBef>
                          <a:spcPts val="0"/>
                        </a:spcBef>
                        <a:spcAft>
                          <a:spcPts val="0"/>
                        </a:spcAft>
                        <a:buClr>
                          <a:srgbClr val="000000"/>
                        </a:buClr>
                        <a:buSzPts val="1800"/>
                        <a:buFont typeface="Arial"/>
                        <a:buNone/>
                      </a:pPr>
                      <a:r>
                        <a:rPr lang="en-US" sz="1800" u="none" strike="noStrike" cap="none" baseline="0" dirty="0">
                          <a:latin typeface="Times New Roman"/>
                          <a:ea typeface="Times New Roman"/>
                          <a:cs typeface="Times New Roman"/>
                          <a:sym typeface="Times New Roman"/>
                        </a:rPr>
                        <a:t>Scalability issues.</a:t>
                      </a:r>
                      <a:endParaRPr sz="1800" u="none" strike="noStrike" cap="none">
                        <a:latin typeface="Times New Roman"/>
                        <a:ea typeface="Times New Roman"/>
                        <a:cs typeface="Times New Roman"/>
                        <a:sym typeface="Times New Roman"/>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BEBE8"/>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4"/>
        <p:cNvGrpSpPr/>
        <p:nvPr/>
      </p:nvGrpSpPr>
      <p:grpSpPr>
        <a:xfrm>
          <a:off x="0" y="0"/>
          <a:ext cx="0" cy="0"/>
          <a:chOff x="0" y="0"/>
          <a:chExt cx="0" cy="0"/>
        </a:xfrm>
      </p:grpSpPr>
      <p:sp>
        <p:nvSpPr>
          <p:cNvPr id="85" name="Google Shape;85;p7"/>
          <p:cNvSpPr txBox="1">
            <a:spLocks noGrp="1"/>
          </p:cNvSpPr>
          <p:nvPr>
            <p:ph type="title"/>
          </p:nvPr>
        </p:nvSpPr>
        <p:spPr>
          <a:xfrm>
            <a:off x="2147951" y="339343"/>
            <a:ext cx="7898100" cy="717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a:t>ARCHITECTURE DIAGRAM</a:t>
            </a:r>
            <a:endParaRPr/>
          </a:p>
        </p:txBody>
      </p:sp>
      <p:pic>
        <p:nvPicPr>
          <p:cNvPr id="3" name="Picture 2">
            <a:extLst>
              <a:ext uri="{FF2B5EF4-FFF2-40B4-BE49-F238E27FC236}">
                <a16:creationId xmlns:a16="http://schemas.microsoft.com/office/drawing/2014/main" id="{D702AFAB-5236-3561-0AE7-9A363C741209}"/>
              </a:ext>
            </a:extLst>
          </p:cNvPr>
          <p:cNvPicPr>
            <a:picLocks noChangeAspect="1"/>
          </p:cNvPicPr>
          <p:nvPr/>
        </p:nvPicPr>
        <p:blipFill>
          <a:blip r:embed="rId3"/>
          <a:stretch>
            <a:fillRect/>
          </a:stretch>
        </p:blipFill>
        <p:spPr>
          <a:xfrm>
            <a:off x="113465" y="1318918"/>
            <a:ext cx="11965070" cy="49343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8"/>
          <p:cNvSpPr txBox="1">
            <a:spLocks noGrp="1"/>
          </p:cNvSpPr>
          <p:nvPr>
            <p:ph type="title"/>
          </p:nvPr>
        </p:nvSpPr>
        <p:spPr>
          <a:xfrm>
            <a:off x="2491100" y="86375"/>
            <a:ext cx="7220100" cy="792000"/>
          </a:xfrm>
          <a:prstGeom prst="rect">
            <a:avLst/>
          </a:prstGeom>
          <a:noFill/>
          <a:ln>
            <a:noFill/>
          </a:ln>
        </p:spPr>
        <p:txBody>
          <a:bodyPr spcFirstLastPara="1" wrap="square" lIns="0" tIns="90800" rIns="0" bIns="0" anchor="t" anchorCtr="0">
            <a:spAutoFit/>
          </a:bodyPr>
          <a:lstStyle/>
          <a:p>
            <a:pPr marL="1156335" marR="5080" lvl="0" indent="-1144270" algn="l" rtl="0">
              <a:lnSpc>
                <a:spcPct val="110222"/>
              </a:lnSpc>
              <a:spcBef>
                <a:spcPts val="0"/>
              </a:spcBef>
              <a:spcAft>
                <a:spcPts val="0"/>
              </a:spcAft>
              <a:buSzPts val="1400"/>
              <a:buNone/>
            </a:pPr>
            <a:r>
              <a:rPr lang="en-US"/>
              <a:t>SYSTEM SPECIFICATION</a:t>
            </a:r>
            <a:endParaRPr/>
          </a:p>
        </p:txBody>
      </p:sp>
      <p:sp>
        <p:nvSpPr>
          <p:cNvPr id="92" name="Google Shape;92;p8"/>
          <p:cNvSpPr txBox="1"/>
          <p:nvPr/>
        </p:nvSpPr>
        <p:spPr>
          <a:xfrm>
            <a:off x="789200" y="878375"/>
            <a:ext cx="10623900" cy="5356323"/>
          </a:xfrm>
          <a:prstGeom prst="rect">
            <a:avLst/>
          </a:prstGeom>
          <a:noFill/>
          <a:ln>
            <a:noFill/>
          </a:ln>
        </p:spPr>
        <p:txBody>
          <a:bodyPr spcFirstLastPara="1" wrap="square" lIns="0" tIns="167625" rIns="0" bIns="0" anchor="t" anchorCtr="0">
            <a:spAutoFit/>
          </a:bodyPr>
          <a:lstStyle/>
          <a:p>
            <a:pPr marL="12700" marR="0" lvl="0" indent="0" algn="l" rtl="0">
              <a:lnSpc>
                <a:spcPct val="115000"/>
              </a:lnSpc>
              <a:spcBef>
                <a:spcPts val="0"/>
              </a:spcBef>
              <a:spcAft>
                <a:spcPts val="0"/>
              </a:spcAft>
              <a:buClr>
                <a:srgbClr val="000000"/>
              </a:buClr>
              <a:buSzPts val="1900"/>
              <a:buFont typeface="Arial"/>
              <a:buNone/>
            </a:pPr>
            <a:r>
              <a:rPr lang="en-US" sz="2000" b="1" i="0" u="none" strike="noStrike" cap="none" dirty="0">
                <a:solidFill>
                  <a:schemeClr val="dk1"/>
                </a:solidFill>
                <a:latin typeface="Times New Roman"/>
                <a:ea typeface="Times New Roman"/>
                <a:cs typeface="Times New Roman"/>
                <a:sym typeface="Times New Roman"/>
              </a:rPr>
              <a:t>HARDWARE SPECIFICATION :</a:t>
            </a:r>
            <a:endParaRPr sz="2000" b="1" i="0" u="none" strike="noStrike" cap="none">
              <a:solidFill>
                <a:schemeClr val="dk1"/>
              </a:solidFill>
              <a:latin typeface="Times New Roman"/>
              <a:ea typeface="Times New Roman"/>
              <a:cs typeface="Times New Roman"/>
              <a:sym typeface="Times New Roman"/>
            </a:endParaRPr>
          </a:p>
          <a:p>
            <a:pPr marL="12700" marR="0" lvl="0" indent="0" algn="l" rtl="0">
              <a:lnSpc>
                <a:spcPct val="115000"/>
              </a:lnSpc>
              <a:spcBef>
                <a:spcPts val="0"/>
              </a:spcBef>
              <a:spcAft>
                <a:spcPts val="0"/>
              </a:spcAft>
              <a:buClr>
                <a:srgbClr val="000000"/>
              </a:buClr>
              <a:buSzPts val="1900"/>
              <a:buFont typeface="Arial"/>
              <a:buNone/>
            </a:pPr>
            <a:endParaRPr sz="1900" b="1" i="0" u="none" strike="noStrike" cap="none">
              <a:solidFill>
                <a:schemeClr val="dk1"/>
              </a:solidFill>
              <a:latin typeface="Times New Roman"/>
              <a:ea typeface="Times New Roman"/>
              <a:cs typeface="Times New Roman"/>
              <a:sym typeface="Times New Roman"/>
            </a:endParaRPr>
          </a:p>
          <a:p>
            <a:pPr marL="457200" lvl="0" indent="-381000" algn="just">
              <a:lnSpc>
                <a:spcPct val="115000"/>
              </a:lnSpc>
              <a:buClr>
                <a:schemeClr val="dk1"/>
              </a:buClr>
              <a:buSzPts val="24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Processing </a:t>
            </a:r>
            <a:r>
              <a:rPr lang="en-US" sz="2400" dirty="0">
                <a:solidFill>
                  <a:schemeClr val="dk1"/>
                </a:solidFill>
                <a:latin typeface="Times New Roman"/>
                <a:ea typeface="Times New Roman"/>
                <a:cs typeface="Times New Roman"/>
                <a:sym typeface="Times New Roman"/>
              </a:rPr>
              <a:t>Power :Intel Core i5 (or equivalent) or higher</a:t>
            </a:r>
            <a:endParaRPr sz="2400" b="0" i="0" u="none" strike="noStrike" cap="none">
              <a:solidFill>
                <a:schemeClr val="dk1"/>
              </a:solidFill>
              <a:latin typeface="Times New Roman"/>
              <a:ea typeface="Times New Roman"/>
              <a:cs typeface="Times New Roman"/>
              <a:sym typeface="Times New Roman"/>
            </a:endParaRPr>
          </a:p>
          <a:p>
            <a:pPr marL="457200" lvl="0" indent="-381000" algn="just">
              <a:lnSpc>
                <a:spcPct val="115000"/>
              </a:lnSpc>
              <a:buClr>
                <a:schemeClr val="dk1"/>
              </a:buClr>
              <a:buSzPts val="24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Memory (RAM): </a:t>
            </a:r>
            <a:r>
              <a:rPr lang="en-US" sz="2400" dirty="0">
                <a:solidFill>
                  <a:schemeClr val="dk1"/>
                </a:solidFill>
                <a:latin typeface="Times New Roman"/>
                <a:ea typeface="Times New Roman"/>
                <a:cs typeface="Times New Roman"/>
                <a:sym typeface="Times New Roman"/>
              </a:rPr>
              <a:t> 8 GB or more</a:t>
            </a:r>
            <a:endParaRPr sz="2400" b="0" i="0" u="none" strike="noStrike" cap="none">
              <a:solidFill>
                <a:schemeClr val="dk1"/>
              </a:solidFill>
              <a:latin typeface="Times New Roman"/>
              <a:ea typeface="Times New Roman"/>
              <a:cs typeface="Times New Roman"/>
              <a:sym typeface="Times New Roman"/>
            </a:endParaRPr>
          </a:p>
          <a:p>
            <a:pPr marL="457200" marR="5080" lvl="0" indent="-381000" algn="just">
              <a:lnSpc>
                <a:spcPct val="115000"/>
              </a:lnSpc>
              <a:buClr>
                <a:schemeClr val="dk1"/>
              </a:buClr>
              <a:buSzPts val="24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Storage: </a:t>
            </a:r>
            <a:r>
              <a:rPr lang="en-US" sz="2400" dirty="0">
                <a:solidFill>
                  <a:schemeClr val="dk1"/>
                </a:solidFill>
                <a:latin typeface="Times New Roman"/>
                <a:ea typeface="Times New Roman"/>
                <a:cs typeface="Times New Roman"/>
                <a:sym typeface="Times New Roman"/>
              </a:rPr>
              <a:t>256 GB SSD</a:t>
            </a:r>
            <a:endParaRPr sz="2400" b="0" i="0" u="none" strike="noStrike" cap="none">
              <a:solidFill>
                <a:schemeClr val="dk1"/>
              </a:solidFill>
              <a:latin typeface="Times New Roman"/>
              <a:ea typeface="Times New Roman"/>
              <a:cs typeface="Times New Roman"/>
              <a:sym typeface="Times New Roman"/>
            </a:endParaRPr>
          </a:p>
          <a:p>
            <a:pPr marL="457200" marR="5080" lvl="0" indent="-381000" algn="just">
              <a:lnSpc>
                <a:spcPct val="115000"/>
              </a:lnSpc>
              <a:buClr>
                <a:schemeClr val="dk1"/>
              </a:buClr>
              <a:buSzPts val="2400"/>
              <a:buFont typeface="Times New Roman"/>
              <a:buChar char="●"/>
            </a:pPr>
            <a:r>
              <a:rPr lang="en-US" sz="2400" dirty="0">
                <a:latin typeface="Times New Roman" pitchFamily="18" charset="0"/>
                <a:cs typeface="Times New Roman" pitchFamily="18" charset="0"/>
              </a:rPr>
              <a:t>Network: High-speed internet (10 Mbps)</a:t>
            </a:r>
            <a:endParaRPr sz="2400" b="0" i="0" u="none" strike="noStrike" cap="none">
              <a:solidFill>
                <a:srgbClr val="000000"/>
              </a:solidFill>
              <a:latin typeface="Times New Roman" pitchFamily="18" charset="0"/>
              <a:cs typeface="Times New Roman" pitchFamily="18" charset="0"/>
              <a:sym typeface="Arial"/>
            </a:endParaRPr>
          </a:p>
          <a:p>
            <a:pPr marL="12700" marR="0" lvl="0" indent="0" algn="l" rtl="0">
              <a:lnSpc>
                <a:spcPct val="115000"/>
              </a:lnSpc>
              <a:spcBef>
                <a:spcPts val="770"/>
              </a:spcBef>
              <a:spcAft>
                <a:spcPts val="0"/>
              </a:spcAft>
              <a:buClr>
                <a:srgbClr val="000000"/>
              </a:buClr>
              <a:buSzPts val="1900"/>
              <a:buFont typeface="Arial"/>
              <a:buNone/>
            </a:pPr>
            <a:endParaRPr sz="1900" b="1" i="0" u="none" strike="noStrike" cap="none">
              <a:solidFill>
                <a:schemeClr val="dk1"/>
              </a:solidFill>
              <a:latin typeface="Times New Roman"/>
              <a:ea typeface="Times New Roman"/>
              <a:cs typeface="Times New Roman"/>
              <a:sym typeface="Times New Roman"/>
            </a:endParaRPr>
          </a:p>
          <a:p>
            <a:pPr marL="12700" marR="0" lvl="0" indent="0" algn="l" rtl="0">
              <a:lnSpc>
                <a:spcPct val="115000"/>
              </a:lnSpc>
              <a:spcBef>
                <a:spcPts val="770"/>
              </a:spcBef>
              <a:spcAft>
                <a:spcPts val="0"/>
              </a:spcAft>
              <a:buClr>
                <a:srgbClr val="000000"/>
              </a:buClr>
              <a:buSzPts val="1900"/>
              <a:buFont typeface="Arial"/>
              <a:buNone/>
            </a:pPr>
            <a:r>
              <a:rPr lang="en-US" sz="2000" b="1" i="0" u="none" strike="noStrike" cap="none" dirty="0">
                <a:solidFill>
                  <a:schemeClr val="dk1"/>
                </a:solidFill>
                <a:latin typeface="Times New Roman" pitchFamily="18" charset="0"/>
                <a:ea typeface="Times New Roman"/>
                <a:cs typeface="Times New Roman" pitchFamily="18" charset="0"/>
                <a:sym typeface="Times New Roman"/>
              </a:rPr>
              <a:t>SOFTWARE SPECIFICATION :</a:t>
            </a:r>
            <a:endParaRPr sz="2000" b="1" i="0" u="none" strike="noStrike" cap="none">
              <a:solidFill>
                <a:schemeClr val="dk1"/>
              </a:solidFill>
              <a:latin typeface="Times New Roman" pitchFamily="18" charset="0"/>
              <a:ea typeface="Times New Roman"/>
              <a:cs typeface="Times New Roman" pitchFamily="18" charset="0"/>
              <a:sym typeface="Times New Roman"/>
            </a:endParaRPr>
          </a:p>
          <a:p>
            <a:pPr marL="12700" marR="0" lvl="0" indent="0" algn="l" rtl="0">
              <a:lnSpc>
                <a:spcPct val="115000"/>
              </a:lnSpc>
              <a:spcBef>
                <a:spcPts val="770"/>
              </a:spcBef>
              <a:spcAft>
                <a:spcPts val="0"/>
              </a:spcAft>
              <a:buClr>
                <a:srgbClr val="000000"/>
              </a:buClr>
              <a:buSzPts val="1900"/>
              <a:buFont typeface="Arial"/>
              <a:buNone/>
            </a:pPr>
            <a:endParaRPr sz="1900" b="1" i="0" u="none" strike="noStrike" cap="none">
              <a:solidFill>
                <a:schemeClr val="dk1"/>
              </a:solidFill>
              <a:latin typeface="Times New Roman"/>
              <a:ea typeface="Times New Roman"/>
              <a:cs typeface="Times New Roman"/>
              <a:sym typeface="Times New Roman"/>
            </a:endParaRPr>
          </a:p>
          <a:p>
            <a:pPr marL="457200" marR="0" lvl="0" indent="-387350" algn="l" rtl="0">
              <a:lnSpc>
                <a:spcPct val="115000"/>
              </a:lnSpc>
              <a:spcBef>
                <a:spcPts val="0"/>
              </a:spcBef>
              <a:spcAft>
                <a:spcPts val="0"/>
              </a:spcAft>
              <a:buClr>
                <a:schemeClr val="dk1"/>
              </a:buClr>
              <a:buSzPts val="2500"/>
              <a:buFont typeface="Times New Roman"/>
              <a:buChar char="●"/>
            </a:pPr>
            <a:r>
              <a:rPr lang="en-US" sz="2500" b="0" i="0" u="none" strike="noStrike" cap="none" dirty="0">
                <a:solidFill>
                  <a:schemeClr val="dk1"/>
                </a:solidFill>
                <a:latin typeface="Times New Roman"/>
                <a:ea typeface="Times New Roman"/>
                <a:cs typeface="Times New Roman"/>
                <a:sym typeface="Times New Roman"/>
              </a:rPr>
              <a:t>Operating System: Windows, </a:t>
            </a:r>
            <a:r>
              <a:rPr lang="en-US" sz="2500" b="0" i="0" u="none" strike="noStrike" cap="none" dirty="0" err="1">
                <a:solidFill>
                  <a:schemeClr val="dk1"/>
                </a:solidFill>
                <a:latin typeface="Times New Roman"/>
                <a:ea typeface="Times New Roman"/>
                <a:cs typeface="Times New Roman"/>
                <a:sym typeface="Times New Roman"/>
              </a:rPr>
              <a:t>macOS</a:t>
            </a:r>
            <a:r>
              <a:rPr lang="en-US" sz="2500" b="0" i="0" u="none" strike="noStrike" cap="none" dirty="0">
                <a:solidFill>
                  <a:schemeClr val="dk1"/>
                </a:solidFill>
                <a:latin typeface="Times New Roman"/>
                <a:ea typeface="Times New Roman"/>
                <a:cs typeface="Times New Roman"/>
                <a:sym typeface="Times New Roman"/>
              </a:rPr>
              <a:t>, or Linux platforms</a:t>
            </a:r>
            <a:endParaRPr sz="2500" b="0" i="0" u="none" strike="noStrike" cap="none">
              <a:solidFill>
                <a:schemeClr val="dk1"/>
              </a:solidFill>
              <a:latin typeface="Times New Roman"/>
              <a:ea typeface="Times New Roman"/>
              <a:cs typeface="Times New Roman"/>
              <a:sym typeface="Times New Roman"/>
            </a:endParaRPr>
          </a:p>
          <a:p>
            <a:pPr marL="457200" marR="0" lvl="0" indent="-387350" algn="l" rtl="0">
              <a:lnSpc>
                <a:spcPct val="115000"/>
              </a:lnSpc>
              <a:spcBef>
                <a:spcPts val="0"/>
              </a:spcBef>
              <a:spcAft>
                <a:spcPts val="0"/>
              </a:spcAft>
              <a:buClr>
                <a:schemeClr val="dk1"/>
              </a:buClr>
              <a:buSzPts val="2500"/>
              <a:buFont typeface="Times New Roman"/>
              <a:buChar char="●"/>
            </a:pPr>
            <a:r>
              <a:rPr lang="en-US" sz="2500" dirty="0">
                <a:solidFill>
                  <a:schemeClr val="dk1"/>
                </a:solidFill>
                <a:latin typeface="Times New Roman"/>
                <a:ea typeface="Times New Roman"/>
                <a:cs typeface="Times New Roman"/>
                <a:sym typeface="Times New Roman"/>
              </a:rPr>
              <a:t>Development Tool: Visual Studio Code</a:t>
            </a:r>
            <a:endParaRPr sz="2500" b="0" i="0" u="none" strike="noStrike" cap="none">
              <a:solidFill>
                <a:schemeClr val="dk1"/>
              </a:solidFill>
              <a:latin typeface="Times New Roman"/>
              <a:ea typeface="Times New Roman"/>
              <a:cs typeface="Times New Roman"/>
              <a:sym typeface="Times New Roman"/>
            </a:endParaRPr>
          </a:p>
          <a:p>
            <a:pPr marL="457200" marR="0" lvl="0" indent="-387350" algn="l" rtl="0">
              <a:lnSpc>
                <a:spcPct val="115000"/>
              </a:lnSpc>
              <a:spcBef>
                <a:spcPts val="0"/>
              </a:spcBef>
              <a:spcAft>
                <a:spcPts val="0"/>
              </a:spcAft>
              <a:buClr>
                <a:schemeClr val="dk1"/>
              </a:buClr>
              <a:buSzPts val="2500"/>
              <a:buFont typeface="Times New Roman"/>
              <a:buChar char="●"/>
            </a:pPr>
            <a:r>
              <a:rPr lang="en-US" sz="2500" dirty="0">
                <a:solidFill>
                  <a:schemeClr val="dk1"/>
                </a:solidFill>
                <a:latin typeface="Times New Roman"/>
                <a:ea typeface="Times New Roman"/>
                <a:cs typeface="Times New Roman"/>
                <a:sym typeface="Times New Roman"/>
              </a:rPr>
              <a:t>Payment Gateway : </a:t>
            </a:r>
            <a:r>
              <a:rPr lang="en-US" sz="2500" dirty="0" err="1">
                <a:solidFill>
                  <a:schemeClr val="dk1"/>
                </a:solidFill>
                <a:latin typeface="Times New Roman"/>
                <a:ea typeface="Times New Roman"/>
                <a:cs typeface="Times New Roman"/>
                <a:sym typeface="Times New Roman"/>
              </a:rPr>
              <a:t>Gpay</a:t>
            </a:r>
            <a:r>
              <a:rPr lang="en-US" sz="2500" dirty="0">
                <a:solidFill>
                  <a:schemeClr val="dk1"/>
                </a:solidFill>
                <a:latin typeface="Times New Roman"/>
                <a:ea typeface="Times New Roman"/>
                <a:cs typeface="Times New Roman"/>
                <a:sym typeface="Times New Roman"/>
              </a:rPr>
              <a:t>, PayPal, </a:t>
            </a:r>
            <a:r>
              <a:rPr lang="en-US" sz="2500" dirty="0" err="1">
                <a:solidFill>
                  <a:schemeClr val="dk1"/>
                </a:solidFill>
                <a:latin typeface="Times New Roman"/>
                <a:ea typeface="Times New Roman"/>
                <a:cs typeface="Times New Roman"/>
                <a:sym typeface="Times New Roman"/>
              </a:rPr>
              <a:t>Razorpay</a:t>
            </a:r>
            <a:r>
              <a:rPr lang="en-US" sz="2500" dirty="0">
                <a:solidFill>
                  <a:schemeClr val="dk1"/>
                </a:solidFill>
                <a:latin typeface="Times New Roman"/>
                <a:ea typeface="Times New Roman"/>
                <a:cs typeface="Times New Roman"/>
                <a:sym typeface="Times New Roman"/>
              </a:rPr>
              <a:t>, </a:t>
            </a:r>
            <a:r>
              <a:rPr lang="en-US" sz="2500" dirty="0" err="1">
                <a:solidFill>
                  <a:schemeClr val="dk1"/>
                </a:solidFill>
                <a:latin typeface="Times New Roman"/>
                <a:ea typeface="Times New Roman"/>
                <a:cs typeface="Times New Roman"/>
                <a:sym typeface="Times New Roman"/>
              </a:rPr>
              <a:t>Paytm</a:t>
            </a:r>
            <a:r>
              <a:rPr lang="en-US" sz="2500" dirty="0">
                <a:solidFill>
                  <a:schemeClr val="dk1"/>
                </a:solidFill>
                <a:latin typeface="Times New Roman"/>
                <a:ea typeface="Times New Roman"/>
                <a:cs typeface="Times New Roman"/>
                <a:sym typeface="Times New Roman"/>
              </a:rPr>
              <a:t>, </a:t>
            </a:r>
            <a:r>
              <a:rPr lang="en-US" sz="2500" dirty="0" err="1">
                <a:solidFill>
                  <a:schemeClr val="dk1"/>
                </a:solidFill>
                <a:latin typeface="Times New Roman"/>
                <a:ea typeface="Times New Roman"/>
                <a:cs typeface="Times New Roman"/>
                <a:sym typeface="Times New Roman"/>
              </a:rPr>
              <a:t>Phonepe</a:t>
            </a:r>
            <a:endParaRPr sz="2500" b="0" i="0" u="none" strike="noStrike" cap="none">
              <a:solidFill>
                <a:schemeClr val="dk1"/>
              </a:solidFill>
              <a:latin typeface="Times New Roman"/>
              <a:ea typeface="Times New Roman"/>
              <a:cs typeface="Times New Roman"/>
              <a:sym typeface="Times New Roman"/>
            </a:endParaRPr>
          </a:p>
          <a:p>
            <a:pPr marL="457200" marR="0" lvl="0" indent="0" algn="l" rtl="0">
              <a:lnSpc>
                <a:spcPct val="150000"/>
              </a:lnSpc>
              <a:spcBef>
                <a:spcPts val="770"/>
              </a:spcBef>
              <a:spcAft>
                <a:spcPts val="0"/>
              </a:spcAft>
              <a:buClr>
                <a:srgbClr val="000000"/>
              </a:buClr>
              <a:buSzPts val="300"/>
              <a:buFont typeface="Arial"/>
              <a:buNone/>
            </a:pPr>
            <a:endParaRPr sz="3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9"/>
          <p:cNvSpPr txBox="1">
            <a:spLocks noGrp="1"/>
          </p:cNvSpPr>
          <p:nvPr>
            <p:ph type="title"/>
          </p:nvPr>
        </p:nvSpPr>
        <p:spPr>
          <a:xfrm>
            <a:off x="4498072" y="437400"/>
            <a:ext cx="2990215" cy="7239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dirty="0"/>
              <a:t>MODULES</a:t>
            </a:r>
            <a:endParaRPr dirty="0"/>
          </a:p>
        </p:txBody>
      </p:sp>
      <p:sp>
        <p:nvSpPr>
          <p:cNvPr id="98" name="Google Shape;98;p9"/>
          <p:cNvSpPr txBox="1"/>
          <p:nvPr/>
        </p:nvSpPr>
        <p:spPr>
          <a:xfrm>
            <a:off x="4422275" y="2107500"/>
            <a:ext cx="138300" cy="44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99" name="Google Shape;99;p9"/>
          <p:cNvSpPr/>
          <p:nvPr/>
        </p:nvSpPr>
        <p:spPr>
          <a:xfrm>
            <a:off x="7376250" y="2055725"/>
            <a:ext cx="1330200" cy="759900"/>
          </a:xfrm>
          <a:prstGeom prst="rightArrow">
            <a:avLst>
              <a:gd name="adj1" fmla="val 29"/>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00" name="Google Shape;100;p9"/>
          <p:cNvSpPr/>
          <p:nvPr/>
        </p:nvSpPr>
        <p:spPr>
          <a:xfrm>
            <a:off x="3362400" y="2055725"/>
            <a:ext cx="1616100" cy="759900"/>
          </a:xfrm>
          <a:prstGeom prst="rightArrow">
            <a:avLst>
              <a:gd name="adj1" fmla="val 29"/>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01" name="Google Shape;101;p9"/>
          <p:cNvSpPr/>
          <p:nvPr/>
        </p:nvSpPr>
        <p:spPr>
          <a:xfrm>
            <a:off x="3515350" y="2336800"/>
            <a:ext cx="1463100" cy="183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02" name="Google Shape;102;p9"/>
          <p:cNvSpPr/>
          <p:nvPr/>
        </p:nvSpPr>
        <p:spPr>
          <a:xfrm>
            <a:off x="7447275" y="2275850"/>
            <a:ext cx="1249800" cy="183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04" name="Google Shape;104;p9"/>
          <p:cNvSpPr/>
          <p:nvPr/>
        </p:nvSpPr>
        <p:spPr>
          <a:xfrm>
            <a:off x="9749900" y="3220725"/>
            <a:ext cx="332700" cy="1097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05" name="Google Shape;105;p9"/>
          <p:cNvSpPr/>
          <p:nvPr/>
        </p:nvSpPr>
        <p:spPr>
          <a:xfrm>
            <a:off x="3515350" y="4748900"/>
            <a:ext cx="1584900" cy="3879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06" name="Google Shape;106;p9"/>
          <p:cNvSpPr/>
          <p:nvPr/>
        </p:nvSpPr>
        <p:spPr>
          <a:xfrm>
            <a:off x="3615375" y="2206175"/>
            <a:ext cx="1249800" cy="39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07" name="Google Shape;107;p9"/>
          <p:cNvSpPr/>
          <p:nvPr/>
        </p:nvSpPr>
        <p:spPr>
          <a:xfrm>
            <a:off x="7447250" y="2259900"/>
            <a:ext cx="1249800" cy="358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08" name="Google Shape;108;p9"/>
          <p:cNvSpPr/>
          <p:nvPr/>
        </p:nvSpPr>
        <p:spPr>
          <a:xfrm>
            <a:off x="9731925" y="3202800"/>
            <a:ext cx="404400" cy="1097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09" name="Google Shape;109;p9"/>
          <p:cNvSpPr/>
          <p:nvPr/>
        </p:nvSpPr>
        <p:spPr>
          <a:xfrm>
            <a:off x="7510100" y="4964025"/>
            <a:ext cx="1172400" cy="4029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D4F6C932-1796-D13F-D763-F7DD4F1D5B35}"/>
              </a:ext>
            </a:extLst>
          </p:cNvPr>
          <p:cNvPicPr>
            <a:picLocks noChangeAspect="1"/>
          </p:cNvPicPr>
          <p:nvPr/>
        </p:nvPicPr>
        <p:blipFill>
          <a:blip r:embed="rId3"/>
          <a:stretch>
            <a:fillRect/>
          </a:stretch>
        </p:blipFill>
        <p:spPr>
          <a:xfrm>
            <a:off x="697495" y="1745718"/>
            <a:ext cx="10797010" cy="38758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1193</Words>
  <Application>Microsoft Office PowerPoint</Application>
  <PresentationFormat>Widescreen</PresentationFormat>
  <Paragraphs>159</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Noto Sans Symbols</vt:lpstr>
      <vt:lpstr>Times New Roman</vt:lpstr>
      <vt:lpstr>Wingdings</vt:lpstr>
      <vt:lpstr>Office Theme</vt:lpstr>
      <vt:lpstr>                     Food Customized App for                         Health-Conscious Users</vt:lpstr>
      <vt:lpstr>OBJECTIVE Allow users to adjust ingredients in real-time based on their health requirements, such as’ lower sugar’, ‘lower salt’, or specific spice levels. Enable users to customize their meals based on dietary preferences (e.g., vegan, keto, gluten-free).Provide an easy-to-use interface that allows users to quickly customize food and order it for home delivery. Ensure that the app is available to everyone including patients with chronic health conditions, those following strict diets, or just regular users. Show real-time updates on how ingredient changes affect nutritional content, allowing users to make informed decisions about their meals.   </vt:lpstr>
      <vt:lpstr>PROBLEM DEFINITION</vt:lpstr>
      <vt:lpstr>LITERATURE SURVEY</vt:lpstr>
      <vt:lpstr>PowerPoint Presentation</vt:lpstr>
      <vt:lpstr>PowerPoint Presentation</vt:lpstr>
      <vt:lpstr>ARCHITECTURE DIAGRAM</vt:lpstr>
      <vt:lpstr>SYSTEM SPECIFICATION</vt:lpstr>
      <vt:lpstr>MODULES</vt:lpstr>
      <vt:lpstr>  MODULE 1</vt:lpstr>
      <vt:lpstr>MODULE 2</vt:lpstr>
      <vt:lpstr>  MODULE 3 </vt:lpstr>
      <vt:lpstr> MODULE 4 </vt:lpstr>
      <vt:lpstr>PowerPoint Presentation</vt:lpstr>
      <vt:lpstr>MODULE 6 </vt:lpstr>
      <vt:lpstr>APPLICATIONS</vt:lpstr>
      <vt:lpstr>CONCLUSION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Customization App for                    Health - Conscious Users</dc:title>
  <dc:creator>A.D.Dhivya .</dc:creator>
  <cp:lastModifiedBy>Fahmitha Nasrin</cp:lastModifiedBy>
  <cp:revision>21</cp:revision>
  <dcterms:created xsi:type="dcterms:W3CDTF">2024-03-22T16:07:06Z</dcterms:created>
  <dcterms:modified xsi:type="dcterms:W3CDTF">2024-11-19T12:01:25Z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2024-03-22T00:00:00Z</vt:filetime>
  </property>
  <property fmtid="{D5CDD505-2E9C-101B-9397-08002B2CF9AE}" pid="3" name="LastSaved">
    <vt:filetime>2024-03-22T00:00:00Z</vt:filetime>
  </property>
</Properties>
</file>