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3" r:id="rId6"/>
    <p:sldId id="314" r:id="rId7"/>
    <p:sldId id="315" r:id="rId8"/>
    <p:sldId id="316" r:id="rId9"/>
    <p:sldId id="317" r:id="rId10"/>
    <p:sldId id="318" r:id="rId11"/>
    <p:sldId id="320"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5/21/2023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products/?pg=WIAWS-mst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partners/?pg=WIAWS-cstp"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ec2/nitr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dirty="0"/>
              <a:t>Amazon Web Services</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dirty="0"/>
              <a:t>S. Meghana Vasanthi</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7470-D578-E43F-DEBA-95CD950B2331}"/>
              </a:ext>
            </a:extLst>
          </p:cNvPr>
          <p:cNvSpPr>
            <a:spLocks noGrp="1"/>
          </p:cNvSpPr>
          <p:nvPr>
            <p:ph type="title"/>
          </p:nvPr>
        </p:nvSpPr>
        <p:spPr/>
        <p:txBody>
          <a:bodyPr>
            <a:normAutofit/>
          </a:bodyPr>
          <a:lstStyle/>
          <a:p>
            <a:r>
              <a:rPr lang="en-IN" sz="4400" dirty="0"/>
              <a:t>What is AWS?</a:t>
            </a:r>
            <a:br>
              <a:rPr lang="en-IN" sz="4400" dirty="0"/>
            </a:br>
            <a:endParaRPr lang="en-IN" sz="4400" dirty="0"/>
          </a:p>
        </p:txBody>
      </p:sp>
      <p:sp>
        <p:nvSpPr>
          <p:cNvPr id="3" name="Content Placeholder 2">
            <a:extLst>
              <a:ext uri="{FF2B5EF4-FFF2-40B4-BE49-F238E27FC236}">
                <a16:creationId xmlns:a16="http://schemas.microsoft.com/office/drawing/2014/main" id="{9B6C3C03-23DF-17AC-9C6B-263ADAEF60A2}"/>
              </a:ext>
            </a:extLst>
          </p:cNvPr>
          <p:cNvSpPr>
            <a:spLocks noGrp="1"/>
          </p:cNvSpPr>
          <p:nvPr>
            <p:ph idx="1"/>
          </p:nvPr>
        </p:nvSpPr>
        <p:spPr>
          <a:xfrm>
            <a:off x="1066799" y="1443789"/>
            <a:ext cx="10403305" cy="4771617"/>
          </a:xfrm>
        </p:spPr>
        <p:txBody>
          <a:bodyPr>
            <a:normAutofit lnSpcReduction="10000"/>
          </a:bodyPr>
          <a:lstStyle/>
          <a:p>
            <a:r>
              <a:rPr lang="en-IN" sz="1800" dirty="0"/>
              <a:t>This is a global Cloud Platform which allows to host and manage your services on the internet</a:t>
            </a:r>
          </a:p>
          <a:p>
            <a:r>
              <a:rPr lang="en-US" sz="1800" b="0" i="0" dirty="0">
                <a:effectLst/>
                <a:latin typeface="AmazonEmberLight"/>
              </a:rPr>
              <a:t>Amazon Web Services (AWS) is the world’s most comprehensive and broadly adopted cloud, offering over 200 fully featured services from data centers globally. Millions of customers—including the fastest-growing startups, largest enterprises, and leading government agencies—are using AWS to lower costs, become more agile, and innovate faster.</a:t>
            </a:r>
          </a:p>
          <a:p>
            <a:pPr algn="l"/>
            <a:r>
              <a:rPr lang="en-US" sz="1800" b="0" i="0" dirty="0">
                <a:effectLst/>
                <a:latin typeface="AmazonEmberBold"/>
              </a:rPr>
              <a:t>Most functionality</a:t>
            </a:r>
          </a:p>
          <a:p>
            <a:pPr algn="l"/>
            <a:r>
              <a:rPr lang="en-US" sz="1800" b="0" i="0" dirty="0">
                <a:effectLst/>
                <a:latin typeface="AmazonEmberLight"/>
              </a:rPr>
              <a:t>AWS has significantly more </a:t>
            </a:r>
            <a:r>
              <a:rPr lang="en-US" sz="1800" b="0" i="0" u="sng" dirty="0">
                <a:effectLst/>
                <a:latin typeface="AmazonEmberLight"/>
                <a:hlinkClick r:id="rId2">
                  <a:extLst>
                    <a:ext uri="{A12FA001-AC4F-418D-AE19-62706E023703}">
                      <ahyp:hlinkClr xmlns:ahyp="http://schemas.microsoft.com/office/drawing/2018/hyperlinkcolor" val="tx"/>
                    </a:ext>
                  </a:extLst>
                </a:hlinkClick>
              </a:rPr>
              <a:t>services</a:t>
            </a:r>
            <a:r>
              <a:rPr lang="en-US" sz="1800" b="0" i="0" dirty="0">
                <a:effectLst/>
                <a:latin typeface="AmazonEmberLight"/>
              </a:rPr>
              <a:t>, and more features within those services, than any other cloud provider–from infrastructure technologies like compute, storage, and databases–to emerging technologies, such as machine learning and artificial intelligence, data lakes and analytics, and Internet of Things. This makes it faster, easier, and more cost effective to move your existing applications to the cloud and build nearly anything you can imagine.</a:t>
            </a:r>
          </a:p>
          <a:p>
            <a:pPr algn="l"/>
            <a:r>
              <a:rPr lang="en-US" sz="1800" b="0" i="0" dirty="0">
                <a:effectLst/>
                <a:latin typeface="AmazonEmberLight"/>
              </a:rPr>
              <a:t>AWS also has the deepest functionality within those services. For example, AWS offers the widest variety of databases that are purpose-built for different types of applications so you can choose the right tool for the job to get the best cost and performance.  </a:t>
            </a:r>
          </a:p>
          <a:p>
            <a:endParaRPr lang="en-IN" sz="1800" dirty="0"/>
          </a:p>
        </p:txBody>
      </p:sp>
    </p:spTree>
    <p:extLst>
      <p:ext uri="{BB962C8B-B14F-4D97-AF65-F5344CB8AC3E}">
        <p14:creationId xmlns:p14="http://schemas.microsoft.com/office/powerpoint/2010/main" val="357162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D4BA-D350-4556-E7B4-A9E6DFDF7E12}"/>
              </a:ext>
            </a:extLst>
          </p:cNvPr>
          <p:cNvSpPr>
            <a:spLocks noGrp="1"/>
          </p:cNvSpPr>
          <p:nvPr>
            <p:ph type="title"/>
          </p:nvPr>
        </p:nvSpPr>
        <p:spPr/>
        <p:txBody>
          <a:bodyPr/>
          <a:lstStyle/>
          <a:p>
            <a:r>
              <a:rPr lang="en-US" b="0" i="0" dirty="0">
                <a:solidFill>
                  <a:schemeClr val="tx1"/>
                </a:solidFill>
                <a:effectLst/>
                <a:latin typeface="AmazonEmberBold"/>
              </a:rPr>
              <a:t>Largest community of customers and partners</a:t>
            </a:r>
            <a:br>
              <a:rPr lang="en-US" b="0" i="0" dirty="0">
                <a:solidFill>
                  <a:schemeClr val="tx1"/>
                </a:solidFill>
                <a:effectLst/>
                <a:latin typeface="AmazonEmberBold"/>
              </a:rPr>
            </a:br>
            <a:endParaRPr lang="en-IN" dirty="0">
              <a:solidFill>
                <a:schemeClr val="tx1"/>
              </a:solidFill>
            </a:endParaRPr>
          </a:p>
        </p:txBody>
      </p:sp>
      <p:sp>
        <p:nvSpPr>
          <p:cNvPr id="7" name="Title 1">
            <a:extLst>
              <a:ext uri="{FF2B5EF4-FFF2-40B4-BE49-F238E27FC236}">
                <a16:creationId xmlns:a16="http://schemas.microsoft.com/office/drawing/2014/main" id="{E63E83AE-6F27-0915-B03F-9DC884D74C09}"/>
              </a:ext>
            </a:extLst>
          </p:cNvPr>
          <p:cNvSpPr txBox="1">
            <a:spLocks/>
          </p:cNvSpPr>
          <p:nvPr/>
        </p:nvSpPr>
        <p:spPr>
          <a:xfrm>
            <a:off x="1066800" y="2206699"/>
            <a:ext cx="10058400" cy="1964248"/>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b="0" i="0" dirty="0">
                <a:solidFill>
                  <a:schemeClr val="tx1"/>
                </a:solidFill>
                <a:effectLst/>
                <a:latin typeface="AmazonEmberLight"/>
              </a:rPr>
              <a:t>AWS has the largest and most dynamic community, with millions of active customers and tens of thousands of partners globally. Customers across virtually every industry and of every size, including startups, enterprises, and public sector organizations, are running every imaginable use case on AWS. The AWS Partner Network (</a:t>
            </a:r>
            <a:r>
              <a:rPr lang="en-US" b="0" i="0" u="sng" dirty="0">
                <a:solidFill>
                  <a:schemeClr val="tx1"/>
                </a:solidFill>
                <a:effectLst/>
                <a:latin typeface="AmazonEmberLight"/>
                <a:hlinkClick r:id="rId2">
                  <a:extLst>
                    <a:ext uri="{A12FA001-AC4F-418D-AE19-62706E023703}">
                      <ahyp:hlinkClr xmlns:ahyp="http://schemas.microsoft.com/office/drawing/2018/hyperlinkcolor" val="tx"/>
                    </a:ext>
                  </a:extLst>
                </a:hlinkClick>
              </a:rPr>
              <a:t>APN</a:t>
            </a:r>
            <a:r>
              <a:rPr lang="en-US" b="0" i="0" dirty="0">
                <a:solidFill>
                  <a:schemeClr val="tx1"/>
                </a:solidFill>
                <a:effectLst/>
                <a:latin typeface="AmazonEmberLight"/>
              </a:rPr>
              <a:t>) includes thousands of systems integrators who specialize in AWS services and tens of thousands of independent software vendors (ISVs) who adapt their technology to work on AWS.</a:t>
            </a:r>
          </a:p>
          <a:p>
            <a:endParaRPr lang="en-US" dirty="0">
              <a:solidFill>
                <a:schemeClr val="tx1"/>
              </a:solidFill>
              <a:latin typeface="AmazonEmberLight"/>
            </a:endParaRPr>
          </a:p>
          <a:p>
            <a:endParaRPr lang="en-US" dirty="0">
              <a:solidFill>
                <a:schemeClr val="tx1"/>
              </a:solidFill>
            </a:endParaRPr>
          </a:p>
        </p:txBody>
      </p:sp>
      <p:pic>
        <p:nvPicPr>
          <p:cNvPr id="8" name="Picture 7">
            <a:extLst>
              <a:ext uri="{FF2B5EF4-FFF2-40B4-BE49-F238E27FC236}">
                <a16:creationId xmlns:a16="http://schemas.microsoft.com/office/drawing/2014/main" id="{7C7EA8BD-E971-AC12-7501-98620B6F8076}"/>
              </a:ext>
            </a:extLst>
          </p:cNvPr>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Layer>
                </a14:imgProps>
              </a:ext>
            </a:extLst>
          </a:blip>
          <a:stretch>
            <a:fillRect/>
          </a:stretch>
        </p:blipFill>
        <p:spPr>
          <a:xfrm>
            <a:off x="4268703" y="4170947"/>
            <a:ext cx="3333750" cy="2228850"/>
          </a:xfrm>
          <a:prstGeom prst="rect">
            <a:avLst/>
          </a:prstGeom>
        </p:spPr>
      </p:pic>
    </p:spTree>
    <p:extLst>
      <p:ext uri="{BB962C8B-B14F-4D97-AF65-F5344CB8AC3E}">
        <p14:creationId xmlns:p14="http://schemas.microsoft.com/office/powerpoint/2010/main" val="390601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021E3-2446-10C5-B5A7-296F46580F67}"/>
              </a:ext>
            </a:extLst>
          </p:cNvPr>
          <p:cNvSpPr txBox="1"/>
          <p:nvPr/>
        </p:nvSpPr>
        <p:spPr>
          <a:xfrm>
            <a:off x="818147" y="339856"/>
            <a:ext cx="10218821" cy="3693319"/>
          </a:xfrm>
          <a:prstGeom prst="rect">
            <a:avLst/>
          </a:prstGeom>
          <a:noFill/>
        </p:spPr>
        <p:txBody>
          <a:bodyPr wrap="square">
            <a:spAutoFit/>
          </a:bodyPr>
          <a:lstStyle/>
          <a:p>
            <a:pPr algn="l"/>
            <a:r>
              <a:rPr lang="en-US" b="0" i="0" dirty="0">
                <a:effectLst/>
                <a:latin typeface="AmazonEmberBold"/>
              </a:rPr>
              <a:t>Most secure</a:t>
            </a:r>
          </a:p>
          <a:p>
            <a:pPr algn="l"/>
            <a:r>
              <a:rPr lang="en-US" b="0" i="0" dirty="0">
                <a:effectLst/>
                <a:latin typeface="AmazonEmberLight"/>
              </a:rPr>
              <a:t>AWS is architected to be the most flexible and secure cloud computing environment available today. Our core infrastructure is built to satisfy the security requirements for the military, global banks, and other high-sensitivity organizations. This is backed by a deep set of cloud security tools, with over 300 security, compliance, and governance services and features. AWS supports 98 security standards and compliance certifications, and all 117 AWS services that store customer data offer the ability to encrypt that data.</a:t>
            </a:r>
          </a:p>
          <a:p>
            <a:pPr algn="l"/>
            <a:r>
              <a:rPr lang="en-US" b="0" i="0" dirty="0">
                <a:effectLst/>
                <a:latin typeface="AmazonEmberBold"/>
              </a:rPr>
              <a:t>Fastest pace of innovation</a:t>
            </a:r>
          </a:p>
          <a:p>
            <a:pPr algn="l"/>
            <a:r>
              <a:rPr lang="en-US" b="0" i="0" dirty="0">
                <a:effectLst/>
                <a:latin typeface="AmazonEmberLight"/>
              </a:rPr>
              <a:t>With AWS, you can leverage the latest technologies to experiment and innovate more quickly. We are continually accelerating our pace of innovation to invent entirely new technologies you can use to transform your business. For example, in 2014, AWS pioneered the serverless computing space with the launch of AWS Lambda, which lets developers run their code without provisioning or managing servers. And AWS built Amazon </a:t>
            </a:r>
            <a:r>
              <a:rPr lang="en-US" b="0" i="0" dirty="0" err="1">
                <a:effectLst/>
                <a:latin typeface="AmazonEmberLight"/>
              </a:rPr>
              <a:t>SageMaker</a:t>
            </a:r>
            <a:r>
              <a:rPr lang="en-US" b="0" i="0" dirty="0">
                <a:effectLst/>
                <a:latin typeface="AmazonEmberLight"/>
              </a:rPr>
              <a:t>, a fully managed machine learning service that empowers everyday developers and scientists to use machine learning–without any previous experience.</a:t>
            </a:r>
          </a:p>
        </p:txBody>
      </p:sp>
      <p:pic>
        <p:nvPicPr>
          <p:cNvPr id="3078" name="Picture 6">
            <a:extLst>
              <a:ext uri="{FF2B5EF4-FFF2-40B4-BE49-F238E27FC236}">
                <a16:creationId xmlns:a16="http://schemas.microsoft.com/office/drawing/2014/main" id="{02A7DA53-496F-86E2-53F8-4213A7D7F7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1155032" y="4033175"/>
            <a:ext cx="33337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D126734-CE45-7F92-7EB5-130E8B3463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7011904" y="4033175"/>
            <a:ext cx="33337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02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FF1658-A9BC-7D79-EEAB-3BF81D2C6142}"/>
              </a:ext>
            </a:extLst>
          </p:cNvPr>
          <p:cNvSpPr txBox="1"/>
          <p:nvPr/>
        </p:nvSpPr>
        <p:spPr>
          <a:xfrm>
            <a:off x="866275" y="865545"/>
            <a:ext cx="10331114" cy="1200329"/>
          </a:xfrm>
          <a:prstGeom prst="rect">
            <a:avLst/>
          </a:prstGeom>
          <a:noFill/>
        </p:spPr>
        <p:txBody>
          <a:bodyPr wrap="square">
            <a:spAutoFit/>
          </a:bodyPr>
          <a:lstStyle/>
          <a:p>
            <a:pPr algn="ctr"/>
            <a:r>
              <a:rPr lang="en-US" b="0" i="0" dirty="0">
                <a:effectLst/>
                <a:latin typeface="AmazonEmber"/>
              </a:rPr>
              <a:t>Global network of AWS Regions</a:t>
            </a:r>
          </a:p>
          <a:p>
            <a:pPr algn="ctr"/>
            <a:r>
              <a:rPr lang="en-US" b="0" i="0" dirty="0">
                <a:effectLst/>
                <a:latin typeface="AmazonEmberLight"/>
              </a:rPr>
              <a:t>AWS has the most extensive global cloud infrastructure. The AWS Region and Availability Zone model has been recognized</a:t>
            </a:r>
            <a:br>
              <a:rPr lang="en-US" b="0" i="0" dirty="0">
                <a:effectLst/>
                <a:latin typeface="AmazonEmberLight"/>
              </a:rPr>
            </a:br>
            <a:r>
              <a:rPr lang="en-US" b="0" i="0" dirty="0">
                <a:effectLst/>
                <a:latin typeface="AmazonEmberLight"/>
              </a:rPr>
              <a:t>by Gartner as the recommended approach for running enterprise applications that require high availability.</a:t>
            </a:r>
          </a:p>
        </p:txBody>
      </p:sp>
      <p:sp>
        <p:nvSpPr>
          <p:cNvPr id="7" name="TextBox 6">
            <a:extLst>
              <a:ext uri="{FF2B5EF4-FFF2-40B4-BE49-F238E27FC236}">
                <a16:creationId xmlns:a16="http://schemas.microsoft.com/office/drawing/2014/main" id="{96541AF2-62D3-4F65-D9E3-41E193794083}"/>
              </a:ext>
            </a:extLst>
          </p:cNvPr>
          <p:cNvSpPr txBox="1"/>
          <p:nvPr/>
        </p:nvSpPr>
        <p:spPr>
          <a:xfrm>
            <a:off x="1090862" y="2505669"/>
            <a:ext cx="10812379" cy="923330"/>
          </a:xfrm>
          <a:prstGeom prst="rect">
            <a:avLst/>
          </a:prstGeom>
          <a:noFill/>
        </p:spPr>
        <p:txBody>
          <a:bodyPr wrap="square">
            <a:spAutoFit/>
          </a:bodyPr>
          <a:lstStyle/>
          <a:p>
            <a:pPr algn="l"/>
            <a:r>
              <a:rPr lang="en-US" b="0" i="0" dirty="0">
                <a:effectLst/>
                <a:latin typeface="AmazonEmberBold"/>
              </a:rPr>
              <a:t>Pricing</a:t>
            </a:r>
          </a:p>
          <a:p>
            <a:pPr algn="l"/>
            <a:r>
              <a:rPr lang="en-US" b="0" i="0" dirty="0">
                <a:effectLst/>
                <a:latin typeface="AmazonEmberLight"/>
              </a:rPr>
              <a:t>AWS offers a pay-as-you-go approach for pricing.</a:t>
            </a:r>
            <a:br>
              <a:rPr lang="en-US" b="0" i="0" dirty="0">
                <a:effectLst/>
                <a:latin typeface="AmazonEmberLight"/>
              </a:rPr>
            </a:br>
            <a:r>
              <a:rPr lang="en-US" b="0" i="0" dirty="0">
                <a:effectLst/>
                <a:latin typeface="AmazonEmberLight"/>
              </a:rPr>
              <a:t>Pricing for each service is unique.</a:t>
            </a:r>
          </a:p>
        </p:txBody>
      </p:sp>
      <p:sp>
        <p:nvSpPr>
          <p:cNvPr id="9" name="TextBox 8">
            <a:extLst>
              <a:ext uri="{FF2B5EF4-FFF2-40B4-BE49-F238E27FC236}">
                <a16:creationId xmlns:a16="http://schemas.microsoft.com/office/drawing/2014/main" id="{B45DF279-567D-E719-1D59-3D47EFE04F81}"/>
              </a:ext>
            </a:extLst>
          </p:cNvPr>
          <p:cNvSpPr txBox="1"/>
          <p:nvPr/>
        </p:nvSpPr>
        <p:spPr>
          <a:xfrm>
            <a:off x="1090862" y="3629072"/>
            <a:ext cx="6096000" cy="923330"/>
          </a:xfrm>
          <a:prstGeom prst="rect">
            <a:avLst/>
          </a:prstGeom>
          <a:noFill/>
        </p:spPr>
        <p:txBody>
          <a:bodyPr wrap="square">
            <a:spAutoFit/>
          </a:bodyPr>
          <a:lstStyle/>
          <a:p>
            <a:pPr algn="l"/>
            <a:r>
              <a:rPr lang="en-US" b="0" i="0" dirty="0">
                <a:effectLst/>
                <a:latin typeface="AmazonEmberBold"/>
              </a:rPr>
              <a:t>Products</a:t>
            </a:r>
          </a:p>
          <a:p>
            <a:pPr algn="l"/>
            <a:r>
              <a:rPr lang="en-US" b="0" i="0" dirty="0">
                <a:effectLst/>
                <a:latin typeface="AmazonEmberLight"/>
              </a:rPr>
              <a:t>AWS has over 200 fully featured services for a wide range of technologies, industries, and use cases.</a:t>
            </a:r>
          </a:p>
        </p:txBody>
      </p:sp>
      <p:sp>
        <p:nvSpPr>
          <p:cNvPr id="11" name="TextBox 10">
            <a:extLst>
              <a:ext uri="{FF2B5EF4-FFF2-40B4-BE49-F238E27FC236}">
                <a16:creationId xmlns:a16="http://schemas.microsoft.com/office/drawing/2014/main" id="{B37E5251-6369-6BF6-A587-A17E057CC157}"/>
              </a:ext>
            </a:extLst>
          </p:cNvPr>
          <p:cNvSpPr txBox="1"/>
          <p:nvPr/>
        </p:nvSpPr>
        <p:spPr>
          <a:xfrm>
            <a:off x="1090862" y="5069125"/>
            <a:ext cx="6096000" cy="923330"/>
          </a:xfrm>
          <a:prstGeom prst="rect">
            <a:avLst/>
          </a:prstGeom>
          <a:noFill/>
        </p:spPr>
        <p:txBody>
          <a:bodyPr wrap="square">
            <a:spAutoFit/>
          </a:bodyPr>
          <a:lstStyle/>
          <a:p>
            <a:pPr algn="l"/>
            <a:r>
              <a:rPr lang="en-US" b="0" i="0" dirty="0">
                <a:effectLst/>
                <a:latin typeface="AmazonEmberBold"/>
              </a:rPr>
              <a:t>Global infrastructure</a:t>
            </a:r>
          </a:p>
          <a:p>
            <a:pPr algn="l"/>
            <a:r>
              <a:rPr lang="en-US" b="0" i="0" dirty="0">
                <a:effectLst/>
                <a:latin typeface="AmazonEmberLight"/>
              </a:rPr>
              <a:t>AWS has the most extensive, reliable, and secure global cloud infrastructure.</a:t>
            </a:r>
          </a:p>
        </p:txBody>
      </p:sp>
      <p:pic>
        <p:nvPicPr>
          <p:cNvPr id="4098" name="Picture 2" descr="What is AWS">
            <a:extLst>
              <a:ext uri="{FF2B5EF4-FFF2-40B4-BE49-F238E27FC236}">
                <a16:creationId xmlns:a16="http://schemas.microsoft.com/office/drawing/2014/main" id="{F808DC27-EA81-FC67-134A-74BF0F6E0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758" y="3429000"/>
            <a:ext cx="3124050" cy="176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7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CDDA3-30E0-F8D0-1672-8294078853D2}"/>
              </a:ext>
            </a:extLst>
          </p:cNvPr>
          <p:cNvSpPr txBox="1"/>
          <p:nvPr/>
        </p:nvSpPr>
        <p:spPr>
          <a:xfrm>
            <a:off x="737938" y="582067"/>
            <a:ext cx="10828420" cy="5693866"/>
          </a:xfrm>
          <a:prstGeom prst="rect">
            <a:avLst/>
          </a:prstGeom>
          <a:noFill/>
        </p:spPr>
        <p:txBody>
          <a:bodyPr wrap="square">
            <a:spAutoFit/>
          </a:bodyPr>
          <a:lstStyle/>
          <a:p>
            <a:pPr algn="l"/>
            <a:r>
              <a:rPr lang="en-US" sz="2800" b="1" i="0" u="sng" dirty="0">
                <a:solidFill>
                  <a:srgbClr val="232F3E"/>
                </a:solidFill>
                <a:effectLst/>
                <a:latin typeface="AmazonEmberBold"/>
              </a:rPr>
              <a:t>What is Amazon EC2</a:t>
            </a:r>
            <a:r>
              <a:rPr lang="en-US" sz="2800" b="0" i="0" dirty="0">
                <a:solidFill>
                  <a:srgbClr val="232F3E"/>
                </a:solidFill>
                <a:effectLst/>
                <a:latin typeface="AmazonEmberBold"/>
              </a:rPr>
              <a:t>?</a:t>
            </a:r>
          </a:p>
          <a:p>
            <a:pPr algn="l"/>
            <a:endParaRPr lang="en-US" sz="2800" b="0" i="0" dirty="0">
              <a:solidFill>
                <a:srgbClr val="232F3E"/>
              </a:solidFill>
              <a:effectLst/>
              <a:latin typeface="AmazonEmberBold"/>
            </a:endParaRPr>
          </a:p>
          <a:p>
            <a:pPr algn="l"/>
            <a:r>
              <a:rPr lang="en-US" sz="2800" b="0" i="0" dirty="0">
                <a:solidFill>
                  <a:srgbClr val="333333"/>
                </a:solidFill>
                <a:effectLst/>
                <a:latin typeface="AmazonEmberBold"/>
              </a:rPr>
              <a:t>✔ </a:t>
            </a:r>
            <a:r>
              <a:rPr lang="en-US" sz="2800" b="0" i="0" dirty="0">
                <a:solidFill>
                  <a:srgbClr val="333333"/>
                </a:solidFill>
                <a:effectLst/>
                <a:latin typeface="AmazonEmber"/>
              </a:rPr>
              <a:t>Amazon Elastic Compute Cloud (Amazon EC2) is a web service that provides secure, resizable compute capacity in the cloud.</a:t>
            </a:r>
          </a:p>
          <a:p>
            <a:pPr algn="l"/>
            <a:r>
              <a:rPr lang="en-US" sz="2800" b="0" i="0" dirty="0">
                <a:solidFill>
                  <a:srgbClr val="333333"/>
                </a:solidFill>
                <a:effectLst/>
                <a:latin typeface="AmazonEmberBold"/>
              </a:rPr>
              <a:t>✔ </a:t>
            </a:r>
            <a:r>
              <a:rPr lang="en-US" sz="2800" b="0" i="0" dirty="0">
                <a:solidFill>
                  <a:srgbClr val="333333"/>
                </a:solidFill>
                <a:effectLst/>
                <a:latin typeface="AmazonEmber"/>
              </a:rPr>
              <a:t>Access reliable, scalable infrastructure on demand. Scale capacity within minutes with SLA commitment of 99.99% availability.</a:t>
            </a:r>
            <a:br>
              <a:rPr lang="en-US" sz="2800" b="0" i="0" dirty="0">
                <a:solidFill>
                  <a:srgbClr val="333333"/>
                </a:solidFill>
                <a:effectLst/>
                <a:latin typeface="AmazonEmber"/>
              </a:rPr>
            </a:br>
            <a:endParaRPr lang="en-US" sz="2800" b="0" i="0" dirty="0">
              <a:solidFill>
                <a:srgbClr val="333333"/>
              </a:solidFill>
              <a:effectLst/>
              <a:latin typeface="AmazonEmber"/>
            </a:endParaRPr>
          </a:p>
          <a:p>
            <a:pPr algn="l"/>
            <a:r>
              <a:rPr lang="en-US" sz="2800" b="0" i="0" dirty="0">
                <a:solidFill>
                  <a:srgbClr val="333333"/>
                </a:solidFill>
                <a:effectLst/>
                <a:latin typeface="AmazonEmberBold"/>
              </a:rPr>
              <a:t>✔ </a:t>
            </a:r>
            <a:r>
              <a:rPr lang="en-US" sz="2800" b="0" i="0" dirty="0">
                <a:solidFill>
                  <a:srgbClr val="333333"/>
                </a:solidFill>
                <a:effectLst/>
                <a:latin typeface="AmazonEmber"/>
              </a:rPr>
              <a:t>Provide secure compute for your applications. Security is built into the foundation of Amazon EC2 with the </a:t>
            </a:r>
            <a:r>
              <a:rPr lang="en-US" sz="2800" b="0" i="0" u="sng" dirty="0">
                <a:solidFill>
                  <a:srgbClr val="0972D3"/>
                </a:solidFill>
                <a:effectLst/>
                <a:latin typeface="AmazonEmber"/>
                <a:hlinkClick r:id="rId2"/>
              </a:rPr>
              <a:t>AWS Nitro System</a:t>
            </a:r>
            <a:r>
              <a:rPr lang="en-US" sz="2800" b="0" i="0" dirty="0">
                <a:solidFill>
                  <a:srgbClr val="333333"/>
                </a:solidFill>
                <a:effectLst/>
                <a:latin typeface="AmazonEmber"/>
              </a:rPr>
              <a:t>.</a:t>
            </a:r>
            <a:br>
              <a:rPr lang="en-US" sz="2800" b="0" i="0" dirty="0">
                <a:solidFill>
                  <a:srgbClr val="333333"/>
                </a:solidFill>
                <a:effectLst/>
                <a:latin typeface="AmazonEmber"/>
              </a:rPr>
            </a:br>
            <a:endParaRPr lang="en-US" sz="2800" b="0" i="0" dirty="0">
              <a:solidFill>
                <a:srgbClr val="333333"/>
              </a:solidFill>
              <a:effectLst/>
              <a:latin typeface="AmazonEmber"/>
            </a:endParaRPr>
          </a:p>
          <a:p>
            <a:pPr algn="l"/>
            <a:r>
              <a:rPr lang="en-US" sz="2800" b="0" i="0" dirty="0">
                <a:solidFill>
                  <a:srgbClr val="333333"/>
                </a:solidFill>
                <a:effectLst/>
                <a:latin typeface="AmazonEmberBold"/>
              </a:rPr>
              <a:t>✔ </a:t>
            </a:r>
            <a:r>
              <a:rPr lang="en-US" sz="2800" b="0" i="0" dirty="0">
                <a:solidFill>
                  <a:srgbClr val="333333"/>
                </a:solidFill>
                <a:effectLst/>
                <a:latin typeface="AmazonEmber"/>
              </a:rPr>
              <a:t>Optimize performance and cost with flexible options like AWS Graviton-based instances, Amazon EC2 Spot instances, and AWS Savings Plans.</a:t>
            </a:r>
          </a:p>
        </p:txBody>
      </p:sp>
    </p:spTree>
    <p:extLst>
      <p:ext uri="{BB962C8B-B14F-4D97-AF65-F5344CB8AC3E}">
        <p14:creationId xmlns:p14="http://schemas.microsoft.com/office/powerpoint/2010/main" val="330438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71ACE6-57FC-16D7-8611-F6B41977DE32}"/>
              </a:ext>
            </a:extLst>
          </p:cNvPr>
          <p:cNvSpPr txBox="1"/>
          <p:nvPr/>
        </p:nvSpPr>
        <p:spPr>
          <a:xfrm>
            <a:off x="753979" y="797511"/>
            <a:ext cx="10571747" cy="5632311"/>
          </a:xfrm>
          <a:prstGeom prst="rect">
            <a:avLst/>
          </a:prstGeom>
          <a:noFill/>
        </p:spPr>
        <p:txBody>
          <a:bodyPr wrap="square">
            <a:spAutoFit/>
          </a:bodyPr>
          <a:lstStyle/>
          <a:p>
            <a:pPr algn="l"/>
            <a:r>
              <a:rPr lang="en-US" sz="2400" b="1" i="0" u="sng" dirty="0">
                <a:solidFill>
                  <a:srgbClr val="232F3E"/>
                </a:solidFill>
                <a:effectLst/>
                <a:latin typeface="AmazonEmberBold"/>
              </a:rPr>
              <a:t>Use Cases</a:t>
            </a:r>
          </a:p>
          <a:p>
            <a:pPr algn="l"/>
            <a:r>
              <a:rPr lang="en-US" sz="2400" b="0" i="0" dirty="0">
                <a:solidFill>
                  <a:srgbClr val="232F3E"/>
                </a:solidFill>
                <a:effectLst/>
                <a:latin typeface="AmazonEmberBold"/>
              </a:rPr>
              <a:t>Run Cloud-Native and Enterprise Applications</a:t>
            </a:r>
          </a:p>
          <a:p>
            <a:pPr algn="l"/>
            <a:r>
              <a:rPr lang="en-US" sz="2400" b="0" i="0" dirty="0">
                <a:solidFill>
                  <a:srgbClr val="333333"/>
                </a:solidFill>
                <a:effectLst/>
                <a:latin typeface="AmazonEmber"/>
              </a:rPr>
              <a:t>Deliver secure, reliable, high-performance, and cost-effective compute infrastructure to meet demanding business needs.</a:t>
            </a:r>
            <a:br>
              <a:rPr lang="en-US" sz="2400" b="0" i="0" dirty="0">
                <a:solidFill>
                  <a:srgbClr val="333333"/>
                </a:solidFill>
                <a:effectLst/>
                <a:latin typeface="AmazonEmber"/>
              </a:rPr>
            </a:br>
            <a:endParaRPr lang="en-US" sz="2400" b="0" i="0" dirty="0">
              <a:solidFill>
                <a:srgbClr val="333333"/>
              </a:solidFill>
              <a:effectLst/>
              <a:latin typeface="AmazonEmber"/>
            </a:endParaRPr>
          </a:p>
          <a:p>
            <a:pPr algn="l"/>
            <a:r>
              <a:rPr lang="en-US" sz="2400" b="1" i="0" u="sng" dirty="0">
                <a:solidFill>
                  <a:srgbClr val="232F3E"/>
                </a:solidFill>
                <a:effectLst/>
                <a:latin typeface="AmazonEmberBold"/>
              </a:rPr>
              <a:t>Scale for HPC Applications</a:t>
            </a:r>
          </a:p>
          <a:p>
            <a:pPr algn="l"/>
            <a:r>
              <a:rPr lang="en-US" sz="2400" b="0" i="0" dirty="0">
                <a:solidFill>
                  <a:srgbClr val="333333"/>
                </a:solidFill>
                <a:effectLst/>
                <a:latin typeface="AmazonEmber"/>
              </a:rPr>
              <a:t>Access the on-demand infrastructure and capacity you need to run HPC applications faster and cost-effectively.</a:t>
            </a:r>
          </a:p>
          <a:p>
            <a:pPr algn="l"/>
            <a:r>
              <a:rPr lang="en-US" sz="2400" b="1" i="0" u="sng" dirty="0">
                <a:solidFill>
                  <a:srgbClr val="232F3E"/>
                </a:solidFill>
                <a:effectLst/>
                <a:latin typeface="AmazonEmberBold"/>
              </a:rPr>
              <a:t>Develop for Apple Platforms</a:t>
            </a:r>
          </a:p>
          <a:p>
            <a:pPr algn="l"/>
            <a:r>
              <a:rPr lang="en-US" sz="2400" b="0" i="0" dirty="0">
                <a:solidFill>
                  <a:srgbClr val="333333"/>
                </a:solidFill>
                <a:effectLst/>
                <a:latin typeface="AmazonEmber"/>
              </a:rPr>
              <a:t>Build, test, and sign on-demand macOS workloads. Access environments in minutes, dynamically scale capacity as needed, and benefit from AWS’s pay-as-you-go pricing.</a:t>
            </a:r>
          </a:p>
          <a:p>
            <a:pPr algn="l"/>
            <a:r>
              <a:rPr lang="en-US" sz="2400" b="1" i="0" u="sng" dirty="0">
                <a:solidFill>
                  <a:srgbClr val="232F3E"/>
                </a:solidFill>
                <a:effectLst/>
                <a:latin typeface="AmazonEmberBold"/>
              </a:rPr>
              <a:t>Train and Deploy ML Applications</a:t>
            </a:r>
          </a:p>
          <a:p>
            <a:pPr algn="l"/>
            <a:r>
              <a:rPr lang="en-US" sz="2400" b="0" i="0" dirty="0">
                <a:solidFill>
                  <a:srgbClr val="333333"/>
                </a:solidFill>
                <a:effectLst/>
                <a:latin typeface="AmazonEmber"/>
              </a:rPr>
              <a:t>Deliver the broadest choice of compute, networking (up to 400 Gbps), and storage services purpose-built to optimize price performance for ML projects.</a:t>
            </a:r>
          </a:p>
        </p:txBody>
      </p:sp>
    </p:spTree>
    <p:extLst>
      <p:ext uri="{BB962C8B-B14F-4D97-AF65-F5344CB8AC3E}">
        <p14:creationId xmlns:p14="http://schemas.microsoft.com/office/powerpoint/2010/main" val="61465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CDA1-EB0E-868A-7785-F3BF19AF56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0966E9-1D8C-DC27-EEE5-1B6D6E9FB2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254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6219C7-238E-496C-80F7-9BE01F95C0BF}"/>
              </a:ext>
            </a:extLst>
          </p:cNvPr>
          <p:cNvSpPr/>
          <p:nvPr/>
        </p:nvSpPr>
        <p:spPr>
          <a:xfrm>
            <a:off x="3997061" y="2967335"/>
            <a:ext cx="41978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1596078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{90999E3E-9CDB-4AB9-BAD4-CDFE5DB9FA27}tf11531919_win32</Template>
  <TotalTime>38</TotalTime>
  <Words>803</Words>
  <Application>Microsoft Office PowerPoint</Application>
  <PresentationFormat>Widescreen</PresentationFormat>
  <Paragraphs>39</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AmazonEmber</vt:lpstr>
      <vt:lpstr>AmazonEmberBold</vt:lpstr>
      <vt:lpstr>AmazonEmberLight</vt:lpstr>
      <vt:lpstr>Arial</vt:lpstr>
      <vt:lpstr>Avenir Next LT Pro</vt:lpstr>
      <vt:lpstr>Avenir Next LT Pro Light</vt:lpstr>
      <vt:lpstr>Calibri</vt:lpstr>
      <vt:lpstr>Garamond</vt:lpstr>
      <vt:lpstr>SavonVTI</vt:lpstr>
      <vt:lpstr>Amazon Web Services</vt:lpstr>
      <vt:lpstr>What is AWS? </vt:lpstr>
      <vt:lpstr>Largest community of customers and partners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sornapudi.vasanthi@gmail.com</dc:creator>
  <cp:lastModifiedBy>sornapudi.vasanthi@gmail.com</cp:lastModifiedBy>
  <cp:revision>8</cp:revision>
  <dcterms:created xsi:type="dcterms:W3CDTF">2023-05-21T17:41:25Z</dcterms:created>
  <dcterms:modified xsi:type="dcterms:W3CDTF">2023-05-21T18:20:20Z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