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73" r:id="rId7"/>
    <p:sldId id="259" r:id="rId8"/>
    <p:sldId id="258" r:id="rId9"/>
    <p:sldId id="261" r:id="rId10"/>
    <p:sldId id="262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D33E0-DEA4-4F0D-8983-B9F228F1DC9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44B49-DA1D-4B50-9D32-87169E98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bigdata final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44B49-DA1D-4B50-9D32-87169E986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2868A-8B25-014C-3FAF-B20F5E66E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Movie Popularity and Revenue with </a:t>
            </a:r>
            <a:r>
              <a:rPr lang="en-US" sz="6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PySpark</a:t>
            </a:r>
            <a:endParaRPr lang="en-US" sz="6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84170C4-64AD-30FB-39F7-70C44E8A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TEAM ALPHA: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BHANU VENAKAT SIVA KUMAR 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KHALIDA PARVEEN MOHAMMAD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MALAYA SUGANDHINI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VASANTHI YAKKALA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70AC-E4A9-2C79-4629-ED47A2A5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7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FA28-6C1E-A611-54E6-9CBF895D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Cambria"/>
                <a:ea typeface="+mj-lt"/>
                <a:cs typeface="+mj-lt"/>
              </a:rPr>
              <a:t>5. Determine the vote Count Per Language</a:t>
            </a:r>
            <a:endParaRPr lang="en-US" sz="3800">
              <a:latin typeface="Cambria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0CA2-D67B-B757-65D9-0B431EB4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298416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ambria"/>
              </a:rPr>
              <a:t>vote_count_per_language</a:t>
            </a:r>
            <a:r>
              <a:rPr lang="en-US" sz="2200" dirty="0">
                <a:latin typeface="Cambria"/>
              </a:rPr>
              <a:t> = </a:t>
            </a:r>
            <a:r>
              <a:rPr lang="en-US" sz="2200" dirty="0" err="1">
                <a:latin typeface="Cambria"/>
              </a:rPr>
              <a:t>spark.sql</a:t>
            </a:r>
            <a:r>
              <a:rPr lang="en-US" sz="2200" dirty="0">
                <a:latin typeface="Cambria"/>
              </a:rPr>
              <a:t>("""</a:t>
            </a:r>
          </a:p>
          <a:p>
            <a:pPr marL="0" indent="0">
              <a:buNone/>
            </a:pPr>
            <a:r>
              <a:rPr lang="en-US" sz="2200" dirty="0">
                <a:latin typeface="Cambria"/>
              </a:rPr>
              <a:t>SELECT </a:t>
            </a:r>
            <a:r>
              <a:rPr lang="en-US" sz="2200" dirty="0" err="1">
                <a:latin typeface="Cambria"/>
              </a:rPr>
              <a:t>original_language</a:t>
            </a:r>
            <a:r>
              <a:rPr lang="en-US" sz="2200" dirty="0">
                <a:latin typeface="Cambria"/>
              </a:rPr>
              <a:t>, SUM(</a:t>
            </a:r>
            <a:r>
              <a:rPr lang="en-US" sz="2200" dirty="0" err="1">
                <a:latin typeface="Cambria"/>
              </a:rPr>
              <a:t>vote_count</a:t>
            </a:r>
            <a:r>
              <a:rPr lang="en-US" sz="2200" dirty="0">
                <a:latin typeface="Cambria"/>
              </a:rPr>
              <a:t>) AS </a:t>
            </a:r>
            <a:r>
              <a:rPr lang="en-US" sz="2200" dirty="0" err="1">
                <a:latin typeface="Cambria"/>
              </a:rPr>
              <a:t>total_votes</a:t>
            </a:r>
            <a:endParaRPr lang="en-US" sz="2200" dirty="0">
              <a:latin typeface="Cambria"/>
            </a:endParaRPr>
          </a:p>
          <a:p>
            <a:pPr marL="0" indent="0">
              <a:buNone/>
            </a:pPr>
            <a:r>
              <a:rPr lang="en-US" sz="2200" dirty="0">
                <a:latin typeface="Cambria"/>
              </a:rPr>
              <a:t>FROM movies</a:t>
            </a:r>
          </a:p>
          <a:p>
            <a:pPr marL="0" indent="0">
              <a:buNone/>
            </a:pPr>
            <a:r>
              <a:rPr lang="en-US" sz="2200" dirty="0">
                <a:latin typeface="Cambria"/>
              </a:rPr>
              <a:t>GROUP BY </a:t>
            </a:r>
            <a:r>
              <a:rPr lang="en-US" sz="2200" dirty="0" err="1">
                <a:latin typeface="Cambria"/>
              </a:rPr>
              <a:t>original_language</a:t>
            </a:r>
            <a:endParaRPr lang="en-US" sz="2200" dirty="0">
              <a:latin typeface="Cambria"/>
            </a:endParaRPr>
          </a:p>
          <a:p>
            <a:pPr marL="0" indent="0">
              <a:buNone/>
            </a:pPr>
            <a:r>
              <a:rPr lang="en-US" sz="2200" dirty="0">
                <a:latin typeface="Cambria"/>
              </a:rPr>
              <a:t>ORDER BY </a:t>
            </a:r>
            <a:r>
              <a:rPr lang="en-US" sz="2200" dirty="0" err="1">
                <a:latin typeface="Cambria"/>
              </a:rPr>
              <a:t>total_votes</a:t>
            </a:r>
            <a:r>
              <a:rPr lang="en-US" sz="2200" dirty="0">
                <a:latin typeface="Cambria"/>
              </a:rPr>
              <a:t> DESC</a:t>
            </a:r>
          </a:p>
          <a:p>
            <a:pPr marL="0" indent="0">
              <a:buNone/>
            </a:pPr>
            <a:r>
              <a:rPr lang="en-US" sz="2200" dirty="0">
                <a:latin typeface="Cambria"/>
              </a:rPr>
              <a:t>""")</a:t>
            </a:r>
          </a:p>
          <a:p>
            <a:pPr marL="0" indent="0">
              <a:buNone/>
            </a:pPr>
            <a:r>
              <a:rPr lang="en-US" sz="2200" dirty="0" err="1">
                <a:latin typeface="Cambria"/>
              </a:rPr>
              <a:t>vote_count_per_language.show</a:t>
            </a:r>
            <a:r>
              <a:rPr lang="en-US" sz="2200" dirty="0">
                <a:latin typeface="Cambria"/>
              </a:rPr>
              <a:t>()</a:t>
            </a:r>
          </a:p>
          <a:p>
            <a:endParaRPr lang="en-US" sz="2200" dirty="0">
              <a:latin typeface="Cambria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D1D49BB-10D3-B769-F8AA-B908571B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56AE-B634-7352-CF0F-B668833E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BHANU VENAKAT SIVA KUMAR </a:t>
            </a:r>
            <a:r>
              <a:rPr lang="en-US" dirty="0"/>
              <a:t>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1FEF-9EA9-91C5-4A2F-C169B091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B5C00-E1F0-9EE2-B9F7-46B5F4FB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Cambria"/>
                <a:ea typeface="+mj-lt"/>
                <a:cs typeface="+mj-lt"/>
              </a:rPr>
              <a:t>6. Determine the vote average per language</a:t>
            </a:r>
            <a:endParaRPr lang="en-US" sz="3800" dirty="0">
              <a:latin typeface="Cambria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20D9-0DA0-30BA-FDC2-F73D6558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mbria"/>
                <a:ea typeface="Cambria"/>
              </a:rPr>
              <a:t>vote_average_per_language</a:t>
            </a:r>
            <a:r>
              <a:rPr lang="en-US" sz="2000" dirty="0">
                <a:latin typeface="Cambria"/>
                <a:ea typeface="Cambria"/>
              </a:rPr>
              <a:t> = </a:t>
            </a:r>
            <a:r>
              <a:rPr lang="en-US" sz="2000" dirty="0" err="1">
                <a:latin typeface="Cambria"/>
                <a:ea typeface="Cambria"/>
              </a:rPr>
              <a:t>spark.sql</a:t>
            </a:r>
            <a:r>
              <a:rPr lang="en-US" sz="2000" dirty="0">
                <a:latin typeface="Cambria"/>
                <a:ea typeface="Cambria"/>
              </a:rPr>
              <a:t>("""</a:t>
            </a:r>
          </a:p>
          <a:p>
            <a:pPr marL="0" indent="0">
              <a:buNone/>
            </a:pPr>
            <a:r>
              <a:rPr lang="en-US" sz="2000" dirty="0">
                <a:latin typeface="Cambria"/>
                <a:ea typeface="Cambria"/>
              </a:rPr>
              <a:t>SELECT </a:t>
            </a:r>
            <a:r>
              <a:rPr lang="en-US" sz="2000" dirty="0" err="1">
                <a:latin typeface="Cambria"/>
                <a:ea typeface="Cambria"/>
              </a:rPr>
              <a:t>original_language</a:t>
            </a:r>
            <a:r>
              <a:rPr lang="en-US" sz="2000" dirty="0">
                <a:latin typeface="Cambria"/>
                <a:ea typeface="Cambria"/>
              </a:rPr>
              <a:t>, AVG(</a:t>
            </a:r>
            <a:r>
              <a:rPr lang="en-US" sz="2000" dirty="0" err="1">
                <a:latin typeface="Cambria"/>
                <a:ea typeface="Cambria"/>
              </a:rPr>
              <a:t>vote_average</a:t>
            </a:r>
            <a:r>
              <a:rPr lang="en-US" sz="2000" dirty="0">
                <a:latin typeface="Cambria"/>
                <a:ea typeface="Cambria"/>
              </a:rPr>
              <a:t>) AS </a:t>
            </a:r>
            <a:r>
              <a:rPr lang="en-US" sz="2000" dirty="0" err="1">
                <a:latin typeface="Cambria"/>
                <a:ea typeface="Cambria"/>
              </a:rPr>
              <a:t>average_votes</a:t>
            </a:r>
            <a:endParaRPr lang="en-US" sz="2000" dirty="0"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en-US" sz="2000" dirty="0">
                <a:latin typeface="Cambria"/>
                <a:ea typeface="Cambria"/>
              </a:rPr>
              <a:t>FROM movies</a:t>
            </a:r>
          </a:p>
          <a:p>
            <a:pPr marL="0" indent="0">
              <a:buNone/>
            </a:pPr>
            <a:r>
              <a:rPr lang="en-US" sz="2000" dirty="0">
                <a:latin typeface="Cambria"/>
                <a:ea typeface="Cambria"/>
              </a:rPr>
              <a:t>GROUP BY </a:t>
            </a:r>
            <a:r>
              <a:rPr lang="en-US" sz="2000" dirty="0" err="1">
                <a:latin typeface="Cambria"/>
                <a:ea typeface="Cambria"/>
              </a:rPr>
              <a:t>original_language</a:t>
            </a:r>
            <a:endParaRPr lang="en-US" sz="2000" dirty="0"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en-US" sz="2000" dirty="0">
                <a:latin typeface="Cambria"/>
                <a:ea typeface="Cambria"/>
              </a:rPr>
              <a:t>ORDER BY </a:t>
            </a:r>
            <a:r>
              <a:rPr lang="en-US" sz="2000" dirty="0" err="1">
                <a:latin typeface="Cambria"/>
                <a:ea typeface="Cambria"/>
              </a:rPr>
              <a:t>average_votes</a:t>
            </a:r>
            <a:r>
              <a:rPr lang="en-US" sz="2000" dirty="0">
                <a:latin typeface="Cambria"/>
                <a:ea typeface="Cambria"/>
              </a:rPr>
              <a:t> DESC</a:t>
            </a:r>
          </a:p>
          <a:p>
            <a:pPr marL="0" indent="0">
              <a:buNone/>
            </a:pPr>
            <a:r>
              <a:rPr lang="en-US" sz="2000" dirty="0">
                <a:latin typeface="Cambria"/>
                <a:ea typeface="Cambria"/>
              </a:rPr>
              <a:t>""")</a:t>
            </a:r>
          </a:p>
          <a:p>
            <a:pPr marL="0" indent="0">
              <a:buNone/>
            </a:pPr>
            <a:r>
              <a:rPr lang="en-US" sz="2000" dirty="0" err="1">
                <a:latin typeface="Cambria"/>
                <a:ea typeface="Cambria"/>
              </a:rPr>
              <a:t>vote_average_per_language.show</a:t>
            </a:r>
            <a:r>
              <a:rPr lang="en-US" sz="2000" dirty="0">
                <a:latin typeface="Cambria"/>
                <a:ea typeface="Cambria"/>
              </a:rPr>
              <a:t>()</a:t>
            </a:r>
          </a:p>
          <a:p>
            <a:endParaRPr lang="en-US" sz="2000" dirty="0">
              <a:latin typeface="Cambria"/>
              <a:ea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BA18F-1B7F-673C-5707-05C36C2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MALAYA SUGANDHINI</a:t>
            </a:r>
          </a:p>
          <a:p>
            <a:pPr>
              <a:spcAft>
                <a:spcPts val="600"/>
              </a:spcAft>
            </a:pPr>
            <a:r>
              <a:rPr lang="en-US"/>
              <a:t>​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1F5A-68CA-B43F-87C1-97885D3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15278D-C710-6CBD-3859-7FE1B553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88" y="1449717"/>
            <a:ext cx="6680518" cy="37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3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FF711-F782-B0E8-3672-5E640544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>
                <a:latin typeface="Cambria"/>
                <a:ea typeface="+mj-lt"/>
                <a:cs typeface="+mj-lt"/>
              </a:rPr>
              <a:t>7. Determine the top Original titles with largest tagline</a:t>
            </a:r>
            <a:endParaRPr lang="en-US" sz="3000">
              <a:latin typeface="Cambria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B821-B782-BECC-6450-C937E415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Cambria"/>
                <a:ea typeface="+mn-lt"/>
                <a:cs typeface="+mn-lt"/>
              </a:rPr>
              <a:t>largest_tagline</a:t>
            </a:r>
            <a:r>
              <a:rPr lang="en-US" sz="1700" dirty="0">
                <a:latin typeface="Cambria"/>
                <a:ea typeface="+mn-lt"/>
                <a:cs typeface="+mn-lt"/>
              </a:rPr>
              <a:t> = </a:t>
            </a:r>
            <a:r>
              <a:rPr lang="en-US" sz="1700" dirty="0" err="1">
                <a:latin typeface="Cambria"/>
                <a:ea typeface="+mn-lt"/>
                <a:cs typeface="+mn-lt"/>
              </a:rPr>
              <a:t>spark.sql</a:t>
            </a:r>
            <a:r>
              <a:rPr lang="en-US" sz="1700" dirty="0">
                <a:latin typeface="Cambria"/>
                <a:ea typeface="+mn-lt"/>
                <a:cs typeface="+mn-lt"/>
              </a:rPr>
              <a:t>("""</a:t>
            </a:r>
          </a:p>
          <a:p>
            <a:pPr marL="0" indent="0">
              <a:buNone/>
            </a:pPr>
            <a:r>
              <a:rPr lang="en-US" sz="1700" dirty="0">
                <a:latin typeface="Cambria"/>
                <a:ea typeface="+mn-lt"/>
                <a:cs typeface="+mn-lt"/>
              </a:rPr>
              <a:t>SELECT </a:t>
            </a:r>
            <a:r>
              <a:rPr lang="en-US" sz="1700" dirty="0" err="1">
                <a:latin typeface="Cambria"/>
                <a:ea typeface="+mn-lt"/>
                <a:cs typeface="+mn-lt"/>
              </a:rPr>
              <a:t>original_title</a:t>
            </a:r>
            <a:r>
              <a:rPr lang="en-US" sz="1700" dirty="0">
                <a:latin typeface="Cambria"/>
                <a:ea typeface="+mn-lt"/>
                <a:cs typeface="+mn-lt"/>
              </a:rPr>
              <a:t>, tagline, LENGTH(tagline) AS </a:t>
            </a:r>
            <a:r>
              <a:rPr lang="en-US" sz="1700" dirty="0" err="1">
                <a:latin typeface="Cambria"/>
                <a:ea typeface="+mn-lt"/>
                <a:cs typeface="+mn-lt"/>
              </a:rPr>
              <a:t>tagline_length</a:t>
            </a:r>
            <a:endParaRPr lang="en-US" sz="1700" dirty="0">
              <a:latin typeface="Cambri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dirty="0">
                <a:latin typeface="Cambria"/>
                <a:ea typeface="+mn-lt"/>
                <a:cs typeface="+mn-lt"/>
              </a:rPr>
              <a:t>FROM movies</a:t>
            </a:r>
          </a:p>
          <a:p>
            <a:pPr marL="0" indent="0">
              <a:buNone/>
            </a:pPr>
            <a:r>
              <a:rPr lang="en-US" sz="1700" dirty="0">
                <a:latin typeface="Cambria"/>
                <a:ea typeface="+mn-lt"/>
                <a:cs typeface="+mn-lt"/>
              </a:rPr>
              <a:t>WHERE tagline IS NOT NULL</a:t>
            </a:r>
          </a:p>
          <a:p>
            <a:pPr marL="0" indent="0">
              <a:buNone/>
            </a:pPr>
            <a:r>
              <a:rPr lang="en-US" sz="1700" dirty="0">
                <a:latin typeface="Cambria"/>
                <a:ea typeface="+mn-lt"/>
                <a:cs typeface="+mn-lt"/>
              </a:rPr>
              <a:t>ORDER BY </a:t>
            </a:r>
            <a:r>
              <a:rPr lang="en-US" sz="1700" dirty="0" err="1">
                <a:latin typeface="Cambria"/>
                <a:ea typeface="+mn-lt"/>
                <a:cs typeface="+mn-lt"/>
              </a:rPr>
              <a:t>tagline_length</a:t>
            </a:r>
            <a:r>
              <a:rPr lang="en-US" sz="1700" dirty="0">
                <a:latin typeface="Cambria"/>
                <a:ea typeface="+mn-lt"/>
                <a:cs typeface="+mn-lt"/>
              </a:rPr>
              <a:t> DESC</a:t>
            </a:r>
          </a:p>
          <a:p>
            <a:pPr marL="0" indent="0">
              <a:buNone/>
            </a:pPr>
            <a:r>
              <a:rPr lang="en-US" sz="1700" dirty="0">
                <a:latin typeface="Cambria"/>
                <a:ea typeface="+mn-lt"/>
                <a:cs typeface="+mn-lt"/>
              </a:rPr>
              <a:t>LIMIT 10</a:t>
            </a:r>
          </a:p>
          <a:p>
            <a:pPr marL="0" indent="0">
              <a:buNone/>
            </a:pPr>
            <a:r>
              <a:rPr lang="en-US" sz="1700" dirty="0">
                <a:latin typeface="Cambria"/>
                <a:ea typeface="+mn-lt"/>
                <a:cs typeface="+mn-lt"/>
              </a:rPr>
              <a:t>""")</a:t>
            </a:r>
          </a:p>
          <a:p>
            <a:pPr marL="0" indent="0">
              <a:buNone/>
            </a:pPr>
            <a:r>
              <a:rPr lang="en-US" sz="1700" dirty="0" err="1">
                <a:latin typeface="Cambria"/>
                <a:ea typeface="+mn-lt"/>
                <a:cs typeface="+mn-lt"/>
              </a:rPr>
              <a:t>largest_tagline.show</a:t>
            </a:r>
            <a:r>
              <a:rPr lang="en-US" sz="1700" dirty="0">
                <a:latin typeface="Cambria"/>
                <a:ea typeface="+mn-lt"/>
                <a:cs typeface="+mn-lt"/>
              </a:rPr>
              <a:t>()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32EAD17-6C87-E9EC-D145-7293013E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4CB1-9D6E-3C8C-D77B-F11E79D0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                                    MALAYA SUGANDHINI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C32E-5620-C949-A16F-F04011D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D6A5-9977-31C6-29E9-066CBAD1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>
                <a:latin typeface="Cambria"/>
                <a:ea typeface="+mj-lt"/>
                <a:cs typeface="+mj-lt"/>
              </a:rPr>
              <a:t>8. Determine the Highest Revenue Film in Each Year</a:t>
            </a:r>
            <a:endParaRPr lang="en-US" sz="3000">
              <a:latin typeface="Cambria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CFB7-A7EF-5C64-A9E3-19E2E2A1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Cambria"/>
              </a:rPr>
              <a:t>highest_revenue_per_year</a:t>
            </a:r>
            <a:r>
              <a:rPr lang="en-US" sz="1700" dirty="0">
                <a:latin typeface="Cambria"/>
              </a:rPr>
              <a:t> = </a:t>
            </a:r>
            <a:r>
              <a:rPr lang="en-US" sz="1700" dirty="0" err="1">
                <a:latin typeface="Cambria"/>
              </a:rPr>
              <a:t>spark.sql</a:t>
            </a:r>
            <a:r>
              <a:rPr lang="en-US" sz="1700" dirty="0">
                <a:latin typeface="Cambria"/>
              </a:rPr>
              <a:t>("""</a:t>
            </a:r>
          </a:p>
          <a:p>
            <a:pPr marL="0" indent="0">
              <a:buNone/>
            </a:pPr>
            <a:r>
              <a:rPr lang="en-US" sz="1700" dirty="0">
                <a:latin typeface="Cambria"/>
              </a:rPr>
              <a:t>SELECT </a:t>
            </a:r>
            <a:r>
              <a:rPr lang="en-US" sz="1700" dirty="0" err="1">
                <a:latin typeface="Cambria"/>
              </a:rPr>
              <a:t>m.release_year</a:t>
            </a:r>
            <a:r>
              <a:rPr lang="en-US" sz="1700" dirty="0">
                <a:latin typeface="Cambria"/>
              </a:rPr>
              <a:t>, </a:t>
            </a:r>
            <a:r>
              <a:rPr lang="en-US" sz="1700" dirty="0" err="1">
                <a:latin typeface="Cambria"/>
              </a:rPr>
              <a:t>m.original_title</a:t>
            </a:r>
            <a:r>
              <a:rPr lang="en-US" sz="1700" dirty="0">
                <a:latin typeface="Cambria"/>
              </a:rPr>
              <a:t>, </a:t>
            </a:r>
            <a:r>
              <a:rPr lang="en-US" sz="1700" dirty="0" err="1">
                <a:latin typeface="Cambria"/>
              </a:rPr>
              <a:t>m.revenue</a:t>
            </a:r>
            <a:endParaRPr lang="en-US" sz="1700" dirty="0">
              <a:latin typeface="Cambria"/>
            </a:endParaRPr>
          </a:p>
          <a:p>
            <a:pPr marL="0" indent="0">
              <a:buNone/>
            </a:pPr>
            <a:r>
              <a:rPr lang="en-US" sz="1700" dirty="0">
                <a:latin typeface="Cambria"/>
              </a:rPr>
              <a:t>FROM (SELECT </a:t>
            </a:r>
            <a:r>
              <a:rPr lang="en-US" sz="1700" dirty="0" err="1">
                <a:latin typeface="Cambria"/>
              </a:rPr>
              <a:t>release_year</a:t>
            </a:r>
            <a:r>
              <a:rPr lang="en-US" sz="1700" dirty="0">
                <a:latin typeface="Cambria"/>
              </a:rPr>
              <a:t>, MAX(revenue) AS </a:t>
            </a:r>
            <a:r>
              <a:rPr lang="en-US" sz="1700" dirty="0" err="1">
                <a:latin typeface="Cambria"/>
              </a:rPr>
              <a:t>max_revenue</a:t>
            </a:r>
            <a:r>
              <a:rPr lang="en-US" sz="1700" dirty="0">
                <a:latin typeface="Cambria"/>
              </a:rPr>
              <a:t>  FROM </a:t>
            </a:r>
            <a:r>
              <a:rPr lang="en-US" sz="1700" dirty="0" err="1">
                <a:latin typeface="Cambria"/>
              </a:rPr>
              <a:t>movies_with_year</a:t>
            </a:r>
            <a:endParaRPr lang="en-US" sz="1700" dirty="0">
              <a:latin typeface="Cambria"/>
            </a:endParaRPr>
          </a:p>
          <a:p>
            <a:pPr marL="0" indent="0">
              <a:buNone/>
            </a:pPr>
            <a:r>
              <a:rPr lang="en-US" sz="1700" dirty="0">
                <a:latin typeface="Cambria"/>
              </a:rPr>
              <a:t>   WHERE revenue IS NOT NULL    GROUP BY </a:t>
            </a:r>
            <a:r>
              <a:rPr lang="en-US" sz="1700" dirty="0" err="1">
                <a:latin typeface="Cambria"/>
              </a:rPr>
              <a:t>release_year</a:t>
            </a:r>
            <a:r>
              <a:rPr lang="en-US" sz="1700" dirty="0">
                <a:latin typeface="Cambria"/>
              </a:rPr>
              <a:t>) AS </a:t>
            </a:r>
            <a:r>
              <a:rPr lang="en-US" sz="1700" dirty="0" err="1">
                <a:latin typeface="Cambria"/>
              </a:rPr>
              <a:t>max_revenue_per_yearJOIN</a:t>
            </a:r>
            <a:r>
              <a:rPr lang="en-US" sz="1700" dirty="0">
                <a:latin typeface="Cambria"/>
              </a:rPr>
              <a:t> </a:t>
            </a:r>
            <a:r>
              <a:rPr lang="en-US" sz="1700" dirty="0" err="1">
                <a:latin typeface="Cambria"/>
              </a:rPr>
              <a:t>movies_with_year</a:t>
            </a:r>
            <a:r>
              <a:rPr lang="en-US" sz="1700" dirty="0">
                <a:latin typeface="Cambria"/>
              </a:rPr>
              <a:t> </a:t>
            </a:r>
            <a:r>
              <a:rPr lang="en-US" sz="1700" dirty="0" err="1">
                <a:latin typeface="Cambria"/>
              </a:rPr>
              <a:t>mON</a:t>
            </a:r>
            <a:r>
              <a:rPr lang="en-US" sz="1700" dirty="0">
                <a:latin typeface="Cambria"/>
              </a:rPr>
              <a:t> </a:t>
            </a:r>
            <a:r>
              <a:rPr lang="en-US" sz="1700" dirty="0" err="1">
                <a:latin typeface="Cambria"/>
              </a:rPr>
              <a:t>m.release_year</a:t>
            </a:r>
            <a:r>
              <a:rPr lang="en-US" sz="1700" dirty="0">
                <a:latin typeface="Cambria"/>
              </a:rPr>
              <a:t> = </a:t>
            </a:r>
            <a:r>
              <a:rPr lang="en-US" sz="1700" dirty="0" err="1">
                <a:latin typeface="Cambria"/>
              </a:rPr>
              <a:t>max_revenue_per_year.release_yearAND</a:t>
            </a:r>
            <a:r>
              <a:rPr lang="en-US" sz="1700" dirty="0">
                <a:latin typeface="Cambria"/>
              </a:rPr>
              <a:t> </a:t>
            </a:r>
            <a:r>
              <a:rPr lang="en-US" sz="1700" dirty="0" err="1">
                <a:latin typeface="Cambria"/>
              </a:rPr>
              <a:t>m.revenue</a:t>
            </a:r>
            <a:r>
              <a:rPr lang="en-US" sz="1700" dirty="0">
                <a:latin typeface="Cambria"/>
              </a:rPr>
              <a:t> = </a:t>
            </a:r>
            <a:r>
              <a:rPr lang="en-US" sz="1700" dirty="0" err="1">
                <a:latin typeface="Cambria"/>
              </a:rPr>
              <a:t>max_revenue_per_year.max_revenue</a:t>
            </a:r>
            <a:r>
              <a:rPr lang="en-US" sz="1700" dirty="0">
                <a:latin typeface="Cambria"/>
              </a:rPr>
              <a:t>""")</a:t>
            </a:r>
            <a:r>
              <a:rPr lang="en-US" sz="1700" dirty="0" err="1">
                <a:latin typeface="Cambria"/>
              </a:rPr>
              <a:t>highest_revenue_per_year.show</a:t>
            </a:r>
            <a:r>
              <a:rPr lang="en-US" sz="1700" dirty="0">
                <a:latin typeface="Cambria"/>
              </a:rPr>
              <a:t>()</a:t>
            </a:r>
          </a:p>
          <a:p>
            <a:endParaRPr lang="en-US" sz="1700" dirty="0">
              <a:latin typeface="Cambria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43046D6-4CA3-6134-CBBA-7965CB19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93665"/>
            <a:ext cx="5458968" cy="30706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1AC3-EE21-6197-E5F8-99D64F45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                       KHALIDA PARVEEN MOHAMMAD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9E85-7E85-B0B9-773A-D25C8F7E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8A25-43CD-9CBD-4E43-765798AB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Cambria"/>
                <a:ea typeface="+mj-lt"/>
                <a:cs typeface="+mj-lt"/>
              </a:rPr>
              <a:t>9. Retrieve all movies Released in a given year</a:t>
            </a:r>
            <a:endParaRPr lang="en-US" sz="3400">
              <a:latin typeface="Cambria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4F81-8611-936A-2A4F-688EF6D0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# Replace '2021' with the desired year</a:t>
            </a:r>
          </a:p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specific_year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2021</a:t>
            </a:r>
          </a:p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movies_in_year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spark.sql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(f"""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original_title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release_date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genre,   revenue, runtime,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vote_average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movies_with_year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release_year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{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specific_year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}""")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movies_in_year.show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CA188-87DA-81C8-BB14-B55D6150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93665"/>
            <a:ext cx="5458968" cy="30706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8A7D-8FE9-4653-2923-CC1C0461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KHALIDA PARVEEN MOHAMMAD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D8B7-1230-4E2B-2E02-A5C9E913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600F8-5F49-705A-E2C7-0B22278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Cambria"/>
                <a:ea typeface="Cambria"/>
                <a:cs typeface="Calibri Light"/>
              </a:rPr>
              <a:t>Conclusion</a:t>
            </a:r>
            <a:endParaRPr lang="en-US" sz="4000" b="1">
              <a:latin typeface="Cambria"/>
              <a:ea typeface="Cambria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36D1-BACE-9C9B-11D4-50779647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analysis highlighted significant trends in movie success metrics using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PySpark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 Insights on audience preferences, revenue trends, and production strategies enable data-driven decision-making in the film industry.</a:t>
            </a:r>
          </a:p>
          <a:p>
            <a:endParaRPr lang="en-US" sz="2200" dirty="0">
              <a:latin typeface="Cambr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F174A-D1B9-474D-CFB4-BAF61CD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KHALIDA PARVEEN MOHAMMAD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DD112-1D86-9AE9-7EBC-1BDBC04D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6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4AD6-36D1-BF91-42D9-ABF0601F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6DDB2F3-5959-5E36-3992-5516D89F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10" y="643467"/>
            <a:ext cx="9246580" cy="5571065"/>
          </a:xfrm>
          <a:prstGeom prst="rect">
            <a:avLst/>
          </a:prstGeom>
          <a:ln>
            <a:noFill/>
          </a:ln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6BA20-F5A0-5CDA-7B4B-937DE243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7746" y="6359160"/>
            <a:ext cx="3970610" cy="35233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                                VASANTHI YAKKALA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EE640BE-DA8F-0EED-E478-D7D574823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6003" y="3323861"/>
            <a:ext cx="1525857" cy="1610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28A6D-F6F5-4491-3C7B-FA18247AAFF2}"/>
              </a:ext>
            </a:extLst>
          </p:cNvPr>
          <p:cNvSpPr txBox="1"/>
          <p:nvPr/>
        </p:nvSpPr>
        <p:spPr>
          <a:xfrm>
            <a:off x="3009328" y="5291254"/>
            <a:ext cx="2601837" cy="3877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6376">
              <a:spcAft>
                <a:spcPts val="576"/>
              </a:spcAft>
            </a:pPr>
            <a:r>
              <a:rPr lang="en-US" sz="1920" dirty="0">
                <a:solidFill>
                  <a:srgbClr val="000000"/>
                </a:solidFill>
                <a:latin typeface="Cambria"/>
                <a:ea typeface="Cambria"/>
                <a:cs typeface="Arial"/>
              </a:rPr>
              <a:t> Khalida Mohammad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8B20-44AB-9DE6-0C52-67F4CECD7CF7}"/>
              </a:ext>
            </a:extLst>
          </p:cNvPr>
          <p:cNvSpPr txBox="1"/>
          <p:nvPr/>
        </p:nvSpPr>
        <p:spPr>
          <a:xfrm>
            <a:off x="7015128" y="5096493"/>
            <a:ext cx="2601838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6376">
              <a:spcAft>
                <a:spcPts val="576"/>
              </a:spcAft>
            </a:pPr>
            <a:r>
              <a:rPr lang="en-US" sz="1920" dirty="0">
                <a:solidFill>
                  <a:srgbClr val="000000"/>
                </a:solidFill>
                <a:latin typeface="Cambria"/>
                <a:ea typeface="Cambria"/>
                <a:cs typeface="Arial"/>
              </a:rPr>
              <a:t>Malaya Sugandhini Seerapu</a:t>
            </a:r>
            <a:endParaRPr lang="en-US" sz="2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E69C85C-5CD9-41AA-B7AD-2D10942E3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6246" y="926403"/>
            <a:ext cx="2048041" cy="1450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56CCE-1C3F-1019-CF39-F20810569CF0}"/>
              </a:ext>
            </a:extLst>
          </p:cNvPr>
          <p:cNvSpPr txBox="1"/>
          <p:nvPr/>
        </p:nvSpPr>
        <p:spPr>
          <a:xfrm>
            <a:off x="1256246" y="2466672"/>
            <a:ext cx="267761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920" dirty="0" err="1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Vasanthi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Yakkala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defTabSz="877824"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7F8B92A-C9EA-698E-1D8C-352E49AED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1165" y="727038"/>
            <a:ext cx="1227029" cy="1636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CBD77A-DDCE-1187-0D6D-5C826E57C016}"/>
              </a:ext>
            </a:extLst>
          </p:cNvPr>
          <p:cNvSpPr txBox="1"/>
          <p:nvPr/>
        </p:nvSpPr>
        <p:spPr>
          <a:xfrm>
            <a:off x="4773421" y="2466671"/>
            <a:ext cx="32045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920" dirty="0">
                <a:solidFill>
                  <a:srgbClr val="000000"/>
                </a:solidFill>
                <a:latin typeface="Cambria"/>
                <a:cs typeface="Calibri"/>
              </a:rPr>
              <a:t>Bhanu </a:t>
            </a:r>
            <a:r>
              <a:rPr lang="en-US" sz="1920" dirty="0" err="1">
                <a:solidFill>
                  <a:srgbClr val="000000"/>
                </a:solidFill>
                <a:latin typeface="Cambria"/>
                <a:cs typeface="Calibri"/>
              </a:rPr>
              <a:t>venakata</a:t>
            </a:r>
            <a:r>
              <a:rPr lang="en-US" sz="1920" dirty="0">
                <a:solidFill>
                  <a:srgbClr val="000000"/>
                </a:solidFill>
                <a:latin typeface="Cambria"/>
                <a:cs typeface="Calibri"/>
              </a:rPr>
              <a:t> </a:t>
            </a:r>
            <a:r>
              <a:rPr lang="en-US" sz="1920" dirty="0" err="1">
                <a:solidFill>
                  <a:srgbClr val="000000"/>
                </a:solidFill>
                <a:latin typeface="Cambria"/>
                <a:cs typeface="Calibri"/>
              </a:rPr>
              <a:t>siva</a:t>
            </a:r>
            <a:r>
              <a:rPr lang="en-US" sz="1920" dirty="0">
                <a:solidFill>
                  <a:srgbClr val="000000"/>
                </a:solidFill>
                <a:latin typeface="Cambria"/>
                <a:cs typeface="Calibri"/>
              </a:rPr>
              <a:t> </a:t>
            </a:r>
            <a:r>
              <a:rPr lang="en-US" sz="1920" dirty="0" err="1">
                <a:solidFill>
                  <a:srgbClr val="000000"/>
                </a:solidFill>
                <a:latin typeface="Cambria"/>
                <a:cs typeface="Calibri"/>
              </a:rPr>
              <a:t>kumar</a:t>
            </a:r>
            <a:endParaRPr lang="en-US" sz="2000" dirty="0">
              <a:solidFill>
                <a:srgbClr val="000000"/>
              </a:solidFill>
              <a:latin typeface="Cambria"/>
              <a:ea typeface="Calibri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3F3B4D-F9FF-B0A4-3C09-62171946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srgbClr val="000000"/>
                </a:solidFill>
              </a:rPr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person standing on a bridge&#10;&#10;Description automatically generated">
            <a:extLst>
              <a:ext uri="{FF2B5EF4-FFF2-40B4-BE49-F238E27FC236}">
                <a16:creationId xmlns:a16="http://schemas.microsoft.com/office/drawing/2014/main" id="{BD359A0D-4072-F9B1-D5E6-DAA96AB88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22" y="2866781"/>
            <a:ext cx="1736058" cy="23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2868A-8B25-014C-3FAF-B20F5E66E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/>
              <a:t>OUTLINE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70C4-64AD-30FB-39F7-70C44E8A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INTRODUCTION</a:t>
            </a:r>
            <a:endParaRPr lang="en-US" sz="2200" dirty="0"/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ARCHITECTURE FLOW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GOALS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RESULTS</a:t>
            </a:r>
          </a:p>
          <a:p>
            <a:pPr indent="-2286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b="1" dirty="0"/>
              <a:t>CONCULSION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70AC-E4A9-2C79-4629-ED47A2A5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3765A-6820-ADE4-8B0F-7183696C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mbria"/>
                <a:ea typeface="Cambria"/>
                <a:cs typeface="Calibri Light"/>
              </a:rPr>
              <a:t>Introduction</a:t>
            </a:r>
            <a:endParaRPr lang="en-US" sz="3600" b="1" dirty="0">
              <a:solidFill>
                <a:srgbClr val="FFFFFF"/>
              </a:solidFill>
              <a:latin typeface="Cambria"/>
              <a:ea typeface="Cambria"/>
            </a:endParaRPr>
          </a:p>
        </p:txBody>
      </p:sp>
      <p:sp>
        <p:nvSpPr>
          <p:cNvPr id="6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0DC6F-8D3B-7C1F-899F-93922D8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                                     VASANTHI YAKKALA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C1121-6E66-F2B9-35E9-4C771F2E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4021C6-254C-F947-141E-F78BE4C3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37"/>
            <a:ext cx="10515600" cy="3801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project analyzes a movie dataset with metrics like budget, release dates, genres, and popularity to identify success factors. Using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PySpark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ensures efficient data processing, while Power BI and Tableau help visualize trends, offering insights and recommendations for the film industry.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811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DC779-9060-188D-F013-4C180760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mbria"/>
                <a:ea typeface="Cambria"/>
                <a:cs typeface="Calibri Light"/>
              </a:rPr>
              <a:t>Architecture Flow</a:t>
            </a:r>
          </a:p>
        </p:txBody>
      </p:sp>
      <p:sp>
        <p:nvSpPr>
          <p:cNvPr id="10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ED7B9-0336-D995-E2B6-2962B617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                                    VASANTHI YAKKALA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9C3E6-9D06-75C8-8C65-40F13426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7" name="Content Placeholder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5B26C585-B651-93F9-C9E4-C3F74179A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332" y="1951038"/>
            <a:ext cx="3271111" cy="42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61DE3-49D9-6EA3-F942-83F4765A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marL="514350" indent="-514350">
              <a:buAutoNum type="arabicPeriod"/>
            </a:pPr>
            <a:r>
              <a:rPr lang="en-US" sz="3000">
                <a:latin typeface="Cambria"/>
                <a:ea typeface="+mj-lt"/>
                <a:cs typeface="+mj-lt"/>
              </a:rPr>
              <a:t>Top 10 Highest-Grossing Movies and Earnings</a:t>
            </a:r>
            <a:endParaRPr lang="en-US" sz="3000">
              <a:latin typeface="Cambria"/>
              <a:ea typeface="Cambria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7BD3-9BCD-DC7D-B51B-1DAA561D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TopMovies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spark .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(””” SELECT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originaltitle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, revenue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FROM movies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revenue DESC LIMIT 10 ””” 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topMovies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. show ( )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endParaRPr lang="en-US" sz="2200" dirty="0">
              <a:latin typeface="Cambria"/>
              <a:cs typeface="Calibri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4ECEC62-44C3-C90D-96F9-1189C671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5723-3C9F-65DB-46A8-159B86A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                                     VASANTHI YAKKALA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D845-02E8-6D3F-0EDC-6F919631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93F4E-3D16-5212-EBFB-CD554F82C7E4}"/>
              </a:ext>
            </a:extLst>
          </p:cNvPr>
          <p:cNvSpPr txBox="1"/>
          <p:nvPr/>
        </p:nvSpPr>
        <p:spPr>
          <a:xfrm>
            <a:off x="1234440" y="257175"/>
            <a:ext cx="86239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>
                <a:solidFill>
                  <a:srgbClr val="000000"/>
                </a:solidFill>
                <a:latin typeface="Cambria"/>
                <a:ea typeface="Calibri"/>
                <a:cs typeface="Calibri"/>
              </a:rPr>
              <a:t>Goals</a:t>
            </a:r>
            <a:endParaRPr lang="en-US" sz="4000" b="1">
              <a:solidFill>
                <a:srgbClr val="000000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8030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BA9D-58A4-73A6-EBED-13631846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Cambria"/>
                <a:ea typeface="+mj-lt"/>
                <a:cs typeface="+mj-lt"/>
              </a:rPr>
              <a:t>2. Movies Ordered by Popularity Score </a:t>
            </a:r>
            <a:endParaRPr lang="en-US" sz="3400">
              <a:latin typeface="Cambria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9E2A-57A4-1D10-262B-31F43F66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Cambria"/>
              </a:rPr>
              <a:t>sorted_by_popularity</a:t>
            </a:r>
            <a:r>
              <a:rPr lang="en-US" sz="2200" dirty="0">
                <a:latin typeface="Cambria"/>
              </a:rPr>
              <a:t> = </a:t>
            </a:r>
            <a:r>
              <a:rPr lang="en-US" sz="2200" dirty="0" err="1">
                <a:latin typeface="Cambria"/>
              </a:rPr>
              <a:t>movies_df</a:t>
            </a:r>
            <a:r>
              <a:rPr lang="en-US" sz="2200" dirty="0">
                <a:latin typeface="Cambria"/>
              </a:rPr>
              <a:t>     .select(col("</a:t>
            </a:r>
            <a:r>
              <a:rPr lang="en-US" sz="2200" dirty="0" err="1">
                <a:latin typeface="Cambria"/>
              </a:rPr>
              <a:t>original_title</a:t>
            </a:r>
            <a:r>
              <a:rPr lang="en-US" sz="2200" dirty="0">
                <a:latin typeface="Cambria"/>
              </a:rPr>
              <a:t>").alias("Title"), col("popularity").cast("float").alias("Popularity"))     .</a:t>
            </a:r>
            <a:r>
              <a:rPr lang="en-US" sz="2200" dirty="0" err="1">
                <a:latin typeface="Cambria"/>
              </a:rPr>
              <a:t>orderBy</a:t>
            </a:r>
            <a:r>
              <a:rPr lang="en-US" sz="2200" dirty="0">
                <a:latin typeface="Cambria"/>
              </a:rPr>
              <a:t>(desc("Popularity"))</a:t>
            </a:r>
          </a:p>
          <a:p>
            <a:endParaRPr lang="en-US" sz="2200" dirty="0">
              <a:latin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B902A-205A-940D-6587-ACF967D7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91F2-8A0B-C8A6-E19E-E4D1C37B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                                     VASANTHI YAKKALA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331-350E-059F-D874-0FB94923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F4F83-303E-3D95-2561-39A64103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Cambria"/>
                <a:ea typeface="+mj-lt"/>
                <a:cs typeface="+mj-lt"/>
              </a:rPr>
              <a:t>3. Total Movies Produced by Language</a:t>
            </a:r>
            <a:endParaRPr lang="en-US" sz="3800">
              <a:latin typeface="Cambria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3452-8008-EDD1-2500-4E68A70A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Cambria"/>
                <a:cs typeface="Calibri"/>
              </a:rPr>
              <a:t>movies_by_language</a:t>
            </a:r>
            <a:r>
              <a:rPr lang="en-US" sz="2200" dirty="0">
                <a:latin typeface="Cambria"/>
                <a:cs typeface="Calibri"/>
              </a:rPr>
              <a:t> = </a:t>
            </a:r>
            <a:r>
              <a:rPr lang="en-US" sz="2200" dirty="0" err="1">
                <a:latin typeface="Cambria"/>
                <a:cs typeface="Calibri"/>
              </a:rPr>
              <a:t>movies_df</a:t>
            </a:r>
            <a:r>
              <a:rPr lang="en-US" sz="2200" dirty="0">
                <a:latin typeface="Cambria"/>
                <a:cs typeface="Calibri"/>
              </a:rPr>
              <a:t>  .</a:t>
            </a:r>
            <a:r>
              <a:rPr lang="en-US" sz="2200" dirty="0" err="1">
                <a:latin typeface="Cambria"/>
                <a:cs typeface="Calibri"/>
              </a:rPr>
              <a:t>groupBy</a:t>
            </a:r>
            <a:r>
              <a:rPr lang="en-US" sz="2200" dirty="0">
                <a:latin typeface="Cambria"/>
                <a:cs typeface="Calibri"/>
              </a:rPr>
              <a:t>("</a:t>
            </a:r>
            <a:r>
              <a:rPr lang="en-US" sz="2200" dirty="0" err="1">
                <a:latin typeface="Cambria"/>
                <a:cs typeface="Calibri"/>
              </a:rPr>
              <a:t>original_language</a:t>
            </a:r>
            <a:r>
              <a:rPr lang="en-US" sz="2200" dirty="0">
                <a:latin typeface="Cambria"/>
                <a:cs typeface="Calibri"/>
              </a:rPr>
              <a:t>")  .count()    .</a:t>
            </a:r>
            <a:r>
              <a:rPr lang="en-US" sz="2200" dirty="0" err="1">
                <a:latin typeface="Cambria"/>
                <a:cs typeface="Calibri"/>
              </a:rPr>
              <a:t>orderBy</a:t>
            </a:r>
            <a:r>
              <a:rPr lang="en-US" sz="2200" dirty="0">
                <a:latin typeface="Cambria"/>
                <a:cs typeface="Calibri"/>
              </a:rPr>
              <a:t>("count", ascending=False)</a:t>
            </a:r>
          </a:p>
          <a:p>
            <a:pPr marL="0" indent="0">
              <a:buNone/>
            </a:pPr>
            <a:endParaRPr lang="en-US" sz="2200" dirty="0">
              <a:latin typeface="Cambria"/>
              <a:cs typeface="Calibri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A98DFC-AF2D-2296-BEA9-6008463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1A7E4-7266-A31F-70F3-FAC9B554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BHANU VENAKAT SIVA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5862-7658-9807-A8F9-4AEECC6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8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3A57C-A961-2AA6-141F-1E6921E1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Cambria"/>
                <a:ea typeface="+mj-lt"/>
                <a:cs typeface="+mj-lt"/>
              </a:rPr>
              <a:t>4. Fetch movies names with Longest Runtime</a:t>
            </a:r>
            <a:endParaRPr lang="en-US" sz="3800">
              <a:latin typeface="Cambria"/>
            </a:endParaRP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A5212-4A62-CC14-7F1A-C45DF4B6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longest_runtime_movies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spark.sql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("""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original_title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runtime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movies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WHERE runtime IS NOT NULL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ORDER BY runtime DESC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""")</a:t>
            </a:r>
          </a:p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longest_runtime_movies.show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US" sz="20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CDD085-721C-8868-6EC7-FFF43DDA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93665"/>
            <a:ext cx="5458968" cy="30706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1BEB-D63B-90D0-1949-44526F8B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BHANU VENAKAT SIVA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4246-DB2F-0384-43E7-F92A3C1C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8E75DDD11F44090D226B37158025E" ma:contentTypeVersion="2" ma:contentTypeDescription="Create a new document." ma:contentTypeScope="" ma:versionID="f25213106af66092f093b751a5839b98">
  <xsd:schema xmlns:xsd="http://www.w3.org/2001/XMLSchema" xmlns:xs="http://www.w3.org/2001/XMLSchema" xmlns:p="http://schemas.microsoft.com/office/2006/metadata/properties" xmlns:ns2="904dd812-58a6-4f8c-9507-500e0c512a30" targetNamespace="http://schemas.microsoft.com/office/2006/metadata/properties" ma:root="true" ma:fieldsID="f824e4dd4f754d71fbcca6a75f7c1292" ns2:_="">
    <xsd:import namespace="904dd812-58a6-4f8c-9507-500e0c512a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dd812-58a6-4f8c-9507-500e0c512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53395D-E988-4500-B84E-73E379DFFE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B898AC-9ECF-47B1-9B2B-BA471195AC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AE3A05-DED1-45AC-A161-A0CB9657C477}">
  <ds:schemaRefs>
    <ds:schemaRef ds:uri="904dd812-58a6-4f8c-9507-500e0c512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729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Analyzing Movie Popularity and Revenue with PySpark</vt:lpstr>
      <vt:lpstr>PowerPoint Presentation</vt:lpstr>
      <vt:lpstr>OUTLINE</vt:lpstr>
      <vt:lpstr>Introduction</vt:lpstr>
      <vt:lpstr>Architecture Flow</vt:lpstr>
      <vt:lpstr>Top 10 Highest-Grossing Movies and Earnings</vt:lpstr>
      <vt:lpstr>2. Movies Ordered by Popularity Score </vt:lpstr>
      <vt:lpstr>3. Total Movies Produced by Language</vt:lpstr>
      <vt:lpstr>4. Fetch movies names with Longest Runtime</vt:lpstr>
      <vt:lpstr>5. Determine the vote Count Per Language</vt:lpstr>
      <vt:lpstr>6. Determine the vote average per language</vt:lpstr>
      <vt:lpstr>7. Determine the top Original titles with largest tagline</vt:lpstr>
      <vt:lpstr>8. Determine the Highest Revenue Film in Each Year</vt:lpstr>
      <vt:lpstr>9. Retrieve all movies Released in a given year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Mallela,Aishwarya</dc:creator>
  <cp:lastModifiedBy>Yakkala,Krishna Vasanthi</cp:lastModifiedBy>
  <cp:revision>14</cp:revision>
  <dcterms:created xsi:type="dcterms:W3CDTF">2023-05-01T22:51:50Z</dcterms:created>
  <dcterms:modified xsi:type="dcterms:W3CDTF">2024-12-09T00:50:50Z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0x0101006438E75DDD11F44090D226B37158025E</vt:lpwstr>
  </property>
</Properties>
</file>