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err="1">
                <a:solidFill>
                  <a:schemeClr val="accent1">
                    <a:lumMod val="75000"/>
                  </a:schemeClr>
                </a:solidFill>
                <a:latin typeface="Times New Roman" panose="02020603050405020304" pitchFamily="18" charset="0"/>
                <a:cs typeface="Times New Roman" panose="02020603050405020304" pitchFamily="18" charset="0"/>
              </a:rPr>
              <a:t>D.Vasanth</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jacob</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b="1" i="0" dirty="0">
                <a:solidFill>
                  <a:srgbClr val="0D0D0D"/>
                </a:solidFill>
                <a:effectLst/>
                <a:latin typeface="Söhne"/>
              </a:rPr>
              <a:t>Use Reliable Antivirus and Antimalware Software: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Employ reputable antivirus and antimalware software that can detect and remove keyloggers.</a:t>
            </a:r>
          </a:p>
          <a:p>
            <a:pPr marL="742950" lvl="1" indent="-285750" algn="l">
              <a:buFont typeface="+mj-lt"/>
              <a:buAutoNum type="arabicPeriod"/>
            </a:pPr>
            <a:r>
              <a:rPr lang="en-US" b="0" i="0" dirty="0">
                <a:solidFill>
                  <a:srgbClr val="0D0D0D"/>
                </a:solidFill>
                <a:effectLst/>
                <a:latin typeface="Söhne"/>
              </a:rPr>
              <a:t>Ensure that the software is regularly updated to defend against new threats.</a:t>
            </a:r>
          </a:p>
          <a:p>
            <a:pPr algn="l">
              <a:buFont typeface="+mj-lt"/>
              <a:buAutoNum type="arabicPeriod"/>
            </a:pPr>
            <a:r>
              <a:rPr lang="en-US" b="1" i="0" dirty="0">
                <a:solidFill>
                  <a:srgbClr val="0D0D0D"/>
                </a:solidFill>
                <a:effectLst/>
                <a:latin typeface="Söhne"/>
              </a:rPr>
              <a:t>Implement Firewall Protection: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Set up and maintain a robust firewall to monitor and control incoming and outgoing network traffic.</a:t>
            </a:r>
          </a:p>
          <a:p>
            <a:pPr marL="742950" lvl="1" indent="-285750" algn="l">
              <a:buFont typeface="+mj-lt"/>
              <a:buAutoNum type="arabicPeriod"/>
            </a:pPr>
            <a:r>
              <a:rPr lang="en-US" b="0" i="0" dirty="0">
                <a:solidFill>
                  <a:srgbClr val="0D0D0D"/>
                </a:solidFill>
                <a:effectLst/>
                <a:latin typeface="Söhne"/>
              </a:rPr>
              <a:t>This helps in blocking unauthorized access attempts, including those from keyloggers attempting to transmit data.</a:t>
            </a:r>
          </a:p>
          <a:p>
            <a:pPr algn="l">
              <a:buFont typeface="+mj-lt"/>
              <a:buAutoNum type="arabicPeriod"/>
            </a:pPr>
            <a:r>
              <a:rPr lang="en-US" b="1" i="0" dirty="0">
                <a:solidFill>
                  <a:srgbClr val="0D0D0D"/>
                </a:solidFill>
                <a:effectLst/>
                <a:latin typeface="Söhne"/>
              </a:rPr>
              <a:t>Practice Safe Browsing Habits: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Be cautious when clicking on links or downloading files from unknown or suspicious sources.</a:t>
            </a:r>
          </a:p>
          <a:p>
            <a:pPr marL="742950" lvl="1" indent="-285750" algn="l">
              <a:buFont typeface="+mj-lt"/>
              <a:buAutoNum type="arabicPeriod"/>
            </a:pPr>
            <a:r>
              <a:rPr lang="en-US" b="0" i="0" dirty="0">
                <a:solidFill>
                  <a:srgbClr val="0D0D0D"/>
                </a:solidFill>
                <a:effectLst/>
                <a:latin typeface="Söhne"/>
              </a:rPr>
              <a:t>Avoid visiting unsecured websites, especially those with a history of hosting malware.</a:t>
            </a:r>
          </a:p>
          <a:p>
            <a:pPr algn="l">
              <a:buFont typeface="+mj-lt"/>
              <a:buAutoNum type="arabicPeriod"/>
            </a:pPr>
            <a:r>
              <a:rPr lang="en-US" b="1" i="0" dirty="0">
                <a:solidFill>
                  <a:srgbClr val="0D0D0D"/>
                </a:solidFill>
                <a:effectLst/>
                <a:latin typeface="Söhne"/>
              </a:rPr>
              <a:t>Regular Software Updates and Patching: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Keep operating systems, software applications, and plugins up to date with the latest security patches.</a:t>
            </a:r>
          </a:p>
          <a:p>
            <a:pPr marL="742950" lvl="1" indent="-285750" algn="l">
              <a:buFont typeface="+mj-lt"/>
              <a:buAutoNum type="arabicPeriod"/>
            </a:pPr>
            <a:r>
              <a:rPr lang="en-US" b="0" i="0" dirty="0">
                <a:solidFill>
                  <a:srgbClr val="0D0D0D"/>
                </a:solidFill>
                <a:effectLst/>
                <a:latin typeface="Söhne"/>
              </a:rPr>
              <a:t>Many keyloggers exploit vulnerabilities in outdated software, making regular updates essential for protection.</a:t>
            </a:r>
          </a:p>
          <a:p>
            <a:pPr algn="l">
              <a:buFont typeface="+mj-lt"/>
              <a:buAutoNum type="arabicPeriod"/>
            </a:pPr>
            <a:r>
              <a:rPr lang="en-US" b="1" i="0" dirty="0">
                <a:solidFill>
                  <a:srgbClr val="0D0D0D"/>
                </a:solidFill>
                <a:effectLst/>
                <a:latin typeface="Söhne"/>
              </a:rPr>
              <a:t>Utilize Virtual Keyboards for Sensitive Inputs: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When entering sensitive information like passwords or credit card details, consider using virtual keyboards.</a:t>
            </a:r>
          </a:p>
          <a:p>
            <a:pPr marL="742950" lvl="1" indent="-285750" algn="l">
              <a:buFont typeface="+mj-lt"/>
              <a:buAutoNum type="arabicPeriod"/>
            </a:pPr>
            <a:r>
              <a:rPr lang="en-US" b="0" i="0" dirty="0">
                <a:solidFill>
                  <a:srgbClr val="0D0D0D"/>
                </a:solidFill>
                <a:effectLst/>
                <a:latin typeface="Söhne"/>
              </a:rPr>
              <a:t>Virtual keyboards can help bypass keyloggers by allowing users to input characters via mouse clicks or touchscreen interactions.</a:t>
            </a:r>
          </a:p>
          <a:p>
            <a:pPr marL="0" indent="0">
              <a:lnSpc>
                <a:spcPct val="10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b="1" i="0" dirty="0">
                <a:solidFill>
                  <a:srgbClr val="0D0D0D"/>
                </a:solidFill>
                <a:effectLst/>
                <a:latin typeface="Söhne"/>
              </a:rPr>
              <a:t>Education and Awareness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Educate users about the risks of keyloggers and how they operate.</a:t>
            </a:r>
          </a:p>
          <a:p>
            <a:pPr marL="742950" lvl="1" indent="-285750" algn="l">
              <a:buFont typeface="+mj-lt"/>
              <a:buAutoNum type="arabicPeriod"/>
            </a:pPr>
            <a:r>
              <a:rPr lang="en-US" b="0" i="0" dirty="0">
                <a:solidFill>
                  <a:srgbClr val="0D0D0D"/>
                </a:solidFill>
                <a:effectLst/>
                <a:latin typeface="Söhne"/>
              </a:rPr>
              <a:t>Train users to recognize suspicious behavior or signs of a potential keylogger infection, such as unexpected system slowdowns or unfamiliar processes running in the background.</a:t>
            </a:r>
          </a:p>
          <a:p>
            <a:pPr algn="l">
              <a:buFont typeface="+mj-lt"/>
              <a:buAutoNum type="arabicPeriod"/>
            </a:pPr>
            <a:r>
              <a:rPr lang="en-US" b="1" i="0" dirty="0">
                <a:solidFill>
                  <a:srgbClr val="0D0D0D"/>
                </a:solidFill>
                <a:effectLst/>
                <a:latin typeface="Söhne"/>
              </a:rPr>
              <a:t>Use of Antivirus and Anti-malware Software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Install reputable antivirus and anti-malware software on all devices.</a:t>
            </a:r>
          </a:p>
          <a:p>
            <a:pPr marL="742950" lvl="1" indent="-285750" algn="l">
              <a:buFont typeface="+mj-lt"/>
              <a:buAutoNum type="arabicPeriod"/>
            </a:pPr>
            <a:r>
              <a:rPr lang="en-US" b="0" i="0" dirty="0">
                <a:solidFill>
                  <a:srgbClr val="0D0D0D"/>
                </a:solidFill>
                <a:effectLst/>
                <a:latin typeface="Söhne"/>
              </a:rPr>
              <a:t>Regularly update antivirus definitions to ensure detection of the latest keylogger variants.</a:t>
            </a:r>
          </a:p>
          <a:p>
            <a:pPr algn="l">
              <a:buFont typeface="+mj-lt"/>
              <a:buAutoNum type="arabicPeriod"/>
            </a:pPr>
            <a:r>
              <a:rPr lang="en-US" b="1" i="0" dirty="0">
                <a:solidFill>
                  <a:srgbClr val="0D0D0D"/>
                </a:solidFill>
                <a:effectLst/>
                <a:latin typeface="Söhne"/>
              </a:rPr>
              <a:t>Implement Security Best Practices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Practice good cybersecurity hygiene, such as keeping software up to date with the latest security patches and avoiding clicking on suspicious links or downloading attachments from unknown sources.</a:t>
            </a:r>
          </a:p>
          <a:p>
            <a:pPr marL="742950" lvl="1" indent="-285750" algn="l">
              <a:buFont typeface="+mj-lt"/>
              <a:buAutoNum type="arabicPeriod"/>
            </a:pPr>
            <a:r>
              <a:rPr lang="en-US" b="0" i="0" dirty="0">
                <a:solidFill>
                  <a:srgbClr val="0D0D0D"/>
                </a:solidFill>
                <a:effectLst/>
                <a:latin typeface="Söhne"/>
              </a:rPr>
              <a:t>Utilize firewalls and intrusion detection/prevention systems to monitor and block suspicious network traffic.</a:t>
            </a:r>
          </a:p>
          <a:p>
            <a:pPr algn="l">
              <a:buFont typeface="+mj-lt"/>
              <a:buAutoNum type="arabicPeriod"/>
            </a:pPr>
            <a:r>
              <a:rPr lang="en-US" b="1" i="0" dirty="0">
                <a:solidFill>
                  <a:srgbClr val="0D0D0D"/>
                </a:solidFill>
                <a:effectLst/>
                <a:latin typeface="Söhne"/>
              </a:rPr>
              <a:t>Use of Virtual Keyboards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Encourage the use of virtual keyboards for entering sensitive information, especially when dealing with online banking or making online purchases. Virtual keyboards can help bypass keyloggers as they don't rely on physical keystrokes.</a:t>
            </a: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625548"/>
          </a:xfrm>
        </p:spPr>
        <p:txBody>
          <a:bodyPr>
            <a:noAutofit/>
          </a:bodyPr>
          <a:lstStyle/>
          <a:p>
            <a:pPr algn="l">
              <a:buFont typeface="+mj-lt"/>
              <a:buAutoNum type="arabicPeriod"/>
            </a:pPr>
            <a:r>
              <a:rPr lang="en-US" sz="1600" b="1" i="0" dirty="0">
                <a:solidFill>
                  <a:srgbClr val="0D0D0D"/>
                </a:solidFill>
                <a:effectLst/>
                <a:latin typeface="Söhne"/>
              </a:rPr>
              <a:t>Installation</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Keyloggers can be installed through various means, including:</a:t>
            </a:r>
          </a:p>
          <a:p>
            <a:pPr marL="1143000" lvl="2" indent="-228600" algn="l">
              <a:buFont typeface="+mj-lt"/>
              <a:buAutoNum type="arabicPeriod"/>
            </a:pPr>
            <a:r>
              <a:rPr lang="en-US" sz="1600" b="0" i="0" dirty="0">
                <a:solidFill>
                  <a:srgbClr val="0D0D0D"/>
                </a:solidFill>
                <a:effectLst/>
                <a:latin typeface="Söhne"/>
              </a:rPr>
              <a:t>Malicious email attachments or links.</a:t>
            </a:r>
          </a:p>
          <a:p>
            <a:pPr marL="1143000" lvl="2" indent="-228600" algn="l">
              <a:buFont typeface="+mj-lt"/>
              <a:buAutoNum type="arabicPeriod"/>
            </a:pPr>
            <a:r>
              <a:rPr lang="en-US" sz="1600" b="0" i="0" dirty="0">
                <a:solidFill>
                  <a:srgbClr val="0D0D0D"/>
                </a:solidFill>
                <a:effectLst/>
                <a:latin typeface="Söhne"/>
              </a:rPr>
              <a:t>Infected software downloads from untrusted sources.</a:t>
            </a:r>
          </a:p>
          <a:p>
            <a:pPr algn="l">
              <a:buFont typeface="+mj-lt"/>
              <a:buAutoNum type="arabicPeriod"/>
            </a:pPr>
            <a:r>
              <a:rPr lang="en-US" sz="1600" b="1" i="0" dirty="0">
                <a:solidFill>
                  <a:srgbClr val="0D0D0D"/>
                </a:solidFill>
                <a:effectLst/>
                <a:latin typeface="Söhne"/>
              </a:rPr>
              <a:t>Stealth Mechanisms</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Keyloggers employ various stealth techniques to evade detection, such as:</a:t>
            </a:r>
          </a:p>
          <a:p>
            <a:pPr marL="1143000" lvl="2" indent="-228600" algn="l">
              <a:buFont typeface="+mj-lt"/>
              <a:buAutoNum type="arabicPeriod"/>
            </a:pPr>
            <a:r>
              <a:rPr lang="en-US" sz="1600" b="0" i="0" dirty="0">
                <a:solidFill>
                  <a:srgbClr val="0D0D0D"/>
                </a:solidFill>
                <a:effectLst/>
                <a:latin typeface="Söhne"/>
              </a:rPr>
              <a:t>Hiding their processes within legitimate system processes.</a:t>
            </a:r>
          </a:p>
          <a:p>
            <a:pPr marL="1143000" lvl="2" indent="-228600" algn="l">
              <a:buFont typeface="+mj-lt"/>
              <a:buAutoNum type="arabicPeriod"/>
            </a:pPr>
            <a:r>
              <a:rPr lang="en-US" sz="1600" b="0" i="0" dirty="0">
                <a:solidFill>
                  <a:srgbClr val="0D0D0D"/>
                </a:solidFill>
                <a:effectLst/>
                <a:latin typeface="Söhne"/>
              </a:rPr>
              <a:t>Disabling antivirus or anti-malware programs.</a:t>
            </a:r>
          </a:p>
          <a:p>
            <a:pPr marL="1143000" lvl="2" indent="-228600"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Keystroke Logging</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Keyloggers capture keystrokes made by the user, including:</a:t>
            </a:r>
          </a:p>
          <a:p>
            <a:pPr marL="1143000" lvl="2" indent="-228600" algn="l">
              <a:buFont typeface="+mj-lt"/>
              <a:buAutoNum type="arabicPeriod"/>
            </a:pPr>
            <a:r>
              <a:rPr lang="en-US" sz="1600" b="0" i="0" dirty="0">
                <a:solidFill>
                  <a:srgbClr val="0D0D0D"/>
                </a:solidFill>
                <a:effectLst/>
                <a:latin typeface="Söhne"/>
              </a:rPr>
              <a:t>Typed passwords for websites, applications, and other sensitive accounts.</a:t>
            </a:r>
          </a:p>
          <a:p>
            <a:pPr marL="1143000" lvl="2" indent="-228600" algn="l">
              <a:buFont typeface="+mj-lt"/>
              <a:buAutoNum type="arabicPeriod"/>
            </a:pPr>
            <a:r>
              <a:rPr lang="en-US" sz="1600" b="0" i="0" dirty="0">
                <a:solidFill>
                  <a:srgbClr val="0D0D0D"/>
                </a:solidFill>
                <a:effectLst/>
                <a:latin typeface="Söhne"/>
              </a:rPr>
              <a:t>Credit card numbers, social security numbers, and other personal information.</a:t>
            </a:r>
          </a:p>
          <a:p>
            <a:pPr marL="1143000" lvl="2" indent="-228600" algn="l">
              <a:buFont typeface="+mj-lt"/>
              <a:buAutoNum type="arabicPeriod"/>
            </a:pPr>
            <a:r>
              <a:rPr lang="en-US" sz="1600" b="0" i="0" dirty="0">
                <a:solidFill>
                  <a:srgbClr val="0D0D0D"/>
                </a:solidFill>
                <a:effectLst/>
                <a:latin typeface="Söhne"/>
              </a:rPr>
              <a:t>Chat messages, emails, and other communications.</a:t>
            </a: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b="0" i="0" dirty="0">
                <a:solidFill>
                  <a:srgbClr val="0D0D0D"/>
                </a:solidFill>
                <a:effectLst/>
                <a:latin typeface="Söhne"/>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show the </a:t>
            </a:r>
            <a:r>
              <a:rPr lang="en-US" sz="2800" b="0" i="0" dirty="0" err="1">
                <a:solidFill>
                  <a:srgbClr val="0D0D0D"/>
                </a:solidFill>
                <a:effectLst/>
                <a:latin typeface="Söhne"/>
              </a:rPr>
              <a:t>algorith</a:t>
            </a:r>
            <a:r>
              <a:rPr lang="en-US" sz="2800" b="0" i="0" dirty="0">
                <a:solidFill>
                  <a:srgbClr val="0D0D0D"/>
                </a:solidFill>
                <a:effectLst/>
                <a:latin typeface="Söhne"/>
              </a:rPr>
              <a:t> and deployment with </a:t>
            </a:r>
            <a:r>
              <a:rPr lang="en-US" sz="2800" b="0" i="0" dirty="0" err="1">
                <a:solidFill>
                  <a:srgbClr val="0D0D0D"/>
                </a:solidFill>
                <a:effectLst/>
                <a:latin typeface="Söhne"/>
              </a:rPr>
              <a:t>bulletting</a:t>
            </a:r>
            <a:r>
              <a:rPr lang="en-US" sz="2800" b="0" i="0" dirty="0">
                <a:solidFill>
                  <a:srgbClr val="0D0D0D"/>
                </a:solidFill>
                <a:effectLst/>
                <a:latin typeface="Söhne"/>
              </a:rPr>
              <a:t> points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600" b="0" i="0" dirty="0">
                <a:solidFill>
                  <a:srgbClr val="0D0D0D"/>
                </a:solidFill>
                <a:effectLst/>
                <a:latin typeface="Söhne"/>
              </a:rPr>
              <a:t>In conclusion, 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algn="l">
              <a:buFont typeface="Arial" panose="020B0604020202020204" pitchFamily="34" charset="0"/>
              <a:buChar char="•"/>
            </a:pPr>
            <a:r>
              <a:rPr lang="en-US" b="1" i="0" dirty="0">
                <a:solidFill>
                  <a:srgbClr val="0D0D0D"/>
                </a:solidFill>
                <a:effectLst/>
                <a:latin typeface="Söhne"/>
              </a:rPr>
              <a:t>Advanced Detection Technologies</a:t>
            </a:r>
            <a:r>
              <a:rPr lang="en-US" b="0" i="0" dirty="0">
                <a:solidFill>
                  <a:srgbClr val="0D0D0D"/>
                </a:solidFill>
                <a:effectLst/>
                <a:latin typeface="Söhne"/>
              </a:rPr>
              <a:t>: Continued advancements in machine learning and artificial intelligence could lead to the development of more sophisticated keylogger detection technologies capable of identifying and neutralizing emerging threats with greater accuracy.</a:t>
            </a:r>
          </a:p>
          <a:p>
            <a:pPr algn="l">
              <a:buFont typeface="Arial" panose="020B0604020202020204" pitchFamily="34" charset="0"/>
              <a:buChar char="•"/>
            </a:pPr>
            <a:r>
              <a:rPr lang="en-US" b="1" i="0" dirty="0">
                <a:solidFill>
                  <a:srgbClr val="0D0D0D"/>
                </a:solidFill>
                <a:effectLst/>
                <a:latin typeface="Söhne"/>
              </a:rPr>
              <a:t>Behavioral Analysis</a:t>
            </a:r>
            <a:r>
              <a:rPr lang="en-US" b="0" i="0" dirty="0">
                <a:solidFill>
                  <a:srgbClr val="0D0D0D"/>
                </a:solidFill>
                <a:effectLst/>
                <a:latin typeface="Söhne"/>
              </a:rPr>
              <a:t>: Integration of behavioral analysis techniques into cybersecurity solutions may enhance the ability to detect keylogger activity based on deviations from normal user behavior, thereby improving overall threat detection capabilities.</a:t>
            </a:r>
          </a:p>
          <a:p>
            <a:pPr algn="l">
              <a:buFont typeface="Arial" panose="020B0604020202020204" pitchFamily="34" charset="0"/>
              <a:buChar char="•"/>
            </a:pPr>
            <a:r>
              <a:rPr lang="en-US" b="1" i="0" dirty="0">
                <a:solidFill>
                  <a:srgbClr val="0D0D0D"/>
                </a:solidFill>
                <a:effectLst/>
                <a:latin typeface="Söhne"/>
              </a:rPr>
              <a:t>Encryption and Secure Input Methods</a:t>
            </a:r>
            <a:r>
              <a:rPr lang="en-US" b="0" i="0" dirty="0">
                <a:solidFill>
                  <a:srgbClr val="0D0D0D"/>
                </a:solidFill>
                <a:effectLst/>
                <a:latin typeface="Söhne"/>
              </a:rPr>
              <a:t>: Further research and development efforts focused on encryption technologies and secure input methods, such as homomorphic encryption and secure hardware keystroke encryption, could offer more robust protection against keyloggers by ensuring that sensitive information remains encrypted throughout the input process.</a:t>
            </a:r>
          </a:p>
          <a:p>
            <a:pPr algn="l">
              <a:buFont typeface="Arial" panose="020B0604020202020204" pitchFamily="34" charset="0"/>
              <a:buChar char="•"/>
            </a:pPr>
            <a:r>
              <a:rPr lang="en-US" b="1" i="0" dirty="0">
                <a:solidFill>
                  <a:srgbClr val="0D0D0D"/>
                </a:solidFill>
                <a:effectLst/>
                <a:latin typeface="Söhne"/>
              </a:rPr>
              <a:t>Blockchain-based Solutions</a:t>
            </a:r>
            <a:r>
              <a:rPr lang="en-US" b="0" i="0" dirty="0">
                <a:solidFill>
                  <a:srgbClr val="0D0D0D"/>
                </a:solidFill>
                <a:effectLst/>
                <a:latin typeface="Söhne"/>
              </a:rPr>
              <a:t>: Exploration of blockchain technology for securing user authentication and data transmission could potentially mitigate the risks associated with keyloggers by decentralizing authentication mechanisms and enhancing data integrity and confidentiality.</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135</TotalTime>
  <Words>932</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Jancy</cp:lastModifiedBy>
  <cp:revision>28</cp:revision>
  <dcterms:created xsi:type="dcterms:W3CDTF">2021-05-26T16:50:10Z</dcterms:created>
  <dcterms:modified xsi:type="dcterms:W3CDTF">2024-04-04T09:38:53Z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