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16131254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CA58AB-651F-47CC-8AA2-46D143896DB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63334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821869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1739100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212173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586754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333080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11457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25508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417996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A58AB-651F-47CC-8AA2-46D143896DB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113509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A58AB-651F-47CC-8AA2-46D143896DB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235709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A58AB-651F-47CC-8AA2-46D143896DB5}"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45655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CA58AB-651F-47CC-8AA2-46D143896DB5}"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17000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BCA58AB-651F-47CC-8AA2-46D143896DB5}"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87241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CA58AB-651F-47CC-8AA2-46D143896DB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221578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CA58AB-651F-47CC-8AA2-46D143896DB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167141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CA58AB-651F-47CC-8AA2-46D143896DB5}" type="datetimeFigureOut">
              <a:rPr lang="en-IN" smtClean="0"/>
              <a:t>05-04-2024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68506A-F5AE-49FD-A437-7E3385E92C20}" type="slidenum">
              <a:rPr lang="en-IN" smtClean="0"/>
              <a:t>‹#›</a:t>
            </a:fld>
            <a:endParaRPr lang="en-IN"/>
          </a:p>
        </p:txBody>
      </p:sp>
    </p:spTree>
    <p:extLst>
      <p:ext uri="{BB962C8B-B14F-4D97-AF65-F5344CB8AC3E}">
        <p14:creationId xmlns:p14="http://schemas.microsoft.com/office/powerpoint/2010/main" val="133115439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F5128-BFAE-9EA6-3392-27E77E6B159C}"/>
              </a:ext>
            </a:extLst>
          </p:cNvPr>
          <p:cNvSpPr txBox="1"/>
          <p:nvPr/>
        </p:nvSpPr>
        <p:spPr>
          <a:xfrm>
            <a:off x="1082842" y="1491916"/>
            <a:ext cx="10026316" cy="3046988"/>
          </a:xfrm>
          <a:prstGeom prst="rect">
            <a:avLst/>
          </a:prstGeom>
          <a:noFill/>
        </p:spPr>
        <p:txBody>
          <a:bodyPr wrap="square" rtlCol="0">
            <a:spAutoFit/>
          </a:bodyPr>
          <a:lstStyle/>
          <a:p>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1.</a:t>
            </a:r>
            <a:r>
              <a:rPr lang="en-IN" sz="3200" b="1" dirty="0">
                <a:latin typeface="Microsoft JhengHei" panose="020B0604030504040204" pitchFamily="34" charset="-120"/>
                <a:ea typeface="Microsoft JhengHei" panose="020B0604030504040204" pitchFamily="34" charset="-120"/>
                <a:cs typeface="Times New Roman" panose="02020603050405020304" pitchFamily="18" charset="0"/>
              </a:rPr>
              <a:t>NAME</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VASANTHA KUMAR.P</a:t>
            </a:r>
          </a:p>
          <a:p>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2.</a:t>
            </a:r>
            <a:r>
              <a:rPr lang="en-IN" sz="3200" b="1" dirty="0">
                <a:latin typeface="Microsoft JhengHei" panose="020B0604030504040204" pitchFamily="34" charset="-120"/>
                <a:ea typeface="Microsoft JhengHei" panose="020B0604030504040204" pitchFamily="34" charset="-120"/>
                <a:cs typeface="Times New Roman" panose="02020603050405020304" pitchFamily="18" charset="0"/>
              </a:rPr>
              <a:t>DEPARTMENT</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COMPUTER SCIENCE AND ENGINEERING</a:t>
            </a:r>
          </a:p>
          <a:p>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3.</a:t>
            </a:r>
            <a:r>
              <a:rPr lang="en-IN" sz="3200" b="1" dirty="0">
                <a:latin typeface="Microsoft JhengHei" panose="020B0604030504040204" pitchFamily="34" charset="-120"/>
                <a:ea typeface="Microsoft JhengHei" panose="020B0604030504040204" pitchFamily="34" charset="-120"/>
                <a:cs typeface="Times New Roman" panose="02020603050405020304" pitchFamily="18" charset="0"/>
              </a:rPr>
              <a:t>COLLAGE</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PARK COLLAGE OF ENGINEERING AND TECHNOLOGY</a:t>
            </a:r>
          </a:p>
          <a:p>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4.</a:t>
            </a:r>
            <a:r>
              <a:rPr lang="en-IN" sz="3200" b="1" dirty="0">
                <a:latin typeface="Microsoft JhengHei" panose="020B0604030504040204" pitchFamily="34" charset="-120"/>
                <a:ea typeface="Microsoft JhengHei" panose="020B0604030504040204" pitchFamily="34" charset="-120"/>
                <a:cs typeface="Times New Roman" panose="02020603050405020304" pitchFamily="18" charset="0"/>
              </a:rPr>
              <a:t>MAIL ID</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PERIYASAMYVASANTH24@GMAIL.COM</a:t>
            </a:r>
          </a:p>
        </p:txBody>
      </p:sp>
    </p:spTree>
    <p:extLst>
      <p:ext uri="{BB962C8B-B14F-4D97-AF65-F5344CB8AC3E}">
        <p14:creationId xmlns:p14="http://schemas.microsoft.com/office/powerpoint/2010/main" val="280968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6B7E6C-F04D-6850-F44B-C6E7FE2FB0C5}"/>
              </a:ext>
            </a:extLst>
          </p:cNvPr>
          <p:cNvSpPr txBox="1"/>
          <p:nvPr/>
        </p:nvSpPr>
        <p:spPr>
          <a:xfrm>
            <a:off x="365760" y="198120"/>
            <a:ext cx="11155680" cy="7109639"/>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2000" b="1" i="0" dirty="0">
                <a:solidFill>
                  <a:srgbClr val="ECECEC"/>
                </a:solidFill>
                <a:effectLst/>
                <a:latin typeface="Microsoft JhengHei" panose="020B0604030504040204" pitchFamily="34" charset="-120"/>
                <a:ea typeface="Microsoft JhengHei" panose="020B0604030504040204" pitchFamily="34" charset="-120"/>
              </a:rPr>
              <a:t>Multimodal Integration: </a:t>
            </a:r>
            <a:r>
              <a:rPr lang="en-US" sz="2000" b="0" i="0" dirty="0">
                <a:solidFill>
                  <a:srgbClr val="ECECEC"/>
                </a:solidFill>
                <a:effectLst/>
                <a:latin typeface="Microsoft JhengHei" panose="020B0604030504040204" pitchFamily="34" charset="-120"/>
                <a:ea typeface="Microsoft JhengHei" panose="020B0604030504040204" pitchFamily="34" charset="-120"/>
              </a:rPr>
              <a:t>Develop architectures for integrating textual and visual modalities, allowing the model to process both types of data </a:t>
            </a:r>
            <a:r>
              <a:rPr lang="en-US" sz="2000" b="0" i="0" dirty="0" err="1">
                <a:solidFill>
                  <a:srgbClr val="ECECEC"/>
                </a:solidFill>
                <a:effectLst/>
                <a:latin typeface="Microsoft JhengHei" panose="020B0604030504040204" pitchFamily="34" charset="-120"/>
                <a:ea typeface="Microsoft JhengHei" panose="020B0604030504040204" pitchFamily="34" charset="-120"/>
              </a:rPr>
              <a:t>simultaneously.Investigate</a:t>
            </a:r>
            <a:r>
              <a:rPr lang="en-US" sz="2000" b="0" i="0" dirty="0">
                <a:solidFill>
                  <a:srgbClr val="ECECEC"/>
                </a:solidFill>
                <a:effectLst/>
                <a:latin typeface="Microsoft JhengHei" panose="020B0604030504040204" pitchFamily="34" charset="-120"/>
                <a:ea typeface="Microsoft JhengHei" panose="020B0604030504040204" pitchFamily="34" charset="-120"/>
              </a:rPr>
              <a:t> fusion strategies such as late fusion (combining features at the output layer) or early fusion (combining features at the input layer) to leverage complementary information from different </a:t>
            </a:r>
            <a:r>
              <a:rPr lang="en-US" sz="2000" b="0" i="0" dirty="0" err="1">
                <a:solidFill>
                  <a:srgbClr val="ECECEC"/>
                </a:solidFill>
                <a:effectLst/>
                <a:latin typeface="Microsoft JhengHei" panose="020B0604030504040204" pitchFamily="34" charset="-120"/>
                <a:ea typeface="Microsoft JhengHei" panose="020B0604030504040204" pitchFamily="34" charset="-120"/>
              </a:rPr>
              <a:t>modalities.Implement</a:t>
            </a:r>
            <a:r>
              <a:rPr lang="en-US" sz="2000" b="0" i="0" dirty="0">
                <a:solidFill>
                  <a:srgbClr val="ECECEC"/>
                </a:solidFill>
                <a:effectLst/>
                <a:latin typeface="Microsoft JhengHei" panose="020B0604030504040204" pitchFamily="34" charset="-120"/>
                <a:ea typeface="Microsoft JhengHei" panose="020B0604030504040204" pitchFamily="34" charset="-120"/>
              </a:rPr>
              <a:t> attention mechanisms to dynamically weight the contributions of textual and visual features based on their relevance to the report generation task.</a:t>
            </a:r>
          </a:p>
          <a:p>
            <a:pPr marL="285750" indent="-285750" algn="l">
              <a:lnSpc>
                <a:spcPct val="150000"/>
              </a:lnSpc>
              <a:buFont typeface="Arial" panose="020B0604020202020204" pitchFamily="34" charset="0"/>
              <a:buChar char="•"/>
            </a:pPr>
            <a:r>
              <a:rPr lang="en-US" sz="2000" b="1" i="0" dirty="0">
                <a:solidFill>
                  <a:srgbClr val="ECECEC"/>
                </a:solidFill>
                <a:effectLst/>
                <a:latin typeface="Microsoft JhengHei" panose="020B0604030504040204" pitchFamily="34" charset="-120"/>
                <a:ea typeface="Microsoft JhengHei" panose="020B0604030504040204" pitchFamily="34" charset="-120"/>
              </a:rPr>
              <a:t>Generative Modeling: </a:t>
            </a:r>
            <a:r>
              <a:rPr lang="en-US" sz="2000" b="0" i="0" dirty="0">
                <a:solidFill>
                  <a:srgbClr val="ECECEC"/>
                </a:solidFill>
                <a:effectLst/>
                <a:latin typeface="Microsoft JhengHei" panose="020B0604030504040204" pitchFamily="34" charset="-120"/>
                <a:ea typeface="Microsoft JhengHei" panose="020B0604030504040204" pitchFamily="34" charset="-120"/>
              </a:rPr>
              <a:t>Design generative models capable of generating coherent and clinically relevant medical </a:t>
            </a:r>
            <a:r>
              <a:rPr lang="en-US" sz="2000" b="0" i="0" dirty="0" err="1">
                <a:solidFill>
                  <a:srgbClr val="ECECEC"/>
                </a:solidFill>
                <a:effectLst/>
                <a:latin typeface="Microsoft JhengHei" panose="020B0604030504040204" pitchFamily="34" charset="-120"/>
                <a:ea typeface="Microsoft JhengHei" panose="020B0604030504040204" pitchFamily="34" charset="-120"/>
              </a:rPr>
              <a:t>reports.Explore</a:t>
            </a:r>
            <a:r>
              <a:rPr lang="en-US" sz="2000" b="0" i="0" dirty="0">
                <a:solidFill>
                  <a:srgbClr val="ECECEC"/>
                </a:solidFill>
                <a:effectLst/>
                <a:latin typeface="Microsoft JhengHei" panose="020B0604030504040204" pitchFamily="34" charset="-120"/>
                <a:ea typeface="Microsoft JhengHei" panose="020B0604030504040204" pitchFamily="34" charset="-120"/>
              </a:rPr>
              <a:t> architectures such as sequence-to-sequence models (e.g., LSTM, Transformer) for text generation </a:t>
            </a:r>
            <a:r>
              <a:rPr lang="en-US" sz="2000" b="0" i="0" dirty="0" err="1">
                <a:solidFill>
                  <a:srgbClr val="ECECEC"/>
                </a:solidFill>
                <a:effectLst/>
                <a:latin typeface="Microsoft JhengHei" panose="020B0604030504040204" pitchFamily="34" charset="-120"/>
                <a:ea typeface="Microsoft JhengHei" panose="020B0604030504040204" pitchFamily="34" charset="-120"/>
              </a:rPr>
              <a:t>tasks.Employ</a:t>
            </a:r>
            <a:r>
              <a:rPr lang="en-US" sz="2000" b="0" i="0" dirty="0">
                <a:solidFill>
                  <a:srgbClr val="ECECEC"/>
                </a:solidFill>
                <a:effectLst/>
                <a:latin typeface="Microsoft JhengHei" panose="020B0604030504040204" pitchFamily="34" charset="-120"/>
                <a:ea typeface="Microsoft JhengHei" panose="020B0604030504040204" pitchFamily="34" charset="-120"/>
              </a:rPr>
              <a:t> techniques like conditional generation to incorporate patient-specific information into the generated </a:t>
            </a:r>
            <a:r>
              <a:rPr lang="en-US" sz="2000" b="0" i="0" dirty="0" err="1">
                <a:solidFill>
                  <a:srgbClr val="ECECEC"/>
                </a:solidFill>
                <a:effectLst/>
                <a:latin typeface="Microsoft JhengHei" panose="020B0604030504040204" pitchFamily="34" charset="-120"/>
                <a:ea typeface="Microsoft JhengHei" panose="020B0604030504040204" pitchFamily="34" charset="-120"/>
              </a:rPr>
              <a:t>reports.Train</a:t>
            </a:r>
            <a:r>
              <a:rPr lang="en-US" sz="2000" b="0" i="0" dirty="0">
                <a:solidFill>
                  <a:srgbClr val="ECECEC"/>
                </a:solidFill>
                <a:effectLst/>
                <a:latin typeface="Microsoft JhengHei" panose="020B0604030504040204" pitchFamily="34" charset="-120"/>
                <a:ea typeface="Microsoft JhengHei" panose="020B0604030504040204" pitchFamily="34" charset="-120"/>
              </a:rPr>
              <a:t> the generative model on the multimodal dataset, optimizing objective functions such as maximum likelihood estimation or adversarial training to generate high-quality reports.</a:t>
            </a:r>
          </a:p>
          <a:p>
            <a:pPr algn="l"/>
            <a:endParaRPr lang="en-US" b="0" i="0" dirty="0">
              <a:solidFill>
                <a:srgbClr val="ECECEC"/>
              </a:solidFill>
              <a:effectLst/>
              <a:latin typeface="Söhne"/>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3287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6400-2CA2-1735-8B56-50EF216A62E5}"/>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RESULT</a:t>
            </a:r>
          </a:p>
        </p:txBody>
      </p:sp>
      <p:sp>
        <p:nvSpPr>
          <p:cNvPr id="3" name="Content Placeholder 2">
            <a:extLst>
              <a:ext uri="{FF2B5EF4-FFF2-40B4-BE49-F238E27FC236}">
                <a16:creationId xmlns:a16="http://schemas.microsoft.com/office/drawing/2014/main" id="{F15AC2EB-56D1-97CB-96B7-E789AEE40034}"/>
              </a:ext>
            </a:extLst>
          </p:cNvPr>
          <p:cNvSpPr>
            <a:spLocks noGrp="1"/>
          </p:cNvSpPr>
          <p:nvPr>
            <p:ph idx="1"/>
          </p:nvPr>
        </p:nvSpPr>
        <p:spPr>
          <a:xfrm>
            <a:off x="685801" y="2065867"/>
            <a:ext cx="6666720" cy="3027091"/>
          </a:xfrm>
        </p:spPr>
        <p:txBody>
          <a:bodyPr anchor="t">
            <a:normAutofit fontScale="85000" lnSpcReduction="20000"/>
          </a:bodyPr>
          <a:lstStyle/>
          <a:p>
            <a:pPr marL="0" indent="0">
              <a:buNone/>
            </a:pPr>
            <a:r>
              <a:rPr lang="en-US" sz="2000" dirty="0">
                <a:solidFill>
                  <a:srgbClr val="ECECEC"/>
                </a:solidFill>
                <a:latin typeface="Microsoft JhengHei" panose="020B0604030504040204" pitchFamily="34" charset="-120"/>
                <a:ea typeface="Microsoft JhengHei" panose="020B0604030504040204" pitchFamily="34" charset="-120"/>
              </a:rPr>
              <a:t>Measure the accuracy of the generated reports by comparing them to manually generated reports or ground truth data. </a:t>
            </a:r>
            <a:r>
              <a:rPr lang="en-US" sz="2000" b="0" i="0" dirty="0">
                <a:solidFill>
                  <a:srgbClr val="ECECEC"/>
                </a:solidFill>
                <a:effectLst/>
                <a:latin typeface="Microsoft JhengHei" panose="020B0604030504040204" pitchFamily="34" charset="-120"/>
                <a:ea typeface="Microsoft JhengHei" panose="020B0604030504040204" pitchFamily="34" charset="-120"/>
              </a:rPr>
              <a:t>Evaluate the coherence of the generated text and the fidelity of the generated images to the original medical data. </a:t>
            </a:r>
            <a:r>
              <a:rPr lang="en-US" sz="2000" dirty="0">
                <a:solidFill>
                  <a:srgbClr val="ECECEC"/>
                </a:solidFill>
                <a:latin typeface="Microsoft JhengHei" panose="020B0604030504040204" pitchFamily="34" charset="-120"/>
                <a:ea typeface="Microsoft JhengHei" panose="020B0604030504040204" pitchFamily="34" charset="-120"/>
              </a:rPr>
              <a:t>Assess the clinical relevance of the generated reports by evaluating their alignment with medical guidelines, standards of care, and domain-specific knowledge.</a:t>
            </a:r>
            <a:r>
              <a:rPr lang="en-US" sz="2000" b="0" i="0" dirty="0">
                <a:solidFill>
                  <a:srgbClr val="ECECEC"/>
                </a:solidFill>
                <a:effectLst/>
                <a:latin typeface="Söhne"/>
              </a:rPr>
              <a:t> </a:t>
            </a:r>
            <a:r>
              <a:rPr lang="en-US" sz="2000" b="0" i="0" dirty="0">
                <a:solidFill>
                  <a:srgbClr val="ECECEC"/>
                </a:solidFill>
                <a:effectLst/>
                <a:latin typeface="Microsoft JhengHei" panose="020B0604030504040204" pitchFamily="34" charset="-120"/>
                <a:ea typeface="Microsoft JhengHei" panose="020B0604030504040204" pitchFamily="34" charset="-120"/>
              </a:rPr>
              <a:t>Gather feedback from end users, including healthcare professionals, patients, and administrators, to assess their satisfaction with the generated reports.</a:t>
            </a:r>
            <a:r>
              <a:rPr lang="en-US" sz="2000" dirty="0">
                <a:solidFill>
                  <a:srgbClr val="ECECEC"/>
                </a:solidFill>
                <a:latin typeface="Microsoft JhengHei" panose="020B0604030504040204" pitchFamily="34" charset="-120"/>
                <a:ea typeface="Microsoft JhengHei" panose="020B0604030504040204" pitchFamily="34" charset="-120"/>
              </a:rPr>
              <a:t> Measure the impact of generative models on healthcare workflows, such as documentation time, report turnaround time, and workload distribution. Validate the generative models on held-out datasets or in real-world clinical settings to assess their generalization and robustness.</a:t>
            </a:r>
          </a:p>
        </p:txBody>
      </p:sp>
      <p:pic>
        <p:nvPicPr>
          <p:cNvPr id="5" name="Picture 4">
            <a:extLst>
              <a:ext uri="{FF2B5EF4-FFF2-40B4-BE49-F238E27FC236}">
                <a16:creationId xmlns:a16="http://schemas.microsoft.com/office/drawing/2014/main" id="{37F266C0-C358-193B-0C52-F0228A45D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288" y="2314575"/>
            <a:ext cx="3028950" cy="2228850"/>
          </a:xfrm>
          <a:prstGeom prst="rect">
            <a:avLst/>
          </a:prstGeom>
        </p:spPr>
      </p:pic>
    </p:spTree>
    <p:extLst>
      <p:ext uri="{BB962C8B-B14F-4D97-AF65-F5344CB8AC3E}">
        <p14:creationId xmlns:p14="http://schemas.microsoft.com/office/powerpoint/2010/main" val="270686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4081-54C3-4167-ABB7-B09E669DD997}"/>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CONCLUTION</a:t>
            </a:r>
          </a:p>
        </p:txBody>
      </p:sp>
      <p:sp>
        <p:nvSpPr>
          <p:cNvPr id="3" name="Content Placeholder 2">
            <a:extLst>
              <a:ext uri="{FF2B5EF4-FFF2-40B4-BE49-F238E27FC236}">
                <a16:creationId xmlns:a16="http://schemas.microsoft.com/office/drawing/2014/main" id="{87525356-BC36-DDA3-6DB8-C7A03ABDED17}"/>
              </a:ext>
            </a:extLst>
          </p:cNvPr>
          <p:cNvSpPr>
            <a:spLocks noGrp="1"/>
          </p:cNvSpPr>
          <p:nvPr>
            <p:ph idx="1"/>
          </p:nvPr>
        </p:nvSpPr>
        <p:spPr/>
        <p:txBody>
          <a:bodyPr anchor="t">
            <a:normAutofit/>
          </a:bodyPr>
          <a:lstStyle/>
          <a:p>
            <a:pPr>
              <a:lnSpc>
                <a:spcPct val="150000"/>
              </a:lnSpc>
            </a:pPr>
            <a:r>
              <a:rPr lang="en-US" sz="2000" dirty="0">
                <a:solidFill>
                  <a:srgbClr val="ECECEC"/>
                </a:solidFill>
                <a:latin typeface="Microsoft JhengHei" panose="020B0604030504040204" pitchFamily="34" charset="-120"/>
                <a:ea typeface="Microsoft JhengHei" panose="020B0604030504040204" pitchFamily="34" charset="-120"/>
              </a:rPr>
              <a:t>In conclusion, the implementation of Generative Models for Generating Medical Reports presents a transformative opportunity to revolutionize healthcare documentation processes. Through the integration of advanced techniques from natural language processing (NLP), computer vision, and machine learning, these models offer a range of benefits that enhance efficiency, accuracy, and patient care in healthcare settings.</a:t>
            </a:r>
            <a:endParaRPr lang="en-IN"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1715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8133-2979-DA3A-B5E8-50DF7D69BE78}"/>
              </a:ext>
            </a:extLst>
          </p:cNvPr>
          <p:cNvSpPr>
            <a:spLocks noGrp="1"/>
          </p:cNvSpPr>
          <p:nvPr>
            <p:ph type="ctrTitle"/>
          </p:nvPr>
        </p:nvSpPr>
        <p:spPr>
          <a:xfrm>
            <a:off x="472440" y="1964267"/>
            <a:ext cx="10687685" cy="2421464"/>
          </a:xfrm>
        </p:spPr>
        <p:txBody>
          <a:bodyPr>
            <a:normAutofit fontScale="90000"/>
          </a:bodyPr>
          <a:lstStyle/>
          <a:p>
            <a:pPr algn="ctr"/>
            <a:r>
              <a:rPr lang="en-IN" sz="6000" dirty="0">
                <a:latin typeface="Microsoft JhengHei" panose="020B0604030504040204" pitchFamily="34" charset="-120"/>
                <a:ea typeface="Microsoft JhengHei" panose="020B0604030504040204" pitchFamily="34" charset="-120"/>
              </a:rPr>
              <a:t>Generative Models for Generating Medical Reports</a:t>
            </a:r>
          </a:p>
        </p:txBody>
      </p:sp>
    </p:spTree>
    <p:extLst>
      <p:ext uri="{BB962C8B-B14F-4D97-AF65-F5344CB8AC3E}">
        <p14:creationId xmlns:p14="http://schemas.microsoft.com/office/powerpoint/2010/main" val="49141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82E04-E1B4-867E-8119-C4B80BB8F49F}"/>
              </a:ext>
            </a:extLst>
          </p:cNvPr>
          <p:cNvSpPr>
            <a:spLocks noGrp="1"/>
          </p:cNvSpPr>
          <p:nvPr>
            <p:ph sz="half" idx="1"/>
          </p:nvPr>
        </p:nvSpPr>
        <p:spPr>
          <a:xfrm>
            <a:off x="685802" y="609600"/>
            <a:ext cx="4995334" cy="5181601"/>
          </a:xfrm>
        </p:spPr>
        <p:txBody>
          <a:bodyPr anchor="ctr">
            <a:normAutofit/>
          </a:bodyPr>
          <a:lstStyle/>
          <a:p>
            <a:pPr marL="0" indent="0" algn="ctr">
              <a:buNone/>
            </a:pPr>
            <a:r>
              <a:rPr lang="en-IN" sz="6000" dirty="0"/>
              <a:t>AGENDA</a:t>
            </a:r>
          </a:p>
        </p:txBody>
      </p:sp>
      <p:sp>
        <p:nvSpPr>
          <p:cNvPr id="4" name="Content Placeholder 3">
            <a:extLst>
              <a:ext uri="{FF2B5EF4-FFF2-40B4-BE49-F238E27FC236}">
                <a16:creationId xmlns:a16="http://schemas.microsoft.com/office/drawing/2014/main" id="{31CC3CD9-2EF9-89A1-DAE5-5AF232AD5594}"/>
              </a:ext>
            </a:extLst>
          </p:cNvPr>
          <p:cNvSpPr>
            <a:spLocks noGrp="1"/>
          </p:cNvSpPr>
          <p:nvPr>
            <p:ph sz="half" idx="2"/>
          </p:nvPr>
        </p:nvSpPr>
        <p:spPr>
          <a:xfrm>
            <a:off x="5821895" y="609601"/>
            <a:ext cx="4995332" cy="5181600"/>
          </a:xfrm>
        </p:spPr>
        <p:txBody>
          <a:bodyPr anchor="t">
            <a:normAutofit/>
          </a:bodyPr>
          <a:lstStyle/>
          <a:p>
            <a:pPr marL="514350" indent="-514350">
              <a:buFont typeface="+mj-lt"/>
              <a:buAutoNum type="arabicPeriod"/>
            </a:pPr>
            <a:r>
              <a:rPr lang="en-IN" sz="3200" dirty="0"/>
              <a:t>PROBLAM STATEMENTS</a:t>
            </a:r>
          </a:p>
          <a:p>
            <a:pPr marL="514350" indent="-514350">
              <a:buFont typeface="+mj-lt"/>
              <a:buAutoNum type="arabicPeriod"/>
            </a:pPr>
            <a:r>
              <a:rPr lang="en-IN" sz="3200" dirty="0"/>
              <a:t>PROJECT OVERVIEW</a:t>
            </a:r>
          </a:p>
          <a:p>
            <a:pPr marL="514350" indent="-514350">
              <a:buFont typeface="+mj-lt"/>
              <a:buAutoNum type="arabicPeriod"/>
            </a:pPr>
            <a:r>
              <a:rPr lang="en-IN" sz="3200" dirty="0"/>
              <a:t>END USERS</a:t>
            </a:r>
          </a:p>
          <a:p>
            <a:pPr marL="514350" indent="-514350">
              <a:buFont typeface="+mj-lt"/>
              <a:buAutoNum type="arabicPeriod"/>
            </a:pPr>
            <a:r>
              <a:rPr lang="en-IN" sz="3200" dirty="0"/>
              <a:t>PROPOSITION</a:t>
            </a:r>
          </a:p>
          <a:p>
            <a:pPr marL="514350" indent="-514350">
              <a:buFont typeface="+mj-lt"/>
              <a:buAutoNum type="arabicPeriod"/>
            </a:pPr>
            <a:r>
              <a:rPr lang="en-IN" sz="3200" dirty="0"/>
              <a:t>WOW FACTORS</a:t>
            </a:r>
          </a:p>
          <a:p>
            <a:pPr marL="514350" indent="-514350">
              <a:buFont typeface="+mj-lt"/>
              <a:buAutoNum type="arabicPeriod"/>
            </a:pPr>
            <a:r>
              <a:rPr lang="en-IN" sz="3200" dirty="0"/>
              <a:t>MODELLING APPROCH</a:t>
            </a:r>
          </a:p>
          <a:p>
            <a:pPr marL="514350" indent="-514350">
              <a:buFont typeface="+mj-lt"/>
              <a:buAutoNum type="arabicPeriod"/>
            </a:pPr>
            <a:r>
              <a:rPr lang="en-IN" sz="3200" dirty="0"/>
              <a:t>RESULT</a:t>
            </a:r>
          </a:p>
          <a:p>
            <a:pPr marL="514350" indent="-514350">
              <a:buFont typeface="+mj-lt"/>
              <a:buAutoNum type="arabicPeriod"/>
            </a:pPr>
            <a:r>
              <a:rPr lang="en-IN" sz="3200" dirty="0"/>
              <a:t>CONCLUTION</a:t>
            </a:r>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224808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6705-6CC3-FE2A-D9B6-700E5454845B}"/>
              </a:ext>
            </a:extLst>
          </p:cNvPr>
          <p:cNvSpPr>
            <a:spLocks noGrp="1"/>
          </p:cNvSpPr>
          <p:nvPr>
            <p:ph type="title"/>
          </p:nvPr>
        </p:nvSpPr>
        <p:spPr/>
        <p:txBody>
          <a:bodyPr>
            <a:normAutofit/>
          </a:bodyPr>
          <a:lstStyle/>
          <a:p>
            <a:pPr algn="ctr"/>
            <a:r>
              <a:rPr lang="en-IN" sz="4000" b="1" dirty="0">
                <a:latin typeface="Microsoft JhengHei" panose="020B0604030504040204" pitchFamily="34" charset="-120"/>
                <a:ea typeface="Microsoft JhengHei" panose="020B0604030504040204" pitchFamily="34" charset="-120"/>
              </a:rPr>
              <a:t>Problem statements</a:t>
            </a:r>
          </a:p>
        </p:txBody>
      </p:sp>
      <p:sp>
        <p:nvSpPr>
          <p:cNvPr id="3" name="Content Placeholder 2">
            <a:extLst>
              <a:ext uri="{FF2B5EF4-FFF2-40B4-BE49-F238E27FC236}">
                <a16:creationId xmlns:a16="http://schemas.microsoft.com/office/drawing/2014/main" id="{968076EC-C81D-8132-F9FE-A4822A41D9C7}"/>
              </a:ext>
            </a:extLst>
          </p:cNvPr>
          <p:cNvSpPr>
            <a:spLocks noGrp="1"/>
          </p:cNvSpPr>
          <p:nvPr>
            <p:ph idx="1"/>
          </p:nvPr>
        </p:nvSpPr>
        <p:spPr/>
        <p:txBody>
          <a:bodyPr anchor="t">
            <a:normAutofit/>
          </a:bodyPr>
          <a:lstStyle/>
          <a:p>
            <a:r>
              <a:rPr lang="en-US" sz="2000" dirty="0">
                <a:solidFill>
                  <a:srgbClr val="ECECEC"/>
                </a:solidFill>
                <a:latin typeface="Microsoft JhengHei" panose="020B0604030504040204" pitchFamily="34" charset="-120"/>
                <a:ea typeface="Microsoft JhengHei" panose="020B0604030504040204" pitchFamily="34" charset="-120"/>
              </a:rPr>
              <a:t>Medical reports contain specialized terminology, abbreviations, and clinical concepts that require a deep understanding of medical context. Developing a model that can comprehend and appropriately utilize this information</a:t>
            </a:r>
          </a:p>
          <a:p>
            <a:r>
              <a:rPr lang="en-US" sz="2000" dirty="0">
                <a:solidFill>
                  <a:srgbClr val="ECECEC"/>
                </a:solidFill>
                <a:latin typeface="Microsoft JhengHei" panose="020B0604030504040204" pitchFamily="34" charset="-120"/>
                <a:ea typeface="Microsoft JhengHei" panose="020B0604030504040204" pitchFamily="34" charset="-120"/>
              </a:rPr>
              <a:t>Medical reports often incorporate various forms of data, including textual descriptions, numerical measurements, images, and lab results. Integrating and processing these diverse data types poses a significant challenge for generative models. </a:t>
            </a:r>
          </a:p>
          <a:p>
            <a:r>
              <a:rPr lang="en-US" sz="2000" dirty="0">
                <a:solidFill>
                  <a:srgbClr val="ECECEC"/>
                </a:solidFill>
                <a:latin typeface="Microsoft JhengHei" panose="020B0604030504040204" pitchFamily="34" charset="-120"/>
                <a:ea typeface="Microsoft JhengHei" panose="020B0604030504040204" pitchFamily="34" charset="-120"/>
              </a:rPr>
              <a:t>Medical data is highly sensitive and subject to strict privacy regulations. Ensuring patient data confidentiality and compliance with privacy laws while training and deploying generative models is paramount.</a:t>
            </a:r>
            <a:endParaRPr lang="en-IN"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0415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362A-F6F6-6CEE-E42E-F454E42D098B}"/>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Project overview</a:t>
            </a:r>
          </a:p>
        </p:txBody>
      </p:sp>
      <p:sp>
        <p:nvSpPr>
          <p:cNvPr id="3" name="Content Placeholder 2">
            <a:extLst>
              <a:ext uri="{FF2B5EF4-FFF2-40B4-BE49-F238E27FC236}">
                <a16:creationId xmlns:a16="http://schemas.microsoft.com/office/drawing/2014/main" id="{9A913308-42F8-7E96-1A51-2C38D4096483}"/>
              </a:ext>
            </a:extLst>
          </p:cNvPr>
          <p:cNvSpPr>
            <a:spLocks noGrp="1"/>
          </p:cNvSpPr>
          <p:nvPr>
            <p:ph idx="1"/>
          </p:nvPr>
        </p:nvSpPr>
        <p:spPr/>
        <p:txBody>
          <a:bodyPr/>
          <a:lstStyle/>
          <a:p>
            <a:pPr>
              <a:buFont typeface="Arial" panose="020B0604020202020204" pitchFamily="34" charset="0"/>
              <a:buChar char="•"/>
            </a:pPr>
            <a:r>
              <a:rPr lang="en-US" sz="2000" dirty="0">
                <a:solidFill>
                  <a:srgbClr val="ECECEC"/>
                </a:solidFill>
                <a:latin typeface="Microsoft JhengHei" panose="020B0604030504040204" pitchFamily="34" charset="-120"/>
                <a:ea typeface="Microsoft JhengHei" panose="020B0604030504040204" pitchFamily="34" charset="-120"/>
              </a:rPr>
              <a:t>Developing a generative model capable of understanding medical context and terminology.</a:t>
            </a:r>
          </a:p>
          <a:p>
            <a:pPr>
              <a:buFont typeface="Arial" panose="020B0604020202020204" pitchFamily="34" charset="0"/>
              <a:buChar char="•"/>
            </a:pPr>
            <a:r>
              <a:rPr lang="en-US" sz="2000" dirty="0">
                <a:solidFill>
                  <a:srgbClr val="ECECEC"/>
                </a:solidFill>
                <a:latin typeface="Microsoft JhengHei" panose="020B0604030504040204" pitchFamily="34" charset="-120"/>
                <a:ea typeface="Microsoft JhengHei" panose="020B0604030504040204" pitchFamily="34" charset="-120"/>
              </a:rPr>
              <a:t>Integrating multimodal data sources (text, images, lab results) for comprehensive report generation.</a:t>
            </a:r>
          </a:p>
          <a:p>
            <a:pPr>
              <a:buFont typeface="Arial" panose="020B0604020202020204" pitchFamily="34" charset="0"/>
              <a:buChar char="•"/>
            </a:pPr>
            <a:r>
              <a:rPr lang="en-US" sz="2000" dirty="0">
                <a:solidFill>
                  <a:srgbClr val="ECECEC"/>
                </a:solidFill>
                <a:latin typeface="Microsoft JhengHei" panose="020B0604030504040204" pitchFamily="34" charset="-120"/>
                <a:ea typeface="Microsoft JhengHei" panose="020B0604030504040204" pitchFamily="34" charset="-120"/>
              </a:rPr>
              <a:t>Ensuring accuracy, clinical relevance, and compliance with privacy regulations.</a:t>
            </a:r>
          </a:p>
          <a:p>
            <a:pPr>
              <a:buFont typeface="Arial" panose="020B0604020202020204" pitchFamily="34" charset="0"/>
              <a:buChar char="•"/>
            </a:pPr>
            <a:r>
              <a:rPr lang="en-US" sz="2000" dirty="0">
                <a:solidFill>
                  <a:srgbClr val="ECECEC"/>
                </a:solidFill>
                <a:latin typeface="Microsoft JhengHei" panose="020B0604030504040204" pitchFamily="34" charset="-120"/>
                <a:ea typeface="Microsoft JhengHei" panose="020B0604030504040204" pitchFamily="34" charset="-120"/>
              </a:rPr>
              <a:t>Personalizing reports based on patient-specific data.</a:t>
            </a:r>
          </a:p>
          <a:p>
            <a:pPr>
              <a:buFont typeface="Arial" panose="020B0604020202020204" pitchFamily="34" charset="0"/>
              <a:buChar char="•"/>
            </a:pPr>
            <a:r>
              <a:rPr lang="en-US" sz="2000" dirty="0">
                <a:solidFill>
                  <a:srgbClr val="ECECEC"/>
                </a:solidFill>
                <a:latin typeface="Microsoft JhengHei" panose="020B0604030504040204" pitchFamily="34" charset="-120"/>
                <a:ea typeface="Microsoft JhengHei" panose="020B0604030504040204" pitchFamily="34" charset="-120"/>
              </a:rPr>
              <a:t>Implementing feedback mechanisms for continuous improvement of the model.</a:t>
            </a:r>
          </a:p>
          <a:p>
            <a:endParaRPr lang="en-IN" dirty="0"/>
          </a:p>
        </p:txBody>
      </p:sp>
    </p:spTree>
    <p:extLst>
      <p:ext uri="{BB962C8B-B14F-4D97-AF65-F5344CB8AC3E}">
        <p14:creationId xmlns:p14="http://schemas.microsoft.com/office/powerpoint/2010/main" val="15516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39A-1139-B592-58F1-7C2244499932}"/>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End users</a:t>
            </a:r>
          </a:p>
        </p:txBody>
      </p:sp>
      <p:sp>
        <p:nvSpPr>
          <p:cNvPr id="3" name="Content Placeholder 2">
            <a:extLst>
              <a:ext uri="{FF2B5EF4-FFF2-40B4-BE49-F238E27FC236}">
                <a16:creationId xmlns:a16="http://schemas.microsoft.com/office/drawing/2014/main" id="{9FCC07FF-2E25-39FA-F12C-83ACD764FE0D}"/>
              </a:ext>
            </a:extLst>
          </p:cNvPr>
          <p:cNvSpPr>
            <a:spLocks noGrp="1"/>
          </p:cNvSpPr>
          <p:nvPr>
            <p:ph idx="1"/>
          </p:nvPr>
        </p:nvSpPr>
        <p:spPr/>
        <p:txBody>
          <a:bodyPr anchor="t">
            <a:normAutofit/>
          </a:bodyPr>
          <a:lstStyle/>
          <a:p>
            <a:pPr marL="514350" indent="-514350">
              <a:buFont typeface="+mj-lt"/>
              <a:buAutoNum type="arabicPeriod"/>
            </a:pPr>
            <a:r>
              <a:rPr lang="en-IN" sz="2800" b="1" dirty="0">
                <a:solidFill>
                  <a:srgbClr val="ECECEC"/>
                </a:solidFill>
                <a:latin typeface="Söhne"/>
              </a:rPr>
              <a:t>Healthcare Professionals</a:t>
            </a:r>
          </a:p>
          <a:p>
            <a:pPr marL="514350" indent="-514350">
              <a:buFont typeface="+mj-lt"/>
              <a:buAutoNum type="arabicPeriod"/>
            </a:pPr>
            <a:r>
              <a:rPr lang="en-IN" sz="2800" b="1" i="0" dirty="0">
                <a:solidFill>
                  <a:srgbClr val="ECECEC"/>
                </a:solidFill>
                <a:effectLst/>
                <a:latin typeface="Söhne"/>
              </a:rPr>
              <a:t>Medical Researchers</a:t>
            </a:r>
          </a:p>
          <a:p>
            <a:pPr marL="514350" indent="-514350">
              <a:buFont typeface="+mj-lt"/>
              <a:buAutoNum type="arabicPeriod"/>
            </a:pPr>
            <a:r>
              <a:rPr lang="en-IN" sz="2800" b="1" i="0" dirty="0">
                <a:solidFill>
                  <a:srgbClr val="ECECEC"/>
                </a:solidFill>
                <a:effectLst/>
                <a:latin typeface="Söhne"/>
              </a:rPr>
              <a:t>Healthcare Institutions</a:t>
            </a:r>
            <a:endParaRPr lang="en-IN" sz="2800" b="1" dirty="0">
              <a:solidFill>
                <a:srgbClr val="ECECEC"/>
              </a:solidFill>
              <a:latin typeface="Söhne"/>
            </a:endParaRPr>
          </a:p>
          <a:p>
            <a:pPr marL="514350" indent="-514350">
              <a:buFont typeface="+mj-lt"/>
              <a:buAutoNum type="arabicPeriod"/>
            </a:pPr>
            <a:r>
              <a:rPr lang="en-IN" sz="2800" b="1" i="0" dirty="0">
                <a:solidFill>
                  <a:srgbClr val="ECECEC"/>
                </a:solidFill>
                <a:effectLst/>
                <a:latin typeface="Söhne"/>
              </a:rPr>
              <a:t>Healthcare IT Companies</a:t>
            </a:r>
          </a:p>
          <a:p>
            <a:pPr marL="514350" indent="-514350">
              <a:buFont typeface="+mj-lt"/>
              <a:buAutoNum type="arabicPeriod"/>
            </a:pPr>
            <a:r>
              <a:rPr lang="en-IN" sz="2800" b="1" i="0" dirty="0">
                <a:solidFill>
                  <a:srgbClr val="ECECEC"/>
                </a:solidFill>
                <a:effectLst/>
                <a:latin typeface="Söhne"/>
              </a:rPr>
              <a:t>Medical Students and Trainees</a:t>
            </a:r>
            <a:endParaRPr lang="en-IN" sz="2800" dirty="0"/>
          </a:p>
        </p:txBody>
      </p:sp>
    </p:spTree>
    <p:extLst>
      <p:ext uri="{BB962C8B-B14F-4D97-AF65-F5344CB8AC3E}">
        <p14:creationId xmlns:p14="http://schemas.microsoft.com/office/powerpoint/2010/main" val="60609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4E92-FD1F-FF21-21DE-E594C10A8DE3}"/>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PREPOSITION</a:t>
            </a:r>
          </a:p>
        </p:txBody>
      </p:sp>
      <p:sp>
        <p:nvSpPr>
          <p:cNvPr id="3" name="Content Placeholder 2">
            <a:extLst>
              <a:ext uri="{FF2B5EF4-FFF2-40B4-BE49-F238E27FC236}">
                <a16:creationId xmlns:a16="http://schemas.microsoft.com/office/drawing/2014/main" id="{4A421598-6094-41BC-A8F2-382E995B2F32}"/>
              </a:ext>
            </a:extLst>
          </p:cNvPr>
          <p:cNvSpPr>
            <a:spLocks noGrp="1"/>
          </p:cNvSpPr>
          <p:nvPr>
            <p:ph idx="1"/>
          </p:nvPr>
        </p:nvSpPr>
        <p:spPr/>
        <p:txBody>
          <a:bodyPr/>
          <a:lstStyle/>
          <a:p>
            <a:pPr marL="0" indent="0">
              <a:lnSpc>
                <a:spcPct val="150000"/>
              </a:lnSpc>
              <a:buNone/>
            </a:pPr>
            <a:r>
              <a:rPr lang="en-US" sz="2000" dirty="0">
                <a:solidFill>
                  <a:srgbClr val="ECECEC"/>
                </a:solidFill>
                <a:latin typeface="Microsoft JhengHei" panose="020B0604030504040204" pitchFamily="34" charset="-120"/>
                <a:ea typeface="Microsoft JhengHei" panose="020B0604030504040204" pitchFamily="34" charset="-120"/>
              </a:rPr>
              <a:t>Develop generative models capable of understanding medical context, terminology, and patient-specific data. Integrate multimodal data sources, including text, images, and lab results, to generate comprehensive medical reports. Ensure accuracy, clinical relevance, and compliance with privacy regulations .Implement personalized report generation based on individual patient characteristics and medical history .Evaluate the performance of the generative models and validate their effectiveness in real-world healthcare environments</a:t>
            </a:r>
          </a:p>
          <a:p>
            <a:pPr marL="0" indent="0">
              <a:buNone/>
            </a:pPr>
            <a:endParaRPr lang="en-IN" dirty="0"/>
          </a:p>
        </p:txBody>
      </p:sp>
    </p:spTree>
    <p:extLst>
      <p:ext uri="{BB962C8B-B14F-4D97-AF65-F5344CB8AC3E}">
        <p14:creationId xmlns:p14="http://schemas.microsoft.com/office/powerpoint/2010/main" val="367183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F30B-2E09-FC25-89BA-FF9D4B87D986}"/>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WOW FACTORS</a:t>
            </a:r>
          </a:p>
        </p:txBody>
      </p:sp>
      <p:sp>
        <p:nvSpPr>
          <p:cNvPr id="3" name="Content Placeholder 2">
            <a:extLst>
              <a:ext uri="{FF2B5EF4-FFF2-40B4-BE49-F238E27FC236}">
                <a16:creationId xmlns:a16="http://schemas.microsoft.com/office/drawing/2014/main" id="{A558FD31-6705-7A9C-3CEF-8817FE07F5CE}"/>
              </a:ext>
            </a:extLst>
          </p:cNvPr>
          <p:cNvSpPr>
            <a:spLocks noGrp="1"/>
          </p:cNvSpPr>
          <p:nvPr>
            <p:ph idx="1"/>
          </p:nvPr>
        </p:nvSpPr>
        <p:spPr/>
        <p:txBody>
          <a:bodyPr anchor="t">
            <a:normAutofit/>
          </a:bodyPr>
          <a:lstStyle/>
          <a:p>
            <a:pPr marL="0" indent="0">
              <a:lnSpc>
                <a:spcPct val="150000"/>
              </a:lnSpc>
              <a:buNone/>
            </a:pPr>
            <a:r>
              <a:rPr lang="en-US" sz="2000" dirty="0">
                <a:solidFill>
                  <a:srgbClr val="ECECEC"/>
                </a:solidFill>
                <a:latin typeface="Söhne"/>
              </a:rPr>
              <a:t>Generative models can dramatically transform the efficiency of healthcare documentation processes. By automating the generation of medical reports, these models save valuable time for healthcare professionals, allowing them to focus more on direct patient care and research The ability of generative models to generate personalized medical reports based on individual patient data is a game-changer. Patients receive tailored reports that consider their unique medical history, preferences, and needs, leading to more personalized and effective treatment plans.</a:t>
            </a:r>
            <a:endParaRPr lang="en-IN" sz="2000" dirty="0"/>
          </a:p>
        </p:txBody>
      </p:sp>
    </p:spTree>
    <p:extLst>
      <p:ext uri="{BB962C8B-B14F-4D97-AF65-F5344CB8AC3E}">
        <p14:creationId xmlns:p14="http://schemas.microsoft.com/office/powerpoint/2010/main" val="253803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AE4A-B0B1-4BAA-F22D-AEAF5C468A54}"/>
              </a:ext>
            </a:extLst>
          </p:cNvPr>
          <p:cNvSpPr>
            <a:spLocks noGrp="1"/>
          </p:cNvSpPr>
          <p:nvPr>
            <p:ph type="title"/>
          </p:nvPr>
        </p:nvSpPr>
        <p:spPr>
          <a:xfrm>
            <a:off x="1030287" y="216745"/>
            <a:ext cx="10131425" cy="1456267"/>
          </a:xfrm>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MODELLING APPROCH</a:t>
            </a:r>
          </a:p>
        </p:txBody>
      </p:sp>
      <p:sp>
        <p:nvSpPr>
          <p:cNvPr id="3" name="Content Placeholder 2">
            <a:extLst>
              <a:ext uri="{FF2B5EF4-FFF2-40B4-BE49-F238E27FC236}">
                <a16:creationId xmlns:a16="http://schemas.microsoft.com/office/drawing/2014/main" id="{00548380-5C94-5102-18A8-736079955894}"/>
              </a:ext>
            </a:extLst>
          </p:cNvPr>
          <p:cNvSpPr>
            <a:spLocks noGrp="1"/>
          </p:cNvSpPr>
          <p:nvPr>
            <p:ph idx="1"/>
          </p:nvPr>
        </p:nvSpPr>
        <p:spPr>
          <a:xfrm>
            <a:off x="243840" y="1569721"/>
            <a:ext cx="11545823" cy="4343400"/>
          </a:xfrm>
        </p:spPr>
        <p:txBody>
          <a:bodyPr anchor="t">
            <a:noAutofit/>
          </a:bodyPr>
          <a:lstStyle/>
          <a:p>
            <a:r>
              <a:rPr lang="en-IN" sz="2000" b="1" dirty="0">
                <a:solidFill>
                  <a:srgbClr val="ECECEC"/>
                </a:solidFill>
                <a:latin typeface="Microsoft JhengHei" panose="020B0604030504040204" pitchFamily="34" charset="-120"/>
                <a:ea typeface="Microsoft JhengHei" panose="020B0604030504040204" pitchFamily="34" charset="-120"/>
              </a:rPr>
              <a:t>Data Collection and Preprocessing: </a:t>
            </a:r>
            <a:r>
              <a:rPr lang="en-IN" sz="2000" dirty="0">
                <a:solidFill>
                  <a:srgbClr val="ECECEC"/>
                </a:solidFill>
                <a:latin typeface="Microsoft JhengHei" panose="020B0604030504040204" pitchFamily="34" charset="-120"/>
                <a:ea typeface="Microsoft JhengHei" panose="020B0604030504040204" pitchFamily="34" charset="-120"/>
              </a:rPr>
              <a:t>Gather a diverse dataset of medical reports, including textual descriptions, diagnostic images, lab results, and patient demographics. Preprocess the data to standardize formats, handle missing values, remove noise, and ensure data privacy compliance. Annotate the dataset with relevant metadata such as diagnoses, treatments, and patient identifiers.</a:t>
            </a:r>
          </a:p>
          <a:p>
            <a:r>
              <a:rPr lang="en-US" sz="2000" b="1" dirty="0">
                <a:solidFill>
                  <a:srgbClr val="ECECEC"/>
                </a:solidFill>
                <a:latin typeface="Microsoft JhengHei" panose="020B0604030504040204" pitchFamily="34" charset="-120"/>
                <a:ea typeface="Microsoft JhengHei" panose="020B0604030504040204" pitchFamily="34" charset="-120"/>
              </a:rPr>
              <a:t>Textual Data Processing: </a:t>
            </a:r>
            <a:r>
              <a:rPr lang="en-US" sz="2000" dirty="0">
                <a:solidFill>
                  <a:srgbClr val="ECECEC"/>
                </a:solidFill>
                <a:latin typeface="Microsoft JhengHei" panose="020B0604030504040204" pitchFamily="34" charset="-120"/>
                <a:ea typeface="Microsoft JhengHei" panose="020B0604030504040204" pitchFamily="34" charset="-120"/>
              </a:rPr>
              <a:t>Utilize pre-trained language models such as GPT (Generative Pre-trained Transformer) or BERT (Bidirectional Encoder Representations from Transformers) for NLP tasks. Fine-tune the language model on the medical text corpus to understand medical terminology, context, and relationships. Implement techniques like tokenization, word embeddings, and attention mechanisms to process and encode textual data effectively.</a:t>
            </a:r>
          </a:p>
          <a:p>
            <a:r>
              <a:rPr lang="en-IN" sz="2000" b="1" dirty="0">
                <a:solidFill>
                  <a:srgbClr val="ECECEC"/>
                </a:solidFill>
                <a:latin typeface="Microsoft JhengHei" panose="020B0604030504040204" pitchFamily="34" charset="-120"/>
                <a:ea typeface="Microsoft JhengHei" panose="020B0604030504040204" pitchFamily="34" charset="-120"/>
              </a:rPr>
              <a:t>Image Processing : </a:t>
            </a:r>
            <a:r>
              <a:rPr lang="en-IN" sz="2000" dirty="0">
                <a:solidFill>
                  <a:srgbClr val="ECECEC"/>
                </a:solidFill>
                <a:latin typeface="Microsoft JhengHei" panose="020B0604030504040204" pitchFamily="34" charset="-120"/>
                <a:ea typeface="Microsoft JhengHei" panose="020B0604030504040204" pitchFamily="34" charset="-120"/>
              </a:rPr>
              <a:t>Employ convolutional neural networks (CNNs) for </a:t>
            </a:r>
            <a:r>
              <a:rPr lang="en-IN" sz="2000" dirty="0" err="1">
                <a:solidFill>
                  <a:srgbClr val="ECECEC"/>
                </a:solidFill>
                <a:latin typeface="Microsoft JhengHei" panose="020B0604030504040204" pitchFamily="34" charset="-120"/>
                <a:ea typeface="Microsoft JhengHei" panose="020B0604030504040204" pitchFamily="34" charset="-120"/>
              </a:rPr>
              <a:t>analyzing</a:t>
            </a:r>
            <a:r>
              <a:rPr lang="en-IN" sz="2000" dirty="0">
                <a:solidFill>
                  <a:srgbClr val="ECECEC"/>
                </a:solidFill>
                <a:latin typeface="Microsoft JhengHei" panose="020B0604030504040204" pitchFamily="34" charset="-120"/>
                <a:ea typeface="Microsoft JhengHei" panose="020B0604030504040204" pitchFamily="34" charset="-120"/>
              </a:rPr>
              <a:t> diagnostic images and other visual data. Preprocess images by resizing, cropping, and normalizing pixel values to ensure consistency. Fine-tune pre-trained CNN models (e.g., </a:t>
            </a:r>
            <a:r>
              <a:rPr lang="en-IN" sz="2000" dirty="0" err="1">
                <a:solidFill>
                  <a:srgbClr val="ECECEC"/>
                </a:solidFill>
                <a:latin typeface="Microsoft JhengHei" panose="020B0604030504040204" pitchFamily="34" charset="-120"/>
                <a:ea typeface="Microsoft JhengHei" panose="020B0604030504040204" pitchFamily="34" charset="-120"/>
              </a:rPr>
              <a:t>ResNet</a:t>
            </a:r>
            <a:r>
              <a:rPr lang="en-IN" sz="2000" dirty="0">
                <a:solidFill>
                  <a:srgbClr val="ECECEC"/>
                </a:solidFill>
                <a:latin typeface="Microsoft JhengHei" panose="020B0604030504040204" pitchFamily="34" charset="-120"/>
                <a:ea typeface="Microsoft JhengHei" panose="020B0604030504040204" pitchFamily="34" charset="-120"/>
              </a:rPr>
              <a:t>, Inception) on medical imaging datasets to extract meaningful features relevant to the report generation task.</a:t>
            </a:r>
          </a:p>
          <a:p>
            <a:endParaRPr lang="en-IN" sz="2000" dirty="0">
              <a:solidFill>
                <a:srgbClr val="ECECEC"/>
              </a:solidFill>
              <a:latin typeface="Söhne"/>
            </a:endParaRPr>
          </a:p>
          <a:p>
            <a:pPr marL="342900" indent="-342900">
              <a:buFont typeface="+mj-lt"/>
              <a:buAutoNum type="arabicPeriod"/>
            </a:pPr>
            <a:endParaRPr lang="en-IN" sz="2000" dirty="0"/>
          </a:p>
        </p:txBody>
      </p:sp>
    </p:spTree>
    <p:extLst>
      <p:ext uri="{BB962C8B-B14F-4D97-AF65-F5344CB8AC3E}">
        <p14:creationId xmlns:p14="http://schemas.microsoft.com/office/powerpoint/2010/main" val="487395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284</TotalTime>
  <Words>935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Microsoft JhengHei</vt:lpstr>
      <vt:lpstr>Arial</vt:lpstr>
      <vt:lpstr>Calibri</vt:lpstr>
      <vt:lpstr>Calibri Light</vt:lpstr>
      <vt:lpstr>Söhne</vt:lpstr>
      <vt:lpstr>Celestial</vt:lpstr>
      <vt:lpstr>PowerPoint Presentation</vt:lpstr>
      <vt:lpstr>Generative Models for Generating Medical Reports</vt:lpstr>
      <vt:lpstr>PowerPoint Presentation</vt:lpstr>
      <vt:lpstr>Problem statements</vt:lpstr>
      <vt:lpstr>Project overview</vt:lpstr>
      <vt:lpstr>End users</vt:lpstr>
      <vt:lpstr>PREPOSITION</vt:lpstr>
      <vt:lpstr>WOW FACTORS</vt:lpstr>
      <vt:lpstr>MODELLING APPROCH</vt:lpstr>
      <vt:lpstr>PowerPoint Presentation</vt:lpstr>
      <vt:lpstr>RESULT</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Maxlin B</dc:creator>
  <cp:lastModifiedBy>Maxlin B</cp:lastModifiedBy>
  <cp:revision>4</cp:revision>
  <dcterms:created xsi:type="dcterms:W3CDTF">2024-04-05T06:15:08Z</dcterms:created>
  <dcterms:modified xsi:type="dcterms:W3CDTF">2024-04-05T11:17:28Z</dcterms:modified>
</cp:coreProperties>
</file>