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9" r:id="rId11"/>
    <p:sldId id="267" r:id="rId12"/>
    <p:sldId id="268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2568"/>
            <a:ext cx="9448800" cy="182509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H</a:t>
            </a:r>
            <a:r>
              <a:rPr lang="en-US" sz="4800" b="1" cap="none" dirty="0">
                <a:solidFill>
                  <a:schemeClr val="accent2"/>
                </a:solidFill>
              </a:rPr>
              <a:t>and Gesture Recognition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5314" y="2435629"/>
            <a:ext cx="4208060" cy="30780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Aarurnathan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G		1407001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Aswin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			1407007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Vasanthkumar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	1407056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0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532" y="0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</a:t>
            </a:r>
            <a:r>
              <a:rPr lang="en-US" b="1" cap="none" dirty="0">
                <a:solidFill>
                  <a:schemeClr val="accent2"/>
                </a:solidFill>
              </a:rPr>
              <a:t>utput - 2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1" y="1258277"/>
            <a:ext cx="9959926" cy="5599724"/>
          </a:xfrm>
        </p:spPr>
      </p:pic>
    </p:spTree>
    <p:extLst>
      <p:ext uri="{BB962C8B-B14F-4D97-AF65-F5344CB8AC3E}">
        <p14:creationId xmlns:p14="http://schemas.microsoft.com/office/powerpoint/2010/main" val="54920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US" b="1" cap="none" dirty="0">
                <a:solidFill>
                  <a:srgbClr val="002060"/>
                </a:solidFill>
              </a:rPr>
              <a:t>ynamic Hand Gesture Recognition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section is to track the hand movement and feasibly apply it to control mouse pointer movements. </a:t>
            </a:r>
          </a:p>
          <a:p>
            <a:r>
              <a:rPr lang="en-US" dirty="0"/>
              <a:t>This system tracks the hand motion that is it identifies whether the hand moves right, left, up or down.</a:t>
            </a:r>
          </a:p>
          <a:p>
            <a:r>
              <a:rPr lang="en-US" dirty="0"/>
              <a:t> Apart from this some dynamic gestures can be recognized to perform mouse clicking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4060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US" b="1" cap="none" dirty="0">
                <a:solidFill>
                  <a:srgbClr val="002060"/>
                </a:solidFill>
              </a:rPr>
              <a:t>ynamic Hand Gesture Recognition(</a:t>
            </a:r>
            <a:r>
              <a:rPr lang="en-US" b="1" cap="none" dirty="0" err="1">
                <a:solidFill>
                  <a:srgbClr val="002060"/>
                </a:solidFill>
              </a:rPr>
              <a:t>Contd</a:t>
            </a:r>
            <a:r>
              <a:rPr lang="en-US" b="1" cap="none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centroids of the binary image can be calculated using the </a:t>
            </a:r>
            <a:r>
              <a:rPr lang="en-US" dirty="0" err="1"/>
              <a:t>MatLab</a:t>
            </a:r>
            <a:r>
              <a:rPr lang="en-US" dirty="0"/>
              <a:t> function </a:t>
            </a:r>
            <a:r>
              <a:rPr lang="en-US" dirty="0" err="1"/>
              <a:t>regionprops</a:t>
            </a:r>
            <a:r>
              <a:rPr lang="en-US" dirty="0"/>
              <a:t>, here the properties will be centroid. The result will be the vertical and horizontal (x, y) coordinates of the centroid. </a:t>
            </a:r>
          </a:p>
          <a:p>
            <a:r>
              <a:rPr lang="en-US" dirty="0"/>
              <a:t>Since the input binary image BW will contain only one white region (hand extracted image) the result of the function region props will be the centroid of the hand.</a:t>
            </a:r>
          </a:p>
          <a:p>
            <a:r>
              <a:rPr lang="en-US" dirty="0"/>
              <a:t> By passing this centroid value to the </a:t>
            </a:r>
            <a:r>
              <a:rPr lang="en-US" dirty="0" err="1"/>
              <a:t>java.awt.Robot</a:t>
            </a:r>
            <a:r>
              <a:rPr lang="en-US" dirty="0"/>
              <a:t> we can change the position of the mouse pointer.</a:t>
            </a:r>
          </a:p>
        </p:txBody>
      </p:sp>
    </p:spTree>
    <p:extLst>
      <p:ext uri="{BB962C8B-B14F-4D97-AF65-F5344CB8AC3E}">
        <p14:creationId xmlns:p14="http://schemas.microsoft.com/office/powerpoint/2010/main" val="99535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3257"/>
            <a:ext cx="10820400" cy="2881022"/>
          </a:xfrm>
        </p:spPr>
        <p:txBody>
          <a:bodyPr/>
          <a:lstStyle/>
          <a:p>
            <a:r>
              <a:rPr lang="en-US" b="1" dirty="0"/>
              <a:t>Application</a:t>
            </a:r>
          </a:p>
          <a:p>
            <a:pPr lvl="1"/>
            <a:r>
              <a:rPr lang="en-US" dirty="0"/>
              <a:t>ActiveX is a Microsoft Windows protocol for component integration. With help of ActiveX, it is possible to integrate </a:t>
            </a:r>
            <a:r>
              <a:rPr lang="en-US" dirty="0" err="1"/>
              <a:t>MatLab</a:t>
            </a:r>
            <a:r>
              <a:rPr lang="en-US" dirty="0"/>
              <a:t> and Microsoft media player. </a:t>
            </a:r>
          </a:p>
          <a:p>
            <a:pPr lvl="1"/>
            <a:r>
              <a:rPr lang="en-US" dirty="0"/>
              <a:t>Cricket umpiring</a:t>
            </a:r>
          </a:p>
          <a:p>
            <a:pPr lvl="1"/>
            <a:r>
              <a:rPr lang="en-US" dirty="0"/>
              <a:t>For blind communication</a:t>
            </a:r>
          </a:p>
          <a:p>
            <a:pPr lvl="1"/>
            <a:r>
              <a:rPr lang="en-US" dirty="0"/>
              <a:t>For smart home techniques</a:t>
            </a:r>
          </a:p>
          <a:p>
            <a:pPr lvl="1"/>
            <a:r>
              <a:rPr lang="en-US" dirty="0"/>
              <a:t>Traffic control</a:t>
            </a:r>
          </a:p>
          <a:p>
            <a:pPr lvl="1"/>
            <a:r>
              <a:rPr lang="en-US" dirty="0"/>
              <a:t>Virtual gaming etc.,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304" y="4744279"/>
            <a:ext cx="1082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Proper lighting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Works fine with plain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Images with low resolution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210833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6904" y="5340625"/>
            <a:ext cx="48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Thank you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Human-computer interaction is a discipline concerned with the design, evaluation and implementation of interactive computing systems for human use and with the study of major phenomena surrounding them. </a:t>
            </a:r>
          </a:p>
          <a:p>
            <a:pPr lvl="0"/>
            <a:r>
              <a:rPr lang="en-US" sz="2000" dirty="0"/>
              <a:t>A basic goal of HCI is </a:t>
            </a:r>
          </a:p>
          <a:p>
            <a:pPr lvl="1"/>
            <a:r>
              <a:rPr lang="en-US" dirty="0"/>
              <a:t>to improve the interactions between users and computers </a:t>
            </a:r>
          </a:p>
          <a:p>
            <a:pPr lvl="1"/>
            <a:r>
              <a:rPr lang="en-US" dirty="0"/>
              <a:t>by making computers more usable and receptive to the user's needs. </a:t>
            </a:r>
          </a:p>
          <a:p>
            <a:pPr lvl="0"/>
            <a:r>
              <a:rPr lang="en-US" sz="2000" dirty="0"/>
              <a:t>A long term goal of HCI is </a:t>
            </a:r>
          </a:p>
          <a:p>
            <a:pPr lvl="1"/>
            <a:r>
              <a:rPr lang="en-US" dirty="0"/>
              <a:t>to design systems that minimize the barrier between the human's cognitive model of what they want </a:t>
            </a:r>
          </a:p>
          <a:p>
            <a:pPr lvl="1"/>
            <a:r>
              <a:rPr lang="en-US" dirty="0"/>
              <a:t>to </a:t>
            </a:r>
            <a:r>
              <a:rPr lang="en-US"/>
              <a:t>accomplish  </a:t>
            </a:r>
            <a:r>
              <a:rPr lang="en-US" dirty="0"/>
              <a:t>the computer's understanding of the user's task </a:t>
            </a:r>
          </a:p>
          <a:p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0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focus of this research is to recognize hand gestures captured from a webcam in real-time using K curvature Algorithm.</a:t>
            </a:r>
          </a:p>
          <a:p>
            <a:r>
              <a:rPr lang="en-US" dirty="0">
                <a:solidFill>
                  <a:srgbClr val="002060"/>
                </a:solidFill>
              </a:rPr>
              <a:t>This comes under static and dynamic hand recognition system.</a:t>
            </a:r>
          </a:p>
          <a:p>
            <a:r>
              <a:rPr lang="en-US" b="1" dirty="0">
                <a:solidFill>
                  <a:srgbClr val="002060"/>
                </a:solidFill>
              </a:rPr>
              <a:t>Keywords: </a:t>
            </a:r>
            <a:r>
              <a:rPr lang="en-US" dirty="0">
                <a:solidFill>
                  <a:srgbClr val="002060"/>
                </a:solidFill>
              </a:rPr>
              <a:t>Skin color extraction, hand gesture recognition, motion detection, canny edge detection.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system is composed of two independent sub systems They are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Static hand gesture recognition system.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Dynamic hand gesture recognition system(Virtual Mouse)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main objective of static hand gesture recognition system is to recognize number of </a:t>
            </a:r>
            <a:r>
              <a:rPr lang="en-US" sz="2400" b="1" dirty="0">
                <a:solidFill>
                  <a:srgbClr val="002060"/>
                </a:solidFill>
              </a:rPr>
              <a:t>fingertips</a:t>
            </a:r>
            <a:r>
              <a:rPr lang="en-US" sz="2400" dirty="0">
                <a:solidFill>
                  <a:srgbClr val="002060"/>
                </a:solidFill>
              </a:rPr>
              <a:t> present in the hand image captured through a webcam using </a:t>
            </a:r>
            <a:r>
              <a:rPr lang="en-US" sz="2400" b="1" dirty="0">
                <a:solidFill>
                  <a:srgbClr val="002060"/>
                </a:solidFill>
              </a:rPr>
              <a:t>K curvature algorithm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Virtual Mouse </a:t>
            </a:r>
            <a:r>
              <a:rPr lang="en-US" sz="2400" dirty="0">
                <a:solidFill>
                  <a:srgbClr val="002060"/>
                </a:solidFill>
              </a:rPr>
              <a:t>System changes the hand position implemented using the centroid tracking method. This project focuses more on the static and dynamic hand gesture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11646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29" t="2444" r="26152"/>
          <a:stretch/>
        </p:blipFill>
        <p:spPr>
          <a:xfrm>
            <a:off x="6175512" y="424070"/>
            <a:ext cx="5473149" cy="6308033"/>
          </a:xfrm>
        </p:spPr>
      </p:pic>
      <p:sp>
        <p:nvSpPr>
          <p:cNvPr id="12" name="TextBox 11"/>
          <p:cNvSpPr txBox="1"/>
          <p:nvPr/>
        </p:nvSpPr>
        <p:spPr>
          <a:xfrm>
            <a:off x="450574" y="1683026"/>
            <a:ext cx="5724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Flow chart of Static Recognition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static hand gesture recognition is used to find out the static hand movements like the </a:t>
            </a:r>
            <a:r>
              <a:rPr lang="en-US" sz="2000" b="1" dirty="0">
                <a:solidFill>
                  <a:srgbClr val="002060"/>
                </a:solidFill>
              </a:rPr>
              <a:t>number of fingers </a:t>
            </a:r>
            <a:r>
              <a:rPr lang="en-US" sz="2000" dirty="0">
                <a:solidFill>
                  <a:srgbClr val="002060"/>
                </a:solidFill>
              </a:rPr>
              <a:t>in the hand and performs application according to that.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peaks and valleys</a:t>
            </a:r>
            <a:r>
              <a:rPr lang="en-US" sz="2000" dirty="0">
                <a:solidFill>
                  <a:srgbClr val="002060"/>
                </a:solidFill>
              </a:rPr>
              <a:t> are extracted using the k curvature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Using the co- ordinate values of </a:t>
            </a:r>
            <a:r>
              <a:rPr lang="en-US" sz="2000" b="1" dirty="0">
                <a:solidFill>
                  <a:srgbClr val="002060"/>
                </a:solidFill>
              </a:rPr>
              <a:t>tips and valleys </a:t>
            </a:r>
            <a:r>
              <a:rPr lang="en-US" sz="2000" dirty="0">
                <a:solidFill>
                  <a:srgbClr val="002060"/>
                </a:solidFill>
              </a:rPr>
              <a:t>we plotted the captured image. </a:t>
            </a:r>
          </a:p>
        </p:txBody>
      </p:sp>
    </p:spTree>
    <p:extLst>
      <p:ext uri="{BB962C8B-B14F-4D97-AF65-F5344CB8AC3E}">
        <p14:creationId xmlns:p14="http://schemas.microsoft.com/office/powerpoint/2010/main" val="11706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Edge Tracking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2" y="1832214"/>
            <a:ext cx="5768009" cy="35879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For this we use Edge Tracking Algorithm: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Let the initial points be Po, </a:t>
            </a:r>
            <a:r>
              <a:rPr lang="en-US" sz="2600" dirty="0" err="1">
                <a:solidFill>
                  <a:srgbClr val="002060"/>
                </a:solidFill>
              </a:rPr>
              <a:t>Qo</a:t>
            </a:r>
            <a:r>
              <a:rPr lang="en-US" sz="2600" dirty="0">
                <a:solidFill>
                  <a:srgbClr val="002060"/>
                </a:solidFill>
              </a:rPr>
              <a:t>. Given P and Q find the next pair P’ and Q’ as follows: 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We now traverse in clockwise direction from R2 and find 1st white pixel. 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Assign this white pixel to P and assign R(i-1) to Q.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 We repeat this process until the last point on the hand contour is reached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8365" y="2305878"/>
            <a:ext cx="5168348" cy="39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136" b="35846"/>
          <a:stretch/>
        </p:blipFill>
        <p:spPr>
          <a:xfrm>
            <a:off x="6433931" y="1832215"/>
            <a:ext cx="4988309" cy="43997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421217" y="5420139"/>
            <a:ext cx="198783" cy="1855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6018" y="5328238"/>
            <a:ext cx="2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Valleys</a:t>
            </a:r>
          </a:p>
        </p:txBody>
      </p:sp>
      <p:sp>
        <p:nvSpPr>
          <p:cNvPr id="14" name="Oval 13"/>
          <p:cNvSpPr/>
          <p:nvPr/>
        </p:nvSpPr>
        <p:spPr>
          <a:xfrm>
            <a:off x="7421218" y="5779656"/>
            <a:ext cx="198783" cy="1855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1389" y="5697570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48" y="5345575"/>
            <a:ext cx="1624725" cy="9889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2457" y="6334539"/>
            <a:ext cx="3652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Table. 1: Edge Tracing Point Scenario</a:t>
            </a:r>
          </a:p>
        </p:txBody>
      </p:sp>
    </p:spTree>
    <p:extLst>
      <p:ext uri="{BB962C8B-B14F-4D97-AF65-F5344CB8AC3E}">
        <p14:creationId xmlns:p14="http://schemas.microsoft.com/office/powerpoint/2010/main" val="302401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K-Curvature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 attempt to find pixels that represent peaks. </a:t>
            </a:r>
          </a:p>
          <a:p>
            <a:r>
              <a:rPr lang="en-US" dirty="0">
                <a:solidFill>
                  <a:srgbClr val="002060"/>
                </a:solidFill>
              </a:rPr>
              <a:t>At each pixel </a:t>
            </a:r>
            <a:r>
              <a:rPr lang="en-US" b="1" dirty="0">
                <a:solidFill>
                  <a:srgbClr val="002060"/>
                </a:solidFill>
              </a:rPr>
              <a:t>j</a:t>
            </a:r>
            <a:r>
              <a:rPr lang="en-US" dirty="0">
                <a:solidFill>
                  <a:srgbClr val="002060"/>
                </a:solidFill>
              </a:rPr>
              <a:t> in a hand contour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, we compute the </a:t>
            </a:r>
            <a:r>
              <a:rPr lang="en-US" b="1" dirty="0">
                <a:solidFill>
                  <a:srgbClr val="002060"/>
                </a:solidFill>
              </a:rPr>
              <a:t>k-curvature</a:t>
            </a:r>
            <a:r>
              <a:rPr lang="en-US" dirty="0">
                <a:solidFill>
                  <a:srgbClr val="002060"/>
                </a:solidFill>
              </a:rPr>
              <a:t> which is the angle between the two vectors [Ci(j), Ci(j – k)] and [Ci(j), Ci(j + k)], where k is a constant. </a:t>
            </a:r>
          </a:p>
          <a:p>
            <a:r>
              <a:rPr lang="en-US" b="1" dirty="0">
                <a:solidFill>
                  <a:srgbClr val="002060"/>
                </a:solidFill>
              </a:rPr>
              <a:t>Theta=Tan^-1[(m1-m2)/(1-m1*m2)]</a:t>
            </a:r>
          </a:p>
          <a:p>
            <a:r>
              <a:rPr lang="en-US" dirty="0">
                <a:solidFill>
                  <a:srgbClr val="002060"/>
                </a:solidFill>
              </a:rPr>
              <a:t>We use a </a:t>
            </a:r>
            <a:r>
              <a:rPr lang="en-US" b="1" dirty="0">
                <a:solidFill>
                  <a:srgbClr val="002060"/>
                </a:solidFill>
              </a:rPr>
              <a:t>threshold angle</a:t>
            </a:r>
            <a:r>
              <a:rPr lang="en-US" dirty="0">
                <a:solidFill>
                  <a:srgbClr val="002060"/>
                </a:solidFill>
              </a:rPr>
              <a:t> for the k-curvature.</a:t>
            </a:r>
          </a:p>
          <a:p>
            <a:r>
              <a:rPr lang="en-US" dirty="0">
                <a:solidFill>
                  <a:srgbClr val="002060"/>
                </a:solidFill>
              </a:rPr>
              <a:t>An important issue in K Curvature Algorithm is about </a:t>
            </a:r>
            <a:r>
              <a:rPr lang="en-US" b="1" dirty="0">
                <a:solidFill>
                  <a:srgbClr val="002060"/>
                </a:solidFill>
              </a:rPr>
              <a:t>obtaining co-ordinates of the points</a:t>
            </a:r>
            <a:r>
              <a:rPr lang="en-US" dirty="0">
                <a:solidFill>
                  <a:srgbClr val="002060"/>
                </a:solidFill>
              </a:rPr>
              <a:t> on the hand contour to draw tangents in order in which they appear.</a:t>
            </a:r>
          </a:p>
        </p:txBody>
      </p:sp>
    </p:spTree>
    <p:extLst>
      <p:ext uri="{BB962C8B-B14F-4D97-AF65-F5344CB8AC3E}">
        <p14:creationId xmlns:p14="http://schemas.microsoft.com/office/powerpoint/2010/main" val="42455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1404730"/>
            <a:ext cx="10949609" cy="5300870"/>
          </a:xfrm>
        </p:spPr>
      </p:pic>
      <p:sp>
        <p:nvSpPr>
          <p:cNvPr id="6" name="TextBox 5"/>
          <p:cNvSpPr txBox="1"/>
          <p:nvPr/>
        </p:nvSpPr>
        <p:spPr>
          <a:xfrm>
            <a:off x="4426226" y="848139"/>
            <a:ext cx="69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			Canny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6147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174" y="234286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</a:t>
            </a:r>
            <a:r>
              <a:rPr lang="en-US" b="1" cap="none" dirty="0">
                <a:solidFill>
                  <a:schemeClr val="accent2"/>
                </a:solidFill>
              </a:rPr>
              <a:t>utput - 1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67" y="1325217"/>
            <a:ext cx="8839271" cy="55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8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580</TotalTime>
  <Words>726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Hand Gesture Recognition</vt:lpstr>
      <vt:lpstr>introduction </vt:lpstr>
      <vt:lpstr>Abstract</vt:lpstr>
      <vt:lpstr>System overview</vt:lpstr>
      <vt:lpstr>PowerPoint Presentation</vt:lpstr>
      <vt:lpstr>Edge Tracking Algorithm</vt:lpstr>
      <vt:lpstr>K-Curvature algorithm</vt:lpstr>
      <vt:lpstr>PowerPoint Presentation</vt:lpstr>
      <vt:lpstr>Output - 1</vt:lpstr>
      <vt:lpstr>Output - 2</vt:lpstr>
      <vt:lpstr>Dynamic Hand Gesture Recognition</vt:lpstr>
      <vt:lpstr>Dynamic Hand Gesture Recognition(Contd)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VASANTH M</dc:creator>
  <cp:lastModifiedBy>vasanth kumar</cp:lastModifiedBy>
  <cp:revision>55</cp:revision>
  <dcterms:created xsi:type="dcterms:W3CDTF">2017-02-23T17:23:41Z</dcterms:created>
  <dcterms:modified xsi:type="dcterms:W3CDTF">2017-04-11T04:55:18Z</dcterms:modified>
</cp:coreProperties>
</file>