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1) </a:t>
          </a:r>
          <a:r>
            <a:rPr lang="en-IN" b="0" i="0" dirty="0"/>
            <a:t>Data Analysis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2) </a:t>
          </a:r>
          <a:r>
            <a:rPr lang="en-IN" b="0" i="0" dirty="0" err="1"/>
            <a:t>Preprocessing</a:t>
          </a:r>
          <a:r>
            <a:rPr lang="en-IN" b="0" i="0" dirty="0"/>
            <a:t> and Text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3) </a:t>
          </a:r>
          <a:r>
            <a:rPr lang="en-IN" b="0" i="0" dirty="0"/>
            <a:t>Feature Selection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7) </a:t>
          </a:r>
          <a:r>
            <a:rPr lang="en-IN" b="0" i="0" dirty="0"/>
            <a:t>Handling Imbalanced Data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8) </a:t>
          </a:r>
          <a:r>
            <a:rPr lang="en-IN" b="0" i="0" dirty="0"/>
            <a:t>Deployment Analysis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9) </a:t>
          </a:r>
          <a:r>
            <a:rPr lang="en-IN" b="0" i="0" dirty="0"/>
            <a:t>Continuous Improvement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4) </a:t>
          </a:r>
          <a:r>
            <a:rPr lang="en-IN" b="0" i="0" dirty="0"/>
            <a:t>Model Selection and Analysis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5) </a:t>
          </a:r>
          <a:r>
            <a:rPr lang="en-IN" b="0" i="0" dirty="0"/>
            <a:t>Hyperparameter Tuning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15DAC90-ADE6-4173-859B-971FE22F9D68}">
      <dgm:prSet phldrT="[Text]"/>
      <dgm:spPr/>
      <dgm:t>
        <a:bodyPr/>
        <a:lstStyle/>
        <a:p>
          <a:r>
            <a:rPr lang="en-IN" b="1" i="0" dirty="0"/>
            <a:t>6) </a:t>
          </a:r>
          <a:r>
            <a:rPr lang="en-IN" b="0" i="0" dirty="0"/>
            <a:t>Model Interpretability</a:t>
          </a:r>
          <a:endParaRPr lang="en-IN" dirty="0"/>
        </a:p>
      </dgm:t>
    </dgm:pt>
    <dgm:pt modelId="{E1651622-53FE-41DD-BDA6-1A7F529A90DD}" type="parTrans" cxnId="{259AD9C6-266C-4059-BB15-66AA14BC84D3}">
      <dgm:prSet/>
      <dgm:spPr/>
      <dgm:t>
        <a:bodyPr/>
        <a:lstStyle/>
        <a:p>
          <a:endParaRPr lang="en-IN"/>
        </a:p>
      </dgm:t>
    </dgm:pt>
    <dgm:pt modelId="{293249AB-7220-4051-8D42-D5BEC086FAD6}" type="sibTrans" cxnId="{259AD9C6-266C-4059-BB15-66AA14BC84D3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3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3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3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3">
        <dgm:presLayoutVars>
          <dgm:bulletEnabled val="1"/>
        </dgm:presLayoutVars>
      </dgm:prSet>
      <dgm:spPr/>
    </dgm:pt>
    <dgm:pt modelId="{6173D4C6-4CBE-429F-9593-1CC28EDA95B0}" type="pres">
      <dgm:prSet presAssocID="{A4CC17FA-43EC-42B9-B867-4078E765A369}" presName="compositeSpace" presStyleCnt="0"/>
      <dgm:spPr/>
    </dgm:pt>
    <dgm:pt modelId="{3B7988F1-155F-4FD5-B178-34744BC7988D}" type="pres">
      <dgm:prSet presAssocID="{315DAC90-ADE6-4173-859B-971FE22F9D68}" presName="composite" presStyleCnt="0"/>
      <dgm:spPr/>
    </dgm:pt>
    <dgm:pt modelId="{8A46D034-BE81-4A57-AB75-8ABA93F47F64}" type="pres">
      <dgm:prSet presAssocID="{315DAC90-ADE6-4173-859B-971FE22F9D68}" presName="bgChev" presStyleLbl="node1" presStyleIdx="2" presStyleCnt="3"/>
      <dgm:spPr>
        <a:solidFill>
          <a:schemeClr val="bg2">
            <a:lumMod val="60000"/>
            <a:lumOff val="40000"/>
          </a:schemeClr>
        </a:solidFill>
      </dgm:spPr>
    </dgm:pt>
    <dgm:pt modelId="{2FF651F8-2A43-4DCD-8A2B-A22B3E019948}" type="pres">
      <dgm:prSet presAssocID="{315DAC90-ADE6-4173-859B-971FE22F9D68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E8E841D-7443-4C5E-A39C-421F600693DD}" type="presOf" srcId="{315DAC90-ADE6-4173-859B-971FE22F9D68}" destId="{2FF651F8-2A43-4DCD-8A2B-A22B3E019948}" srcOrd="0" destOrd="0" presId="urn:microsoft.com/office/officeart/2005/8/layout/chevronAccent+Icon"/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259AD9C6-266C-4059-BB15-66AA14BC84D3}" srcId="{4A2C6985-A87F-4CEB-AAED-E781DE4AF5BA}" destId="{315DAC90-ADE6-4173-859B-971FE22F9D68}" srcOrd="2" destOrd="0" parTransId="{E1651622-53FE-41DD-BDA6-1A7F529A90DD}" sibTransId="{293249AB-7220-4051-8D42-D5BEC086FAD6}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  <dgm:cxn modelId="{4CD98B13-FA13-4459-9640-3BDB548E54A2}" type="presParOf" srcId="{324506E0-C25A-4EB8-8DFC-FABF5F9D2BD7}" destId="{6173D4C6-4CBE-429F-9593-1CC28EDA95B0}" srcOrd="3" destOrd="0" presId="urn:microsoft.com/office/officeart/2005/8/layout/chevronAccent+Icon"/>
    <dgm:cxn modelId="{5C24D466-DBF1-427B-ADFB-1BDECC877782}" type="presParOf" srcId="{324506E0-C25A-4EB8-8DFC-FABF5F9D2BD7}" destId="{3B7988F1-155F-4FD5-B178-34744BC7988D}" srcOrd="4" destOrd="0" presId="urn:microsoft.com/office/officeart/2005/8/layout/chevronAccent+Icon"/>
    <dgm:cxn modelId="{59F0F808-B052-44AF-B4C2-B06A7EAA2CD7}" type="presParOf" srcId="{3B7988F1-155F-4FD5-B178-34744BC7988D}" destId="{8A46D034-BE81-4A57-AB75-8ABA93F47F64}" srcOrd="0" destOrd="0" presId="urn:microsoft.com/office/officeart/2005/8/layout/chevronAccent+Icon"/>
    <dgm:cxn modelId="{C0D89F7B-6549-47A3-8FBC-939044455248}" type="presParOf" srcId="{3B7988F1-155F-4FD5-B178-34744BC7988D}" destId="{2FF651F8-2A43-4DCD-8A2B-A22B3E019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2C6985-A87F-4CEB-AAED-E781DE4AF5BA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6429F15-A1FC-44C3-8BF8-831FEF59C949}">
      <dgm:prSet phldrT="[Text]"/>
      <dgm:spPr/>
      <dgm:t>
        <a:bodyPr/>
        <a:lstStyle/>
        <a:p>
          <a:r>
            <a:rPr lang="en-IN" b="1" i="0" dirty="0"/>
            <a:t>10) </a:t>
          </a:r>
          <a:r>
            <a:rPr lang="en-IN" b="0" i="0" dirty="0"/>
            <a:t>Ethical and Legal Considerations</a:t>
          </a:r>
          <a:endParaRPr lang="en-IN" dirty="0"/>
        </a:p>
      </dgm:t>
    </dgm:pt>
    <dgm:pt modelId="{13C4F49A-9E88-4C2E-8A9B-D4A13E736EB3}" type="parTrans" cxnId="{7DF111C9-13BC-4D5F-B9F3-D75831F9BD09}">
      <dgm:prSet/>
      <dgm:spPr/>
      <dgm:t>
        <a:bodyPr/>
        <a:lstStyle/>
        <a:p>
          <a:endParaRPr lang="en-IN"/>
        </a:p>
      </dgm:t>
    </dgm:pt>
    <dgm:pt modelId="{0309D3D4-9BE7-4A93-9BE7-D205FB44F675}" type="sibTrans" cxnId="{7DF111C9-13BC-4D5F-B9F3-D75831F9BD09}">
      <dgm:prSet/>
      <dgm:spPr/>
      <dgm:t>
        <a:bodyPr/>
        <a:lstStyle/>
        <a:p>
          <a:endParaRPr lang="en-IN"/>
        </a:p>
      </dgm:t>
    </dgm:pt>
    <dgm:pt modelId="{AD66155A-B39C-4841-B9FD-3C049C9D04EF}">
      <dgm:prSet phldrT="[Text]"/>
      <dgm:spPr/>
      <dgm:t>
        <a:bodyPr/>
        <a:lstStyle/>
        <a:p>
          <a:r>
            <a:rPr lang="en-IN" b="1" i="0" dirty="0"/>
            <a:t>11) </a:t>
          </a:r>
          <a:r>
            <a:rPr lang="en-IN" b="0" i="0" dirty="0"/>
            <a:t>A/B Testing</a:t>
          </a:r>
          <a:endParaRPr lang="en-IN" dirty="0"/>
        </a:p>
      </dgm:t>
    </dgm:pt>
    <dgm:pt modelId="{F50EF134-2F1B-4382-94B7-9F1F740AA973}" type="parTrans" cxnId="{3E774C97-1F02-4F90-8626-DB20FE991EA7}">
      <dgm:prSet/>
      <dgm:spPr/>
      <dgm:t>
        <a:bodyPr/>
        <a:lstStyle/>
        <a:p>
          <a:endParaRPr lang="en-IN"/>
        </a:p>
      </dgm:t>
    </dgm:pt>
    <dgm:pt modelId="{A4CC17FA-43EC-42B9-B867-4078E765A369}" type="sibTrans" cxnId="{3E774C97-1F02-4F90-8626-DB20FE991EA7}">
      <dgm:prSet/>
      <dgm:spPr/>
      <dgm:t>
        <a:bodyPr/>
        <a:lstStyle/>
        <a:p>
          <a:endParaRPr lang="en-IN"/>
        </a:p>
      </dgm:t>
    </dgm:pt>
    <dgm:pt modelId="{324506E0-C25A-4EB8-8DFC-FABF5F9D2BD7}" type="pres">
      <dgm:prSet presAssocID="{4A2C6985-A87F-4CEB-AAED-E781DE4AF5BA}" presName="Name0" presStyleCnt="0">
        <dgm:presLayoutVars>
          <dgm:dir/>
          <dgm:resizeHandles val="exact"/>
        </dgm:presLayoutVars>
      </dgm:prSet>
      <dgm:spPr/>
    </dgm:pt>
    <dgm:pt modelId="{F3A4628F-1ED7-4655-8201-ABDB1498D938}" type="pres">
      <dgm:prSet presAssocID="{86429F15-A1FC-44C3-8BF8-831FEF59C949}" presName="composite" presStyleCnt="0"/>
      <dgm:spPr/>
    </dgm:pt>
    <dgm:pt modelId="{0F93FC30-B354-4219-A29E-98711D99356D}" type="pres">
      <dgm:prSet presAssocID="{86429F15-A1FC-44C3-8BF8-831FEF59C949}" presName="bgChev" presStyleLbl="node1" presStyleIdx="0" presStyleCnt="2"/>
      <dgm:spPr>
        <a:solidFill>
          <a:schemeClr val="bg2">
            <a:lumMod val="60000"/>
            <a:lumOff val="40000"/>
          </a:schemeClr>
        </a:solidFill>
      </dgm:spPr>
    </dgm:pt>
    <dgm:pt modelId="{287A77B4-A5B8-4979-A2A3-56AD421099C2}" type="pres">
      <dgm:prSet presAssocID="{86429F15-A1FC-44C3-8BF8-831FEF59C949}" presName="txNode" presStyleLbl="fgAcc1" presStyleIdx="0" presStyleCnt="2">
        <dgm:presLayoutVars>
          <dgm:bulletEnabled val="1"/>
        </dgm:presLayoutVars>
      </dgm:prSet>
      <dgm:spPr/>
    </dgm:pt>
    <dgm:pt modelId="{4EDD261E-B851-48A9-BD7C-843CE87AFE3F}" type="pres">
      <dgm:prSet presAssocID="{0309D3D4-9BE7-4A93-9BE7-D205FB44F675}" presName="compositeSpace" presStyleCnt="0"/>
      <dgm:spPr/>
    </dgm:pt>
    <dgm:pt modelId="{C08B6192-2308-40F1-9F94-3D53EBF9C16E}" type="pres">
      <dgm:prSet presAssocID="{AD66155A-B39C-4841-B9FD-3C049C9D04EF}" presName="composite" presStyleCnt="0"/>
      <dgm:spPr/>
    </dgm:pt>
    <dgm:pt modelId="{08131BDB-E6C1-4C0F-A0E7-EBB989CC4C07}" type="pres">
      <dgm:prSet presAssocID="{AD66155A-B39C-4841-B9FD-3C049C9D04EF}" presName="bgChev" presStyleLbl="node1" presStyleIdx="1" presStyleCnt="2"/>
      <dgm:spPr>
        <a:solidFill>
          <a:schemeClr val="tx1"/>
        </a:solidFill>
      </dgm:spPr>
    </dgm:pt>
    <dgm:pt modelId="{52F12260-2A0C-4FB4-93CA-85A4A9FE1948}" type="pres">
      <dgm:prSet presAssocID="{AD66155A-B39C-4841-B9FD-3C049C9D04EF}" presName="txNode" presStyleLbl="fgAcc1" presStyleIdx="1" presStyleCnt="2">
        <dgm:presLayoutVars>
          <dgm:bulletEnabled val="1"/>
        </dgm:presLayoutVars>
      </dgm:prSet>
      <dgm:spPr/>
    </dgm:pt>
  </dgm:ptLst>
  <dgm:cxnLst>
    <dgm:cxn modelId="{3E774C97-1F02-4F90-8626-DB20FE991EA7}" srcId="{4A2C6985-A87F-4CEB-AAED-E781DE4AF5BA}" destId="{AD66155A-B39C-4841-B9FD-3C049C9D04EF}" srcOrd="1" destOrd="0" parTransId="{F50EF134-2F1B-4382-94B7-9F1F740AA973}" sibTransId="{A4CC17FA-43EC-42B9-B867-4078E765A369}"/>
    <dgm:cxn modelId="{854FC0AB-0EC0-4F59-9232-26B07A146B4E}" type="presOf" srcId="{AD66155A-B39C-4841-B9FD-3C049C9D04EF}" destId="{52F12260-2A0C-4FB4-93CA-85A4A9FE1948}" srcOrd="0" destOrd="0" presId="urn:microsoft.com/office/officeart/2005/8/layout/chevronAccent+Icon"/>
    <dgm:cxn modelId="{7DF111C9-13BC-4D5F-B9F3-D75831F9BD09}" srcId="{4A2C6985-A87F-4CEB-AAED-E781DE4AF5BA}" destId="{86429F15-A1FC-44C3-8BF8-831FEF59C949}" srcOrd="0" destOrd="0" parTransId="{13C4F49A-9E88-4C2E-8A9B-D4A13E736EB3}" sibTransId="{0309D3D4-9BE7-4A93-9BE7-D205FB44F675}"/>
    <dgm:cxn modelId="{251674C9-7E62-41F8-9DBB-E9B27E385BE6}" type="presOf" srcId="{86429F15-A1FC-44C3-8BF8-831FEF59C949}" destId="{287A77B4-A5B8-4979-A2A3-56AD421099C2}" srcOrd="0" destOrd="0" presId="urn:microsoft.com/office/officeart/2005/8/layout/chevronAccent+Icon"/>
    <dgm:cxn modelId="{727F79D9-D0E1-4882-828E-61E09CB51B52}" type="presOf" srcId="{4A2C6985-A87F-4CEB-AAED-E781DE4AF5BA}" destId="{324506E0-C25A-4EB8-8DFC-FABF5F9D2BD7}" srcOrd="0" destOrd="0" presId="urn:microsoft.com/office/officeart/2005/8/layout/chevronAccent+Icon"/>
    <dgm:cxn modelId="{3CFBAA76-BC67-4EF9-9914-B2D91D43150A}" type="presParOf" srcId="{324506E0-C25A-4EB8-8DFC-FABF5F9D2BD7}" destId="{F3A4628F-1ED7-4655-8201-ABDB1498D938}" srcOrd="0" destOrd="0" presId="urn:microsoft.com/office/officeart/2005/8/layout/chevronAccent+Icon"/>
    <dgm:cxn modelId="{433F7DD0-5E99-474D-8C63-367816E36DE8}" type="presParOf" srcId="{F3A4628F-1ED7-4655-8201-ABDB1498D938}" destId="{0F93FC30-B354-4219-A29E-98711D99356D}" srcOrd="0" destOrd="0" presId="urn:microsoft.com/office/officeart/2005/8/layout/chevronAccent+Icon"/>
    <dgm:cxn modelId="{4FB3A730-88FC-4923-932D-8E228ECEF95E}" type="presParOf" srcId="{F3A4628F-1ED7-4655-8201-ABDB1498D938}" destId="{287A77B4-A5B8-4979-A2A3-56AD421099C2}" srcOrd="1" destOrd="0" presId="urn:microsoft.com/office/officeart/2005/8/layout/chevronAccent+Icon"/>
    <dgm:cxn modelId="{94466EFC-0E37-4FB9-AE2A-8E03F01852C1}" type="presParOf" srcId="{324506E0-C25A-4EB8-8DFC-FABF5F9D2BD7}" destId="{4EDD261E-B851-48A9-BD7C-843CE87AFE3F}" srcOrd="1" destOrd="0" presId="urn:microsoft.com/office/officeart/2005/8/layout/chevronAccent+Icon"/>
    <dgm:cxn modelId="{0619D186-5531-4FB2-9BF8-29C77E16347F}" type="presParOf" srcId="{324506E0-C25A-4EB8-8DFC-FABF5F9D2BD7}" destId="{C08B6192-2308-40F1-9F94-3D53EBF9C16E}" srcOrd="2" destOrd="0" presId="urn:microsoft.com/office/officeart/2005/8/layout/chevronAccent+Icon"/>
    <dgm:cxn modelId="{BADEE9D4-51F0-4E9E-AEBD-8637172D13AA}" type="presParOf" srcId="{C08B6192-2308-40F1-9F94-3D53EBF9C16E}" destId="{08131BDB-E6C1-4C0F-A0E7-EBB989CC4C07}" srcOrd="0" destOrd="0" presId="urn:microsoft.com/office/officeart/2005/8/layout/chevronAccent+Icon"/>
    <dgm:cxn modelId="{70FB71CD-706E-4D37-81E0-CC6D56CCA766}" type="presParOf" srcId="{C08B6192-2308-40F1-9F94-3D53EBF9C16E}" destId="{52F12260-2A0C-4FB4-93CA-85A4A9FE19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1) </a:t>
          </a:r>
          <a:r>
            <a:rPr lang="en-IN" sz="1200" b="0" i="0" kern="1200" dirty="0"/>
            <a:t>Data Analysis</a:t>
          </a:r>
          <a:endParaRPr lang="en-IN" sz="12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2) </a:t>
          </a:r>
          <a:r>
            <a:rPr lang="en-IN" sz="1200" b="0" i="0" kern="1200" dirty="0" err="1"/>
            <a:t>Preprocessing</a:t>
          </a:r>
          <a:r>
            <a:rPr lang="en-IN" sz="1200" b="0" i="0" kern="1200" dirty="0"/>
            <a:t> and Text Analysis</a:t>
          </a:r>
          <a:endParaRPr lang="en-IN" sz="12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3) </a:t>
          </a:r>
          <a:r>
            <a:rPr lang="en-IN" sz="1200" b="0" i="0" kern="1200" dirty="0"/>
            <a:t>Feature Selection</a:t>
          </a:r>
          <a:endParaRPr lang="en-IN" sz="1200" kern="1200" dirty="0"/>
        </a:p>
      </dsp:txBody>
      <dsp:txXfrm>
        <a:off x="4486581" y="1208848"/>
        <a:ext cx="1438739" cy="636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7) </a:t>
          </a:r>
          <a:r>
            <a:rPr lang="en-IN" sz="1100" b="0" i="0" kern="1200" dirty="0"/>
            <a:t>Handling Imbalanced Data</a:t>
          </a:r>
          <a:endParaRPr lang="en-IN" sz="11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8) </a:t>
          </a:r>
          <a:r>
            <a:rPr lang="en-IN" sz="1100" b="0" i="0" kern="1200" dirty="0"/>
            <a:t>Deployment Analysis</a:t>
          </a:r>
          <a:endParaRPr lang="en-IN" sz="11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9) </a:t>
          </a:r>
          <a:r>
            <a:rPr lang="en-IN" sz="1100" b="0" i="0" kern="1200" dirty="0"/>
            <a:t>Continuous Improvement</a:t>
          </a:r>
          <a:endParaRPr lang="en-IN" sz="1100" kern="1200" dirty="0"/>
        </a:p>
      </dsp:txBody>
      <dsp:txXfrm>
        <a:off x="4486581" y="1208848"/>
        <a:ext cx="1438739" cy="6361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696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67535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4) </a:t>
          </a:r>
          <a:r>
            <a:rPr lang="en-IN" sz="1100" b="0" i="0" kern="1200" dirty="0"/>
            <a:t>Model Selection and Analysis</a:t>
          </a:r>
          <a:endParaRPr lang="en-IN" sz="1100" kern="1200" dirty="0"/>
        </a:p>
      </dsp:txBody>
      <dsp:txXfrm>
        <a:off x="487327" y="1208848"/>
        <a:ext cx="1438739" cy="636165"/>
      </dsp:txXfrm>
    </dsp:sp>
    <dsp:sp modelId="{08131BDB-E6C1-4C0F-A0E7-EBB989CC4C07}">
      <dsp:nvSpPr>
        <dsp:cNvPr id="0" name=""/>
        <dsp:cNvSpPr/>
      </dsp:nvSpPr>
      <dsp:spPr>
        <a:xfrm>
          <a:off x="2000323" y="1020119"/>
          <a:ext cx="1750645" cy="675749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467162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5) </a:t>
          </a:r>
          <a:r>
            <a:rPr lang="en-IN" sz="1100" b="0" i="0" kern="1200" dirty="0"/>
            <a:t>Hyperparameter Tuning</a:t>
          </a:r>
          <a:endParaRPr lang="en-IN" sz="1100" kern="1200" dirty="0"/>
        </a:p>
      </dsp:txBody>
      <dsp:txXfrm>
        <a:off x="2486954" y="1208848"/>
        <a:ext cx="1438739" cy="636165"/>
      </dsp:txXfrm>
    </dsp:sp>
    <dsp:sp modelId="{8A46D034-BE81-4A57-AB75-8ABA93F47F64}">
      <dsp:nvSpPr>
        <dsp:cNvPr id="0" name=""/>
        <dsp:cNvSpPr/>
      </dsp:nvSpPr>
      <dsp:spPr>
        <a:xfrm>
          <a:off x="3999950" y="1020119"/>
          <a:ext cx="1750645" cy="675749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651F8-2A43-4DCD-8A2B-A22B3E019948}">
      <dsp:nvSpPr>
        <dsp:cNvPr id="0" name=""/>
        <dsp:cNvSpPr/>
      </dsp:nvSpPr>
      <dsp:spPr>
        <a:xfrm>
          <a:off x="4466789" y="1189056"/>
          <a:ext cx="1478323" cy="6757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/>
            <a:t>6) </a:t>
          </a:r>
          <a:r>
            <a:rPr lang="en-IN" sz="1100" b="0" i="0" kern="1200" dirty="0"/>
            <a:t>Model Interpretability</a:t>
          </a:r>
          <a:endParaRPr lang="en-IN" sz="1100" kern="1200" dirty="0"/>
        </a:p>
      </dsp:txBody>
      <dsp:txXfrm>
        <a:off x="4486581" y="1208848"/>
        <a:ext cx="1438739" cy="6361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3FC30-B354-4219-A29E-98711D99356D}">
      <dsp:nvSpPr>
        <dsp:cNvPr id="0" name=""/>
        <dsp:cNvSpPr/>
      </dsp:nvSpPr>
      <dsp:spPr>
        <a:xfrm>
          <a:off x="1534" y="454135"/>
          <a:ext cx="1594387" cy="615433"/>
        </a:xfrm>
        <a:prstGeom prst="chevron">
          <a:avLst>
            <a:gd name="adj" fmla="val 40000"/>
          </a:avLst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A77B4-A5B8-4979-A2A3-56AD421099C2}">
      <dsp:nvSpPr>
        <dsp:cNvPr id="0" name=""/>
        <dsp:cNvSpPr/>
      </dsp:nvSpPr>
      <dsp:spPr>
        <a:xfrm>
          <a:off x="426704" y="607993"/>
          <a:ext cx="1346371" cy="6154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10) </a:t>
          </a:r>
          <a:r>
            <a:rPr lang="en-IN" sz="1000" b="0" i="0" kern="1200" dirty="0"/>
            <a:t>Ethical and Legal Considerations</a:t>
          </a:r>
          <a:endParaRPr lang="en-IN" sz="1000" kern="1200" dirty="0"/>
        </a:p>
      </dsp:txBody>
      <dsp:txXfrm>
        <a:off x="444729" y="626018"/>
        <a:ext cx="1310321" cy="579383"/>
      </dsp:txXfrm>
    </dsp:sp>
    <dsp:sp modelId="{08131BDB-E6C1-4C0F-A0E7-EBB989CC4C07}">
      <dsp:nvSpPr>
        <dsp:cNvPr id="0" name=""/>
        <dsp:cNvSpPr/>
      </dsp:nvSpPr>
      <dsp:spPr>
        <a:xfrm>
          <a:off x="1822679" y="454135"/>
          <a:ext cx="1594387" cy="615433"/>
        </a:xfrm>
        <a:prstGeom prst="chevron">
          <a:avLst>
            <a:gd name="adj" fmla="val 40000"/>
          </a:avLst>
        </a:prstGeom>
        <a:solidFill>
          <a:schemeClr val="tx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12260-2A0C-4FB4-93CA-85A4A9FE1948}">
      <dsp:nvSpPr>
        <dsp:cNvPr id="0" name=""/>
        <dsp:cNvSpPr/>
      </dsp:nvSpPr>
      <dsp:spPr>
        <a:xfrm>
          <a:off x="2247849" y="607993"/>
          <a:ext cx="1346371" cy="6154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dirty="0"/>
            <a:t>11) </a:t>
          </a:r>
          <a:r>
            <a:rPr lang="en-IN" sz="1000" b="0" i="0" kern="1200" dirty="0"/>
            <a:t>A/B Testing</a:t>
          </a:r>
          <a:endParaRPr lang="en-IN" sz="1000" kern="1200" dirty="0"/>
        </a:p>
      </dsp:txBody>
      <dsp:txXfrm>
        <a:off x="2265874" y="626018"/>
        <a:ext cx="1310321" cy="579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97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4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64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87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453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9047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65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780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16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87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0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59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37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82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6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16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0C-B807-430D-A2DE-C3D19DE3A608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24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95890C-B807-430D-A2DE-C3D19DE3A608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CAB3F1C-99FE-453D-897D-81987F7C8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927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 /><Relationship Id="rId13" Type="http://schemas.openxmlformats.org/officeDocument/2006/relationships/diagramLayout" Target="../diagrams/layout3.xml" /><Relationship Id="rId18" Type="http://schemas.openxmlformats.org/officeDocument/2006/relationships/diagramLayout" Target="../diagrams/layout4.xml" /><Relationship Id="rId3" Type="http://schemas.openxmlformats.org/officeDocument/2006/relationships/diagramLayout" Target="../diagrams/layout1.xml" /><Relationship Id="rId21" Type="http://schemas.microsoft.com/office/2007/relationships/diagramDrawing" Target="../diagrams/drawing4.xml" /><Relationship Id="rId7" Type="http://schemas.openxmlformats.org/officeDocument/2006/relationships/diagramData" Target="../diagrams/data2.xml" /><Relationship Id="rId12" Type="http://schemas.openxmlformats.org/officeDocument/2006/relationships/diagramData" Target="../diagrams/data3.xml" /><Relationship Id="rId17" Type="http://schemas.openxmlformats.org/officeDocument/2006/relationships/diagramData" Target="../diagrams/data4.xml" /><Relationship Id="rId2" Type="http://schemas.openxmlformats.org/officeDocument/2006/relationships/diagramData" Target="../diagrams/data1.xml" /><Relationship Id="rId16" Type="http://schemas.microsoft.com/office/2007/relationships/diagramDrawing" Target="../diagrams/drawing3.xml" /><Relationship Id="rId20" Type="http://schemas.openxmlformats.org/officeDocument/2006/relationships/diagramColors" Target="../diagrams/colors4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1.xml" /><Relationship Id="rId11" Type="http://schemas.microsoft.com/office/2007/relationships/diagramDrawing" Target="../diagrams/drawing2.xml" /><Relationship Id="rId5" Type="http://schemas.openxmlformats.org/officeDocument/2006/relationships/diagramColors" Target="../diagrams/colors1.xml" /><Relationship Id="rId15" Type="http://schemas.openxmlformats.org/officeDocument/2006/relationships/diagramColors" Target="../diagrams/colors3.xml" /><Relationship Id="rId10" Type="http://schemas.openxmlformats.org/officeDocument/2006/relationships/diagramColors" Target="../diagrams/colors2.xml" /><Relationship Id="rId19" Type="http://schemas.openxmlformats.org/officeDocument/2006/relationships/diagramQuickStyle" Target="../diagrams/quickStyle4.xml" /><Relationship Id="rId4" Type="http://schemas.openxmlformats.org/officeDocument/2006/relationships/diagramQuickStyle" Target="../diagrams/quickStyle1.xml" /><Relationship Id="rId9" Type="http://schemas.openxmlformats.org/officeDocument/2006/relationships/diagramQuickStyle" Target="../diagrams/quickStyle2.xml" /><Relationship Id="rId14" Type="http://schemas.openxmlformats.org/officeDocument/2006/relationships/diagramQuickStyle" Target="../diagrams/quickStyle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7044-EE57-4802-9C3A-B097C915C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159" y="699051"/>
            <a:ext cx="9175405" cy="2521227"/>
          </a:xfrm>
        </p:spPr>
        <p:txBody>
          <a:bodyPr>
            <a:normAutofit/>
          </a:bodyPr>
          <a:lstStyle/>
          <a:p>
            <a:r>
              <a:rPr lang="en-GB" dirty="0"/>
              <a:t>perform different analysis on Building a Smarter AI Powered Spam Classifier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60C5C-51DA-43DC-BA0D-B528DB157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976389"/>
            <a:ext cx="6458710" cy="1934081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NAME		:</a:t>
            </a:r>
            <a:r>
              <a:rPr lang="en-GB" b="1" dirty="0">
                <a:solidFill>
                  <a:srgbClr val="FF0000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</a:rPr>
              <a:t>VASANTHA KUMAR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REG.NO  	:     </a:t>
            </a:r>
            <a:r>
              <a:rPr lang="en-GB" b="1" dirty="0">
                <a:solidFill>
                  <a:schemeClr val="tx1"/>
                </a:solidFill>
              </a:rPr>
              <a:t>2129211040</a:t>
            </a:r>
            <a:r>
              <a:rPr lang="en-US" b="1" dirty="0">
                <a:solidFill>
                  <a:schemeClr val="tx1"/>
                </a:solidFill>
              </a:rPr>
              <a:t>59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DEPT/SEM	</a:t>
            </a:r>
            <a:r>
              <a:rPr lang="en-GB" b="1" dirty="0">
                <a:solidFill>
                  <a:schemeClr val="tx1"/>
                </a:solidFill>
              </a:rPr>
              <a:t>:     CSE/V</a:t>
            </a:r>
          </a:p>
          <a:p>
            <a:r>
              <a:rPr lang="en-GB" b="1" dirty="0">
                <a:solidFill>
                  <a:schemeClr val="bg1"/>
                </a:solidFill>
              </a:rPr>
              <a:t>COLLEGE	:     </a:t>
            </a:r>
            <a:r>
              <a:rPr lang="en-GB" b="1" dirty="0">
                <a:solidFill>
                  <a:schemeClr val="tx1"/>
                </a:solidFill>
              </a:rPr>
              <a:t>2129-SJCE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30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7366060-E779-4A3E-ABD9-E2DCEF741A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4915157"/>
              </p:ext>
            </p:extLst>
          </p:nvPr>
        </p:nvGraphicFramePr>
        <p:xfrm>
          <a:off x="1140040" y="691345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56B1141-DA46-47E5-9BB0-10A27F18D2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3560624"/>
              </p:ext>
            </p:extLst>
          </p:nvPr>
        </p:nvGraphicFramePr>
        <p:xfrm>
          <a:off x="1140039" y="3163955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F385EA8-9B9B-45EA-9FDA-787CBE161D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789948"/>
              </p:ext>
            </p:extLst>
          </p:nvPr>
        </p:nvGraphicFramePr>
        <p:xfrm>
          <a:off x="2350227" y="1986535"/>
          <a:ext cx="5945809" cy="288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B089427-0F5C-4CE0-87FF-0995AD0E6558}"/>
              </a:ext>
            </a:extLst>
          </p:cNvPr>
          <p:cNvSpPr/>
          <p:nvPr/>
        </p:nvSpPr>
        <p:spPr>
          <a:xfrm>
            <a:off x="281245" y="275847"/>
            <a:ext cx="54396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dirty="0">
                <a:latin typeface="Rockwell" panose="02060603020205020403" pitchFamily="18" charset="0"/>
              </a:rPr>
              <a:t> Analysis Phases:</a:t>
            </a:r>
            <a:endParaRPr lang="en-IN" sz="4800" dirty="0">
              <a:latin typeface="Rockwell" panose="02060603020205020403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4526FAA-E728-440C-9D61-534EE202F6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372412"/>
              </p:ext>
            </p:extLst>
          </p:nvPr>
        </p:nvGraphicFramePr>
        <p:xfrm>
          <a:off x="4854888" y="4871460"/>
          <a:ext cx="3595756" cy="167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99790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ADAAA1-2DD6-4AF1-9386-A0179AE0CCEB}"/>
              </a:ext>
            </a:extLst>
          </p:cNvPr>
          <p:cNvSpPr/>
          <p:nvPr/>
        </p:nvSpPr>
        <p:spPr>
          <a:xfrm>
            <a:off x="821634" y="530232"/>
            <a:ext cx="11039062" cy="175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öhne"/>
              </a:rPr>
              <a:t>1)</a:t>
            </a:r>
            <a:r>
              <a:rPr lang="en-GB" dirty="0">
                <a:solidFill>
                  <a:schemeClr val="bg1"/>
                </a:solidFill>
              </a:rPr>
              <a:t>Data Analysis:</a:t>
            </a:r>
          </a:p>
          <a:p>
            <a:r>
              <a:rPr lang="en-GB" dirty="0">
                <a:solidFill>
                  <a:schemeClr val="bg1"/>
                </a:solidFill>
              </a:rPr>
              <a:t> a. Data Exploration: Understand your dataset by visualizing the distribution of spam and            non-spam messages. </a:t>
            </a:r>
          </a:p>
          <a:p>
            <a:r>
              <a:rPr lang="en-GB" dirty="0">
                <a:solidFill>
                  <a:schemeClr val="bg1"/>
                </a:solidFill>
              </a:rPr>
              <a:t> b. Data Cleaning: Remove duplicates, handle missing data, and ensure data consistency.       </a:t>
            </a:r>
          </a:p>
          <a:p>
            <a:r>
              <a:rPr lang="en-GB" dirty="0">
                <a:solidFill>
                  <a:schemeClr val="bg1"/>
                </a:solidFill>
              </a:rPr>
              <a:t> c. Feature Engineering: Extract relevant features from text, such as word frequency, length of messages, and sender information.</a:t>
            </a:r>
            <a:endParaRPr lang="en-GB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A9B6DB-9C25-4204-B676-9681D0F58A93}"/>
              </a:ext>
            </a:extLst>
          </p:cNvPr>
          <p:cNvSpPr/>
          <p:nvPr/>
        </p:nvSpPr>
        <p:spPr>
          <a:xfrm>
            <a:off x="821633" y="2426736"/>
            <a:ext cx="107077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öhne"/>
              </a:rPr>
              <a:t>2)</a:t>
            </a:r>
            <a:r>
              <a:rPr lang="en-GB" dirty="0" err="1">
                <a:solidFill>
                  <a:schemeClr val="bg1"/>
                </a:solidFill>
              </a:rPr>
              <a:t>Preprocessing</a:t>
            </a:r>
            <a:r>
              <a:rPr lang="en-GB" dirty="0">
                <a:solidFill>
                  <a:schemeClr val="bg1"/>
                </a:solidFill>
              </a:rPr>
              <a:t> and Text Analysis:</a:t>
            </a:r>
          </a:p>
          <a:p>
            <a:r>
              <a:rPr lang="en-GB" dirty="0">
                <a:solidFill>
                  <a:schemeClr val="bg1"/>
                </a:solidFill>
              </a:rPr>
              <a:t> a. Text Tokenization: Break text into words or </a:t>
            </a:r>
            <a:r>
              <a:rPr lang="en-GB" dirty="0" err="1">
                <a:solidFill>
                  <a:schemeClr val="bg1"/>
                </a:solidFill>
              </a:rPr>
              <a:t>subword</a:t>
            </a:r>
            <a:r>
              <a:rPr lang="en-GB" dirty="0">
                <a:solidFill>
                  <a:schemeClr val="bg1"/>
                </a:solidFill>
              </a:rPr>
              <a:t> tokens for natural language processing.   </a:t>
            </a:r>
          </a:p>
          <a:p>
            <a:r>
              <a:rPr lang="en-GB" dirty="0">
                <a:solidFill>
                  <a:schemeClr val="bg1"/>
                </a:solidFill>
              </a:rPr>
              <a:t> b. Text Normalization: Convert text to lowercase, remove punctuation, and handle special characters. </a:t>
            </a:r>
          </a:p>
          <a:p>
            <a:r>
              <a:rPr lang="en-GB" dirty="0">
                <a:solidFill>
                  <a:schemeClr val="bg1"/>
                </a:solidFill>
              </a:rPr>
              <a:t> c. </a:t>
            </a:r>
            <a:r>
              <a:rPr lang="en-GB" dirty="0" err="1">
                <a:solidFill>
                  <a:schemeClr val="bg1"/>
                </a:solidFill>
              </a:rPr>
              <a:t>Stopword</a:t>
            </a:r>
            <a:r>
              <a:rPr lang="en-GB" dirty="0">
                <a:solidFill>
                  <a:schemeClr val="bg1"/>
                </a:solidFill>
              </a:rPr>
              <a:t> Removal: Eliminate common words (e.g., "and," "the") that may not provide valuable information. d. Lemmatization or Stemming: Reduce words to their base or root form to improve model performance.</a:t>
            </a:r>
            <a:endParaRPr lang="en-GB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B1D9BC-2E18-414D-B5CB-82E23E3AF6E5}"/>
              </a:ext>
            </a:extLst>
          </p:cNvPr>
          <p:cNvSpPr/>
          <p:nvPr/>
        </p:nvSpPr>
        <p:spPr>
          <a:xfrm>
            <a:off x="821633" y="4512513"/>
            <a:ext cx="82428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Söhne"/>
              </a:rPr>
              <a:t>3)</a:t>
            </a:r>
            <a:r>
              <a:rPr lang="en-GB" dirty="0">
                <a:solidFill>
                  <a:schemeClr val="bg1"/>
                </a:solidFill>
              </a:rPr>
              <a:t>Feature Selection: </a:t>
            </a:r>
          </a:p>
          <a:p>
            <a:r>
              <a:rPr lang="en-GB" dirty="0">
                <a:solidFill>
                  <a:schemeClr val="bg1"/>
                </a:solidFill>
              </a:rPr>
              <a:t> a. TF-IDF (Term Frequency-Inverse Document Frequency): Calculate TF-IDF scores for words in the text to weigh their importance.</a:t>
            </a:r>
          </a:p>
          <a:p>
            <a:r>
              <a:rPr lang="en-GB" dirty="0">
                <a:solidFill>
                  <a:schemeClr val="bg1"/>
                </a:solidFill>
              </a:rPr>
              <a:t> b. Word Embeddings: Use pre-trained word embeddings like Word2Vec or </a:t>
            </a:r>
            <a:r>
              <a:rPr lang="en-GB" dirty="0" err="1">
                <a:solidFill>
                  <a:schemeClr val="bg1"/>
                </a:solidFill>
              </a:rPr>
              <a:t>GloVe</a:t>
            </a:r>
            <a:r>
              <a:rPr lang="en-GB" dirty="0">
                <a:solidFill>
                  <a:schemeClr val="bg1"/>
                </a:solidFill>
              </a:rPr>
              <a:t> to capture semantic meaning.</a:t>
            </a:r>
          </a:p>
          <a:p>
            <a:r>
              <a:rPr lang="en-GB" dirty="0">
                <a:solidFill>
                  <a:schemeClr val="bg1"/>
                </a:solidFill>
              </a:rPr>
              <a:t> c. Dimensionality Reduction: Reduce the dimensionality of feature vectors through techniques like Principal Component Analysis (PCA).</a:t>
            </a:r>
            <a:endParaRPr lang="en-GB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7816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DC761A-9786-464A-9567-49B57B9A5461}"/>
              </a:ext>
            </a:extLst>
          </p:cNvPr>
          <p:cNvSpPr/>
          <p:nvPr/>
        </p:nvSpPr>
        <p:spPr>
          <a:xfrm>
            <a:off x="887891" y="590294"/>
            <a:ext cx="110655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4)</a:t>
            </a:r>
            <a:r>
              <a:rPr lang="en-IN" dirty="0">
                <a:solidFill>
                  <a:schemeClr val="bg1"/>
                </a:solidFill>
              </a:rPr>
              <a:t>Model Selection and Analysis: </a:t>
            </a:r>
          </a:p>
          <a:p>
            <a:pPr marL="342900" indent="-342900">
              <a:buAutoNum type="alphaLcPeriod"/>
            </a:pPr>
            <a:r>
              <a:rPr lang="en-IN" dirty="0">
                <a:solidFill>
                  <a:schemeClr val="bg1"/>
                </a:solidFill>
              </a:rPr>
              <a:t>Choose AI models for text classification such as Naive Bayes, Logistic Regression, Random Forest, Support Vector Machines, or deep learning models like Recurrent Neural Networks (RNN) or Transformers. </a:t>
            </a:r>
          </a:p>
          <a:p>
            <a:r>
              <a:rPr lang="en-IN" dirty="0">
                <a:solidFill>
                  <a:schemeClr val="bg1"/>
                </a:solidFill>
              </a:rPr>
              <a:t> b. Train multiple models with your </a:t>
            </a:r>
            <a:r>
              <a:rPr lang="en-IN" dirty="0" err="1">
                <a:solidFill>
                  <a:schemeClr val="bg1"/>
                </a:solidFill>
              </a:rPr>
              <a:t>preprocessed</a:t>
            </a:r>
            <a:r>
              <a:rPr lang="en-IN" dirty="0">
                <a:solidFill>
                  <a:schemeClr val="bg1"/>
                </a:solidFill>
              </a:rPr>
              <a:t> data.</a:t>
            </a:r>
          </a:p>
          <a:p>
            <a:r>
              <a:rPr lang="en-IN" dirty="0">
                <a:solidFill>
                  <a:schemeClr val="bg1"/>
                </a:solidFill>
              </a:rPr>
              <a:t> c. Evaluate model performance using metrics like accuracy, precision, recall, F1-score, and ROC-AUC. </a:t>
            </a:r>
          </a:p>
          <a:p>
            <a:r>
              <a:rPr lang="en-IN" dirty="0">
                <a:solidFill>
                  <a:schemeClr val="bg1"/>
                </a:solidFill>
              </a:rPr>
              <a:t> d. </a:t>
            </a:r>
            <a:r>
              <a:rPr lang="en-IN" dirty="0" err="1">
                <a:solidFill>
                  <a:schemeClr val="bg1"/>
                </a:solidFill>
              </a:rPr>
              <a:t>Analyze</a:t>
            </a:r>
            <a:r>
              <a:rPr lang="en-IN" dirty="0">
                <a:solidFill>
                  <a:schemeClr val="bg1"/>
                </a:solidFill>
              </a:rPr>
              <a:t> model predictions, including false positives and false negatives, to identify common misclassifications.</a:t>
            </a:r>
            <a:endParaRPr lang="en-IN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102D00-46F9-406F-AF65-0932A1616FCC}"/>
              </a:ext>
            </a:extLst>
          </p:cNvPr>
          <p:cNvSpPr/>
          <p:nvPr/>
        </p:nvSpPr>
        <p:spPr>
          <a:xfrm>
            <a:off x="887891" y="3357834"/>
            <a:ext cx="101379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5)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Hyperparameter Tuning:</a:t>
            </a:r>
          </a:p>
          <a:p>
            <a:r>
              <a:rPr lang="en-GB" dirty="0">
                <a:solidFill>
                  <a:schemeClr val="bg1"/>
                </a:solidFill>
              </a:rPr>
              <a:t> a. Optimize hyperparameters of your chosen model(s) using techniques like grid search or random search. </a:t>
            </a:r>
          </a:p>
          <a:p>
            <a:r>
              <a:rPr lang="en-GB" dirty="0">
                <a:solidFill>
                  <a:schemeClr val="bg1"/>
                </a:solidFill>
              </a:rPr>
              <a:t> b. Use k-fold cross-validation to ensure robustness in your model's performance.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4C7722-A275-4540-938C-C4EAB580BB71}"/>
              </a:ext>
            </a:extLst>
          </p:cNvPr>
          <p:cNvSpPr/>
          <p:nvPr/>
        </p:nvSpPr>
        <p:spPr>
          <a:xfrm>
            <a:off x="887891" y="4740380"/>
            <a:ext cx="82561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6)</a:t>
            </a:r>
            <a:r>
              <a:rPr lang="en-GB" dirty="0">
                <a:solidFill>
                  <a:schemeClr val="bg1"/>
                </a:solidFill>
              </a:rPr>
              <a:t> Model Interpretability: </a:t>
            </a:r>
          </a:p>
          <a:p>
            <a:r>
              <a:rPr lang="en-GB" dirty="0" err="1">
                <a:solidFill>
                  <a:schemeClr val="bg1"/>
                </a:solidFill>
              </a:rPr>
              <a:t>a.Employ</a:t>
            </a:r>
            <a:r>
              <a:rPr lang="en-GB" dirty="0">
                <a:solidFill>
                  <a:schemeClr val="bg1"/>
                </a:solidFill>
              </a:rPr>
              <a:t> techniques like SHAP values, LIME, or feature importance to understand why the model classifies messages as spam.</a:t>
            </a:r>
          </a:p>
          <a:p>
            <a:r>
              <a:rPr lang="en-GB" dirty="0">
                <a:solidFill>
                  <a:schemeClr val="bg1"/>
                </a:solidFill>
              </a:rPr>
              <a:t> b. Visualize word importance and decision boundaries. </a:t>
            </a:r>
          </a:p>
        </p:txBody>
      </p:sp>
    </p:spTree>
    <p:extLst>
      <p:ext uri="{BB962C8B-B14F-4D97-AF65-F5344CB8AC3E}">
        <p14:creationId xmlns:p14="http://schemas.microsoft.com/office/powerpoint/2010/main" val="144647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8A4213-8086-4C98-847D-EEB775849F49}"/>
              </a:ext>
            </a:extLst>
          </p:cNvPr>
          <p:cNvSpPr/>
          <p:nvPr/>
        </p:nvSpPr>
        <p:spPr>
          <a:xfrm>
            <a:off x="980656" y="857493"/>
            <a:ext cx="10787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7)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Handling Imbalanced Data: </a:t>
            </a:r>
          </a:p>
          <a:p>
            <a:r>
              <a:rPr lang="en-IN" dirty="0">
                <a:solidFill>
                  <a:schemeClr val="bg1"/>
                </a:solidFill>
              </a:rPr>
              <a:t> a. Address class imbalance in the dataset by using techniques like oversampling, </a:t>
            </a:r>
            <a:r>
              <a:rPr lang="en-IN" dirty="0" err="1">
                <a:solidFill>
                  <a:schemeClr val="bg1"/>
                </a:solidFill>
              </a:rPr>
              <a:t>undersampling</a:t>
            </a:r>
            <a:r>
              <a:rPr lang="en-IN" dirty="0">
                <a:solidFill>
                  <a:schemeClr val="bg1"/>
                </a:solidFill>
              </a:rPr>
              <a:t>, or Synthetic Minority Over-sampling Technique (SMOTE).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324EB9-4C25-4750-AA62-C7D028E858EA}"/>
              </a:ext>
            </a:extLst>
          </p:cNvPr>
          <p:cNvSpPr/>
          <p:nvPr/>
        </p:nvSpPr>
        <p:spPr>
          <a:xfrm>
            <a:off x="980656" y="1905063"/>
            <a:ext cx="107872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8)</a:t>
            </a:r>
            <a:r>
              <a:rPr lang="en-GB" dirty="0">
                <a:solidFill>
                  <a:schemeClr val="bg1"/>
                </a:solidFill>
              </a:rPr>
              <a:t> Deployment Analysis:</a:t>
            </a:r>
          </a:p>
          <a:p>
            <a:r>
              <a:rPr lang="en-GB" dirty="0">
                <a:solidFill>
                  <a:schemeClr val="bg1"/>
                </a:solidFill>
              </a:rPr>
              <a:t> a. Consider the trade-offs between accuracy and latency when deploying the model. </a:t>
            </a:r>
          </a:p>
          <a:p>
            <a:r>
              <a:rPr lang="en-GB" dirty="0">
                <a:solidFill>
                  <a:schemeClr val="bg1"/>
                </a:solidFill>
              </a:rPr>
              <a:t> b. Monitor model performance in real-world settings and </a:t>
            </a:r>
            <a:r>
              <a:rPr lang="en-GB" dirty="0" err="1">
                <a:solidFill>
                  <a:schemeClr val="bg1"/>
                </a:solidFill>
              </a:rPr>
              <a:t>analyze</a:t>
            </a:r>
            <a:r>
              <a:rPr lang="en-GB" dirty="0">
                <a:solidFill>
                  <a:schemeClr val="bg1"/>
                </a:solidFill>
              </a:rPr>
              <a:t> false positives/negatives to make necessary adjustments.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E8E584-5D76-4A8D-B041-A58A81A103C0}"/>
              </a:ext>
            </a:extLst>
          </p:cNvPr>
          <p:cNvSpPr/>
          <p:nvPr/>
        </p:nvSpPr>
        <p:spPr>
          <a:xfrm>
            <a:off x="980656" y="3105392"/>
            <a:ext cx="1005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9)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Continuous Improvement: </a:t>
            </a:r>
          </a:p>
          <a:p>
            <a:r>
              <a:rPr lang="en-GB" dirty="0">
                <a:solidFill>
                  <a:schemeClr val="bg1"/>
                </a:solidFill>
              </a:rPr>
              <a:t> a. Regularly update the model with new data to adapt to evolving spam patterns.   </a:t>
            </a:r>
          </a:p>
          <a:p>
            <a:r>
              <a:rPr lang="en-GB" dirty="0">
                <a:solidFill>
                  <a:schemeClr val="bg1"/>
                </a:solidFill>
              </a:rPr>
              <a:t> b. Implement feedback loops for human reviewers to fine-tune the model's decisions.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26D6B3-EE59-4361-AFBF-FF575FE2F044}"/>
              </a:ext>
            </a:extLst>
          </p:cNvPr>
          <p:cNvSpPr/>
          <p:nvPr/>
        </p:nvSpPr>
        <p:spPr>
          <a:xfrm>
            <a:off x="980656" y="4028722"/>
            <a:ext cx="92500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10)</a:t>
            </a:r>
            <a:r>
              <a:rPr lang="en-GB" dirty="0">
                <a:solidFill>
                  <a:schemeClr val="bg1"/>
                </a:solidFill>
              </a:rPr>
              <a:t> Ethical and Legal Considerations: </a:t>
            </a:r>
          </a:p>
          <a:p>
            <a:r>
              <a:rPr lang="en-GB" dirty="0">
                <a:solidFill>
                  <a:schemeClr val="bg1"/>
                </a:solidFill>
              </a:rPr>
              <a:t> a. Ensure that the AI model respects user privacy and complies with data protection regulations. </a:t>
            </a:r>
          </a:p>
          <a:p>
            <a:r>
              <a:rPr lang="en-GB" dirty="0">
                <a:solidFill>
                  <a:schemeClr val="bg1"/>
                </a:solidFill>
              </a:rPr>
              <a:t> b. Consider potential biases in the model's predictions and mitigate them.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49C34B-1B39-4E2E-8475-17317F2B1BBA}"/>
              </a:ext>
            </a:extLst>
          </p:cNvPr>
          <p:cNvSpPr/>
          <p:nvPr/>
        </p:nvSpPr>
        <p:spPr>
          <a:xfrm>
            <a:off x="980656" y="5229050"/>
            <a:ext cx="80970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öhne"/>
              </a:rPr>
              <a:t>11)</a:t>
            </a:r>
            <a:r>
              <a:rPr lang="en-GB" dirty="0">
                <a:solidFill>
                  <a:schemeClr val="bg1"/>
                </a:solidFill>
              </a:rPr>
              <a:t> A/B Testing:</a:t>
            </a:r>
          </a:p>
          <a:p>
            <a:r>
              <a:rPr lang="en-GB" dirty="0">
                <a:solidFill>
                  <a:schemeClr val="bg1"/>
                </a:solidFill>
              </a:rPr>
              <a:t> a. Conduct A/B testing to compare the performance of the AI-powered spam classifier against existing solutions or different model versions.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53385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94</TotalTime>
  <Words>666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Slice</vt:lpstr>
      <vt:lpstr>perform different analysis on Building a Smarter AI Powered Spam Classifier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Energy Consumption</dc:title>
  <dc:creator>Prince Thomas J</dc:creator>
  <cp:lastModifiedBy>Guest User</cp:lastModifiedBy>
  <cp:revision>14</cp:revision>
  <dcterms:created xsi:type="dcterms:W3CDTF">2023-10-17T15:23:37Z</dcterms:created>
  <dcterms:modified xsi:type="dcterms:W3CDTF">2023-11-16T08:58:59Z</dcterms:modified>
</cp:coreProperties>
</file>