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8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1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" TargetMode="Externa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109/72.788645" TargetMode="External" /><Relationship Id="rId13" Type="http://schemas.openxmlformats.org/officeDocument/2006/relationships/hyperlink" Target="http://dx.doi.org/10.1109/iccubea.2015.72" TargetMode="External" /><Relationship Id="rId3" Type="http://schemas.openxmlformats.org/officeDocument/2006/relationships/hyperlink" Target="http://dx.doi.org/www.scientific.net/JERA.22.152" TargetMode="External" /><Relationship Id="rId7" Type="http://schemas.openxmlformats.org/officeDocument/2006/relationships/hyperlink" Target="http://dx.doi.org/10.1109/isda.2013.6920763" TargetMode="External" /><Relationship Id="rId12" Type="http://schemas.openxmlformats.org/officeDocument/2006/relationships/hyperlink" Target="http://dx.doi.org/10.1016/j.neucom.2005.12.126" TargetMode="External" /><Relationship Id="rId2" Type="http://schemas.openxmlformats.org/officeDocument/2006/relationships/hyperlink" Target="http://dx.doi.org/www.scientific.net/JERA.22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://dx.doi.org/10.1109/icc.2014.6883388" TargetMode="External" /><Relationship Id="rId11" Type="http://schemas.openxmlformats.org/officeDocument/2006/relationships/hyperlink" Target="http://dx.doi.org/10.1109/mis.2013.140" TargetMode="External" /><Relationship Id="rId5" Type="http://schemas.openxmlformats.org/officeDocument/2006/relationships/hyperlink" Target="http://dx.doi.org/10.1145/2034691.2034742" TargetMode="External" /><Relationship Id="rId10" Type="http://schemas.openxmlformats.org/officeDocument/2006/relationships/hyperlink" Target="http://dx.doi.org/10.1145/2089125.2089129" TargetMode="External" /><Relationship Id="rId4" Type="http://schemas.openxmlformats.org/officeDocument/2006/relationships/hyperlink" Target="http://dx.doi.org/10.1007/s10844-013-0254-7" TargetMode="External" /><Relationship Id="rId9" Type="http://schemas.openxmlformats.org/officeDocument/2006/relationships/hyperlink" Target="http://dx.doi.org/10.1007/s10462-009-9109-6" TargetMode="External" /><Relationship Id="rId14" Type="http://schemas.openxmlformats.org/officeDocument/2006/relationships/hyperlink" Target="http://dx.doi.org/10.1016/j.gsf.2015.04.002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37949-9_42" TargetMode="External" /><Relationship Id="rId2" Type="http://schemas.openxmlformats.org/officeDocument/2006/relationships/hyperlink" Target="http://dx.doi.org/10.1109/wi.2003.1241300" TargetMode="External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www.researchgate.net/publication/297607119" TargetMode="External" /><Relationship Id="rId4" Type="http://schemas.openxmlformats.org/officeDocument/2006/relationships/hyperlink" Target="http://dx.doi.org/10.1007/978-3-319-13572-4_31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F3BAC22-5F13-8E2A-4107-F8644EAC4E71}"/>
              </a:ext>
            </a:extLst>
          </p:cNvPr>
          <p:cNvSpPr txBox="1"/>
          <p:nvPr/>
        </p:nvSpPr>
        <p:spPr>
          <a:xfrm>
            <a:off x="1722120" y="3526714"/>
            <a:ext cx="43205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/>
              <a:t>Building a Smarter AI-Powered Spam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A3E27-1750-3967-4CBE-929B0D7EDA4F}"/>
              </a:ext>
            </a:extLst>
          </p:cNvPr>
          <p:cNvSpPr txBox="1"/>
          <p:nvPr/>
        </p:nvSpPr>
        <p:spPr>
          <a:xfrm>
            <a:off x="544830" y="8458200"/>
            <a:ext cx="326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NAME : </a:t>
            </a:r>
            <a:r>
              <a:rPr lang="en-US" sz="1600" b="1" dirty="0">
                <a:solidFill>
                  <a:schemeClr val="tx1"/>
                </a:solidFill>
              </a:rPr>
              <a:t>VASANTH KUMAR</a:t>
            </a:r>
            <a:endParaRPr lang="en-US" sz="1600" b="1" dirty="0"/>
          </a:p>
          <a:p>
            <a:pPr algn="l"/>
            <a:r>
              <a:rPr lang="en-US" sz="1600" b="1" dirty="0"/>
              <a:t>DEPT  : </a:t>
            </a:r>
            <a:r>
              <a:rPr lang="en-US" sz="1600" b="1" dirty="0">
                <a:solidFill>
                  <a:schemeClr val="tx1"/>
                </a:solidFill>
              </a:rPr>
              <a:t>BE CSE</a:t>
            </a:r>
            <a:endParaRPr lang="en-US" sz="1600" b="1" dirty="0"/>
          </a:p>
          <a:p>
            <a:pPr algn="l"/>
            <a:r>
              <a:rPr lang="en-US" sz="1600" b="1" dirty="0"/>
              <a:t>RE NO: </a:t>
            </a:r>
            <a:r>
              <a:rPr lang="en-US" sz="1600" b="1" dirty="0">
                <a:solidFill>
                  <a:schemeClr val="tx1"/>
                </a:solidFill>
              </a:rPr>
              <a:t>212921104059</a:t>
            </a:r>
            <a:endParaRPr lang="en-US" sz="1600" b="1" dirty="0"/>
          </a:p>
          <a:p>
            <a:pPr algn="l"/>
            <a:r>
              <a:rPr lang="en-US" sz="1600" b="1" dirty="0"/>
              <a:t>CODE : </a:t>
            </a:r>
            <a:r>
              <a:rPr lang="en-US" sz="1600" b="1" dirty="0">
                <a:solidFill>
                  <a:schemeClr val="tx1"/>
                </a:solidFill>
              </a:rPr>
              <a:t>SJCE2129</a:t>
            </a:r>
            <a:endParaRPr 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2938" y="900679"/>
          <a:ext cx="4220844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3834" y="1787147"/>
            <a:ext cx="6146165" cy="6870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2790" y="2593843"/>
          <a:ext cx="354075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328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1319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3757" y="4522726"/>
            <a:ext cx="6146800" cy="5414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b="1" spc="-10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adopted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inspiring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classification.The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marL="12700" marR="6985" indent="234950" algn="just">
              <a:lnSpc>
                <a:spcPts val="1380"/>
              </a:lnSpc>
              <a:spcBef>
                <a:spcPts val="61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Yao,J.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Cost-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Intelligent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42,No.1,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19-</a:t>
            </a:r>
            <a:r>
              <a:rPr sz="1200" dirty="0">
                <a:latin typeface="Times New Roman"/>
                <a:cs typeface="Times New Roman"/>
              </a:rPr>
              <a:t>45,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7620" indent="28956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302260" algn="l"/>
              </a:tabLst>
            </a:pP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MochrieCanada’s</a:t>
            </a:r>
            <a:r>
              <a:rPr sz="1200" spc="260" dirty="0">
                <a:latin typeface="Times New Roman"/>
                <a:cs typeface="Times New Roman"/>
              </a:rPr>
              <a:t>   </a:t>
            </a:r>
            <a:r>
              <a:rPr sz="1200" spc="-10" dirty="0">
                <a:latin typeface="Times New Roman"/>
                <a:cs typeface="Times New Roman"/>
              </a:rPr>
              <a:t>Anti-spam/anti-</a:t>
            </a:r>
            <a:r>
              <a:rPr sz="1200" dirty="0">
                <a:latin typeface="Times New Roman"/>
                <a:cs typeface="Times New Roman"/>
              </a:rPr>
              <a:t>spyware: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Overview’.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Internationa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Franchising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(2014)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715" indent="24130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54000" algn="l"/>
              </a:tabLst>
            </a:pP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Almeida,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J.M.G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Hidalgo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A.Yamakami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Contributions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filtering: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results’,In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symposium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259-</a:t>
            </a:r>
            <a:r>
              <a:rPr sz="1200" dirty="0">
                <a:latin typeface="Times New Roman"/>
                <a:cs typeface="Times New Roman"/>
              </a:rPr>
              <a:t>262,</a:t>
            </a:r>
            <a:r>
              <a:rPr sz="1200" spc="-10" dirty="0">
                <a:latin typeface="Times New Roman"/>
                <a:cs typeface="Times New Roman"/>
              </a:rPr>
              <a:t> (2011).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1844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31140" algn="l"/>
              </a:tabLst>
            </a:pP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 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Kwok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disagreement-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semi-</a:t>
            </a:r>
            <a:r>
              <a:rPr sz="1200" dirty="0">
                <a:latin typeface="Times New Roman"/>
                <a:cs typeface="Times New Roman"/>
              </a:rPr>
              <a:t>supervised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(ICC),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Conference </a:t>
            </a:r>
            <a:r>
              <a:rPr sz="1200" dirty="0">
                <a:latin typeface="Times New Roman"/>
                <a:cs typeface="Times New Roman"/>
              </a:rPr>
              <a:t>on,pp. </a:t>
            </a:r>
            <a:r>
              <a:rPr sz="1200" spc="-10" dirty="0">
                <a:latin typeface="Times New Roman"/>
                <a:cs typeface="Times New Roman"/>
              </a:rPr>
              <a:t>622-</a:t>
            </a:r>
            <a:r>
              <a:rPr sz="1200" dirty="0">
                <a:latin typeface="Times New Roman"/>
                <a:cs typeface="Times New Roman"/>
              </a:rPr>
              <a:t>627,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622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8920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Charaborty,S.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Sourav,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filtering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(ISDA),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28-</a:t>
            </a:r>
            <a:r>
              <a:rPr sz="1200" dirty="0">
                <a:latin typeface="Times New Roman"/>
                <a:cs typeface="Times New Roman"/>
              </a:rPr>
              <a:t>34).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495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Sahami,S.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Dumais,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Heckerman,E.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Horvitz,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junk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mail’.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Categorization: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,Vol.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62,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98-</a:t>
            </a:r>
            <a:r>
              <a:rPr sz="1200" spc="-20" dirty="0">
                <a:latin typeface="Times New Roman"/>
                <a:cs typeface="Times New Roman"/>
              </a:rPr>
              <a:t>105, </a:t>
            </a:r>
            <a:r>
              <a:rPr sz="1200" spc="-10" dirty="0">
                <a:latin typeface="Times New Roman"/>
                <a:cs typeface="Times New Roman"/>
              </a:rPr>
              <a:t>(1998).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7" y="872747"/>
            <a:ext cx="6147435" cy="6029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6350" indent="336550">
              <a:lnSpc>
                <a:spcPts val="1380"/>
              </a:lnSpc>
              <a:spcBef>
                <a:spcPts val="195"/>
              </a:spcBef>
              <a:buAutoNum type="arabicPlain" startAt="7"/>
              <a:tabLst>
                <a:tab pos="349250" algn="l"/>
                <a:tab pos="654050" algn="l"/>
                <a:tab pos="1347470" algn="l"/>
                <a:tab pos="1628139" algn="l"/>
                <a:tab pos="2005964" algn="l"/>
                <a:tab pos="2382520" algn="l"/>
                <a:tab pos="2798445" algn="l"/>
                <a:tab pos="3563620" algn="l"/>
                <a:tab pos="4203700" algn="l"/>
                <a:tab pos="4741545" algn="l"/>
                <a:tab pos="5474335" algn="l"/>
                <a:tab pos="5809615" algn="l"/>
              </a:tabLst>
            </a:pPr>
            <a:r>
              <a:rPr sz="1200" spc="-25" dirty="0">
                <a:latin typeface="Times New Roman"/>
                <a:cs typeface="Times New Roman"/>
              </a:rPr>
              <a:t>H.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Drucker,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S.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Wu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V.N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Vapnik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Support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machines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spc="-10" dirty="0">
                <a:latin typeface="Times New Roman"/>
                <a:cs typeface="Times New Roman"/>
              </a:rPr>
              <a:t>categorization’,Neural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10,No.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5,pp.1048-</a:t>
            </a:r>
            <a:r>
              <a:rPr sz="1200" dirty="0">
                <a:latin typeface="Times New Roman"/>
                <a:cs typeface="Times New Roman"/>
              </a:rPr>
              <a:t>1054,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</a:t>
            </a:r>
            <a:endParaRPr sz="1200">
              <a:latin typeface="Times New Roman"/>
              <a:cs typeface="Times New Roman"/>
            </a:endParaRPr>
          </a:p>
          <a:p>
            <a:pPr marL="12700" marR="7620" indent="25146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4160" algn="l"/>
                <a:tab pos="560260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Blanzieri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Bryl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filtering,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Vol.29,No.1,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pp.63-92,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(2008).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4892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1620" algn="l"/>
                <a:tab pos="1614170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Caruana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Li</a:t>
            </a:r>
            <a:r>
              <a:rPr sz="1200" dirty="0">
                <a:latin typeface="Times New Roman"/>
                <a:cs typeface="Times New Roman"/>
              </a:rPr>
              <a:t>	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filtering’,ACM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(CSUR),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44,No.2,pp.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(2012).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0797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2067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Cambria,G.B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Kasun,H.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Zhou,C.M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Vong,J.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Liu.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machines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[trends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controversies].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28(6),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30-59,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4798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60680" algn="l"/>
                <a:tab pos="2708275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Huang,Q.Y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Zhu,C.K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Siew</a:t>
            </a:r>
            <a:r>
              <a:rPr sz="1200" dirty="0">
                <a:latin typeface="Times New Roman"/>
                <a:cs typeface="Times New Roman"/>
              </a:rPr>
              <a:t>	Extreme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machine: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 Neurocomputing,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70(1),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489-</a:t>
            </a:r>
            <a:r>
              <a:rPr sz="1200" dirty="0">
                <a:latin typeface="Times New Roman"/>
                <a:cs typeface="Times New Roman"/>
              </a:rPr>
              <a:t>501,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(2006).</a:t>
            </a:r>
            <a:endParaRPr sz="12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42265" algn="l"/>
              </a:tabLst>
            </a:pP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Support-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20(3),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273-</a:t>
            </a:r>
            <a:r>
              <a:rPr sz="1200" dirty="0">
                <a:latin typeface="Times New Roman"/>
                <a:cs typeface="Times New Roman"/>
              </a:rPr>
              <a:t>297,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(1995).</a:t>
            </a:r>
            <a:endParaRPr sz="1200">
              <a:latin typeface="Times New Roman"/>
              <a:cs typeface="Times New Roman"/>
            </a:endParaRPr>
          </a:p>
          <a:p>
            <a:pPr marL="12700" marR="7620" indent="30988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22580" algn="l"/>
              </a:tabLst>
            </a:pPr>
            <a:r>
              <a:rPr sz="1200" dirty="0">
                <a:latin typeface="Times New Roman"/>
                <a:cs typeface="Times New Roman"/>
              </a:rPr>
              <a:t>A.Basu,S.S.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Novel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Diagnostic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Kernel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Erythemato-</a:t>
            </a:r>
            <a:r>
              <a:rPr sz="1200" dirty="0">
                <a:latin typeface="Times New Roman"/>
                <a:cs typeface="Times New Roman"/>
              </a:rPr>
              <a:t>Squamous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Disease.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(ICCUBEA),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343- </a:t>
            </a:r>
            <a:r>
              <a:rPr sz="1200" dirty="0">
                <a:latin typeface="Times New Roman"/>
                <a:cs typeface="Times New Roman"/>
              </a:rPr>
              <a:t>347).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305435" indent="-292735" algn="just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05435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Hopkins,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Reeber,G.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Forman,J.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Suermondt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Spambase,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(1999).</a:t>
            </a:r>
            <a:endParaRPr sz="1200">
              <a:latin typeface="Times New Roman"/>
              <a:cs typeface="Times New Roman"/>
            </a:endParaRPr>
          </a:p>
          <a:p>
            <a:pPr marL="12700" marR="6985" indent="33274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45440" algn="l"/>
              </a:tabLst>
            </a:pP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,Pijush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Samui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Determination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rock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 techniques.Geoscience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Frontiers,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12700" marR="8255" indent="31877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1470" algn="l"/>
              </a:tabLst>
            </a:pP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Clark,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Koprinska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e-</a:t>
            </a:r>
            <a:r>
              <a:rPr sz="1200" spc="-20" dirty="0">
                <a:latin typeface="Times New Roman"/>
                <a:cs typeface="Times New Roman"/>
              </a:rPr>
              <a:t>mail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175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Lichman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  <a:hlinkClick r:id="rId2"/>
              </a:rPr>
              <a:t>http://archive.ics.uci.edu/ml</a:t>
            </a:r>
            <a:r>
              <a:rPr sz="1200" dirty="0">
                <a:latin typeface="Times New Roman"/>
                <a:cs typeface="Times New Roman"/>
              </a:rPr>
              <a:t>].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Irvine,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CA: </a:t>
            </a:r>
            <a:r>
              <a:rPr sz="1200" dirty="0">
                <a:latin typeface="Times New Roman"/>
                <a:cs typeface="Times New Roman"/>
              </a:rPr>
              <a:t>University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048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17500" algn="l"/>
              </a:tabLst>
            </a:pPr>
            <a:r>
              <a:rPr sz="1200" dirty="0">
                <a:latin typeface="Times New Roman"/>
                <a:cs typeface="Times New Roman"/>
              </a:rPr>
              <a:t>S.S.Roy,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V.M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Viswanatham,P.V.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Krishna,N.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Saraf,A.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Gupta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Mishra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Applicability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Intrusion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479-</a:t>
            </a:r>
            <a:r>
              <a:rPr sz="1200" dirty="0">
                <a:latin typeface="Times New Roman"/>
                <a:cs typeface="Times New Roman"/>
              </a:rPr>
              <a:t>484,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Springer </a:t>
            </a:r>
            <a:r>
              <a:rPr sz="1200" dirty="0">
                <a:latin typeface="Times New Roman"/>
                <a:cs typeface="Times New Roman"/>
              </a:rPr>
              <a:t>Berlin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Heidelberg,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8735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400050" algn="l"/>
              </a:tabLst>
            </a:pPr>
            <a:r>
              <a:rPr sz="1200" dirty="0">
                <a:latin typeface="Times New Roman"/>
                <a:cs typeface="Times New Roman"/>
              </a:rPr>
              <a:t>S.S.Roy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Mittal,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Basu,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Forecasting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Afro-</a:t>
            </a:r>
            <a:r>
              <a:rPr sz="1200" dirty="0">
                <a:latin typeface="Times New Roman"/>
                <a:cs typeface="Times New Roman"/>
              </a:rPr>
              <a:t>European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371-</a:t>
            </a:r>
            <a:r>
              <a:rPr sz="1200" spc="-20" dirty="0">
                <a:latin typeface="Times New Roman"/>
                <a:cs typeface="Times New Roman"/>
              </a:rPr>
              <a:t>381, </a:t>
            </a:r>
            <a:r>
              <a:rPr sz="1200" dirty="0">
                <a:latin typeface="Times New Roman"/>
                <a:cs typeface="Times New Roman"/>
              </a:rPr>
              <a:t>Springer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411" y="254000"/>
            <a:ext cx="454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International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Journal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Engineering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Africa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Vol.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45" y="254000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609600"/>
            <a:ext cx="6159500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123940" cy="9372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b="1" dirty="0">
                <a:latin typeface="Times New Roman"/>
                <a:cs typeface="Times New Roman"/>
              </a:rPr>
              <a:t>International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Journal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Engineering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Research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Africa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Vol.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2"/>
              </a:rPr>
              <a:t>10.4028/www.scientific.net/JERA.22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Classifying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Spam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Emails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Artificial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Intelligent</a:t>
            </a:r>
            <a:r>
              <a:rPr sz="1100" b="1" spc="-10" dirty="0">
                <a:latin typeface="Times New Roman"/>
                <a:cs typeface="Times New Roman"/>
              </a:rPr>
              <a:t> Techniques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10.4028/www.scientific.net/JERA.22.152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DOI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2700" marR="7112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[1]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Yao,J.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Luo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Cost-</a:t>
            </a:r>
            <a:r>
              <a:rPr sz="1100" dirty="0">
                <a:latin typeface="Times New Roman"/>
                <a:cs typeface="Times New Roman"/>
              </a:rPr>
              <a:t>sensitive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three-way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Journal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42, No.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 pp.19-45,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10.1007/s10844-013-0254-</a:t>
            </a:r>
            <a:r>
              <a:rPr sz="1100" spc="-50" dirty="0">
                <a:latin typeface="Times New Roman"/>
                <a:cs typeface="Times New Roman"/>
                <a:hlinkClick r:id="rId4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marL="12700" marR="50800" indent="197485" algn="just">
              <a:lnSpc>
                <a:spcPct val="121200"/>
              </a:lnSpc>
              <a:buAutoNum type="arabicPlain" startAt="3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T.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Almeida,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Hidalgo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Yamakami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Contributions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results',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Proceedings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symposium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pp.259-</a:t>
            </a:r>
            <a:r>
              <a:rPr sz="1100" spc="-20" dirty="0">
                <a:latin typeface="Times New Roman"/>
                <a:cs typeface="Times New Roman"/>
              </a:rPr>
              <a:t>262, </a:t>
            </a:r>
            <a:r>
              <a:rPr sz="1100" spc="-10" dirty="0">
                <a:latin typeface="Times New Roman"/>
                <a:cs typeface="Times New Roman"/>
              </a:rPr>
              <a:t>(2011).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5"/>
              </a:rPr>
              <a:t>10.1145/2034691.2034742</a:t>
            </a:r>
            <a:endParaRPr sz="1100">
              <a:latin typeface="Times New Roman"/>
              <a:cs typeface="Times New Roman"/>
            </a:endParaRPr>
          </a:p>
          <a:p>
            <a:pPr marL="12700" marR="135890" indent="197485">
              <a:lnSpc>
                <a:spcPct val="121200"/>
              </a:lnSpc>
              <a:buAutoNum type="arabicPlain" startAt="4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Kwok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disagreementbased </a:t>
            </a:r>
            <a:r>
              <a:rPr sz="1100" dirty="0">
                <a:latin typeface="Times New Roman"/>
                <a:cs typeface="Times New Roman"/>
              </a:rPr>
              <a:t>semi-supervised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Communications </a:t>
            </a:r>
            <a:r>
              <a:rPr sz="1100" dirty="0">
                <a:latin typeface="Times New Roman"/>
                <a:cs typeface="Times New Roman"/>
              </a:rPr>
              <a:t>(ICC),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2014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pp.622-</a:t>
            </a:r>
            <a:r>
              <a:rPr sz="1100" spc="-20" dirty="0">
                <a:latin typeface="Times New Roman"/>
                <a:cs typeface="Times New Roman"/>
              </a:rPr>
              <a:t>627,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6"/>
              </a:rPr>
              <a:t>10.1109/icc.2014.6883388</a:t>
            </a:r>
            <a:endParaRPr sz="1100">
              <a:latin typeface="Times New Roman"/>
              <a:cs typeface="Times New Roman"/>
            </a:endParaRPr>
          </a:p>
          <a:p>
            <a:pPr marL="12700" marR="118110" indent="197485">
              <a:lnSpc>
                <a:spcPct val="121200"/>
              </a:lnSpc>
              <a:buAutoNum type="arabicPlain" startAt="5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Charaborty,S.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Sourav,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boundary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messages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(ISDA),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2013</a:t>
            </a:r>
            <a:r>
              <a:rPr sz="1100" spc="-20" dirty="0">
                <a:latin typeface="Times New Roman"/>
                <a:cs typeface="Times New Roman"/>
              </a:rPr>
              <a:t> 13th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(pp.28-34).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7"/>
              </a:rPr>
              <a:t>10.1109/isda.2013.6920763</a:t>
            </a:r>
            <a:endParaRPr sz="1100">
              <a:latin typeface="Times New Roman"/>
              <a:cs typeface="Times New Roman"/>
            </a:endParaRPr>
          </a:p>
          <a:p>
            <a:pPr marL="12700" marR="5080" indent="197485">
              <a:lnSpc>
                <a:spcPct val="121200"/>
              </a:lnSpc>
              <a:buAutoNum type="arabicPlain" startAt="7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Drucker,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Vapnik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categorization',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Networks,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Transactions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pp.1048-1054,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(1999).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8"/>
              </a:rPr>
              <a:t>10.1109/72.788645</a:t>
            </a:r>
            <a:endParaRPr sz="1100">
              <a:latin typeface="Times New Roman"/>
              <a:cs typeface="Times New Roman"/>
            </a:endParaRPr>
          </a:p>
          <a:p>
            <a:pPr marL="12700" marR="474345" indent="197485">
              <a:lnSpc>
                <a:spcPct val="121200"/>
              </a:lnSpc>
              <a:buAutoNum type="arabicPlain" startAt="8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Blanzieri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Bryl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learning-based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techniques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10" dirty="0">
                <a:latin typeface="Times New Roman"/>
                <a:cs typeface="Times New Roman"/>
              </a:rPr>
              <a:t> Artificial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pp.63-92,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(2008).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9"/>
              </a:rPr>
              <a:t>10.1007/s10462-009-9109-</a:t>
            </a:r>
            <a:r>
              <a:rPr sz="1100" spc="-50" dirty="0">
                <a:latin typeface="Times New Roman"/>
                <a:cs typeface="Times New Roman"/>
                <a:hlinkClick r:id="rId9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12700" marR="442595" indent="197485">
              <a:lnSpc>
                <a:spcPct val="121200"/>
              </a:lnSpc>
              <a:buAutoNum type="arabicPlain" startAt="9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Caruana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emerging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Computing</a:t>
            </a:r>
            <a:r>
              <a:rPr sz="1100" spc="-10" dirty="0">
                <a:latin typeface="Times New Roman"/>
                <a:cs typeface="Times New Roman"/>
              </a:rPr>
              <a:t> Surveys </a:t>
            </a:r>
            <a:r>
              <a:rPr sz="1100" dirty="0">
                <a:latin typeface="Times New Roman"/>
                <a:cs typeface="Times New Roman"/>
              </a:rPr>
              <a:t>(CSUR),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44,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(2012).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0"/>
              </a:rPr>
              <a:t>10.1145/2089125.2089129</a:t>
            </a:r>
            <a:endParaRPr sz="1100">
              <a:latin typeface="Times New Roman"/>
              <a:cs typeface="Times New Roman"/>
            </a:endParaRPr>
          </a:p>
          <a:p>
            <a:pPr marL="12700" marR="86360" indent="267335">
              <a:lnSpc>
                <a:spcPct val="121200"/>
              </a:lnSpc>
              <a:buAutoNum type="arabicPlain" startAt="10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Cambria,G.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Kasun,H.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Vong,J.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Liu.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machines </a:t>
            </a:r>
            <a:r>
              <a:rPr sz="1100" dirty="0">
                <a:latin typeface="Times New Roman"/>
                <a:cs typeface="Times New Roman"/>
              </a:rPr>
              <a:t>[trends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controversies].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28(6),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30-59,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1"/>
              </a:rPr>
              <a:t>10.1109/mis.2013.140</a:t>
            </a:r>
            <a:endParaRPr sz="1100">
              <a:latin typeface="Times New Roman"/>
              <a:cs typeface="Times New Roman"/>
            </a:endParaRPr>
          </a:p>
          <a:p>
            <a:pPr marL="12700" marR="48895" indent="267335">
              <a:lnSpc>
                <a:spcPct val="121200"/>
              </a:lnSpc>
              <a:buAutoNum type="arabicPlain" startAt="11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Huang,Q.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Neurocomputing, </a:t>
            </a:r>
            <a:r>
              <a:rPr sz="1100" dirty="0">
                <a:latin typeface="Times New Roman"/>
                <a:cs typeface="Times New Roman"/>
              </a:rPr>
              <a:t>70(1), 489-501, </a:t>
            </a:r>
            <a:r>
              <a:rPr sz="1100" spc="-10" dirty="0">
                <a:latin typeface="Times New Roman"/>
                <a:cs typeface="Times New Roman"/>
              </a:rPr>
              <a:t>(2006).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2"/>
              </a:rPr>
              <a:t>10.1016/j.neucom.2005.12.126</a:t>
            </a:r>
            <a:endParaRPr sz="1100">
              <a:latin typeface="Times New Roman"/>
              <a:cs typeface="Times New Roman"/>
            </a:endParaRPr>
          </a:p>
          <a:p>
            <a:pPr marL="12700" marR="19431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[13]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Novel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Diagnostic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 Kernel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Classifying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Erythemato-</a:t>
            </a:r>
            <a:r>
              <a:rPr sz="1100" dirty="0">
                <a:latin typeface="Times New Roman"/>
                <a:cs typeface="Times New Roman"/>
              </a:rPr>
              <a:t>Squamous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Disease. In Computing </a:t>
            </a:r>
            <a:r>
              <a:rPr sz="1100" spc="-10" dirty="0">
                <a:latin typeface="Times New Roman"/>
                <a:cs typeface="Times New Roman"/>
              </a:rPr>
              <a:t>Communication </a:t>
            </a:r>
            <a:r>
              <a:rPr sz="1100" dirty="0">
                <a:latin typeface="Times New Roman"/>
                <a:cs typeface="Times New Roman"/>
              </a:rPr>
              <a:t>Control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(ICCUBEA),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2015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(pp.343-347).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 </a:t>
            </a:r>
            <a:r>
              <a:rPr sz="1100" spc="-10" dirty="0">
                <a:latin typeface="Times New Roman"/>
                <a:cs typeface="Times New Roman"/>
                <a:hlinkClick r:id="rId13"/>
              </a:rPr>
              <a:t>10.1109/iccubea.2015.72</a:t>
            </a:r>
            <a:endParaRPr sz="1100">
              <a:latin typeface="Times New Roman"/>
              <a:cs typeface="Times New Roman"/>
            </a:endParaRPr>
          </a:p>
          <a:p>
            <a:pPr marL="12700" marR="278765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[15]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Pijush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Samui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Determination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rock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artificial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10" dirty="0">
                <a:latin typeface="Times New Roman"/>
                <a:cs typeface="Times New Roman"/>
              </a:rPr>
              <a:t> techniques. </a:t>
            </a:r>
            <a:r>
              <a:rPr sz="1100" dirty="0">
                <a:latin typeface="Times New Roman"/>
                <a:cs typeface="Times New Roman"/>
              </a:rPr>
              <a:t>Geoscience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Frontiers,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4"/>
              </a:rPr>
              <a:t>10.1016/j.gsf.2015.04.002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</a:rPr>
              <a:t>[16]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Clark,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Koprinska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classification.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099175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1190">
              <a:lnSpc>
                <a:spcPct val="1212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p.702.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(2003). </a:t>
            </a:r>
            <a:r>
              <a:rPr sz="1100" spc="-10" dirty="0">
                <a:latin typeface="Times New Roman"/>
                <a:cs typeface="Times New Roman"/>
                <a:hlinkClick r:id="rId2"/>
              </a:rPr>
              <a:t>10.1109/wi.2003.1241300</a:t>
            </a:r>
            <a:endParaRPr sz="1100">
              <a:latin typeface="Times New Roman"/>
              <a:cs typeface="Times New Roman"/>
            </a:endParaRPr>
          </a:p>
          <a:p>
            <a:pPr marL="12700" marR="5080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Krishna,N.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Saraf,A.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Gupta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Mishra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Set </a:t>
            </a:r>
            <a:r>
              <a:rPr sz="1100" dirty="0">
                <a:latin typeface="Times New Roman"/>
                <a:cs typeface="Times New Roman"/>
              </a:rPr>
              <a:t>Technique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Investigation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Intrusion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Quality, </a:t>
            </a:r>
            <a:r>
              <a:rPr sz="1100" spc="-10" dirty="0">
                <a:latin typeface="Times New Roman"/>
                <a:cs typeface="Times New Roman"/>
              </a:rPr>
              <a:t>Reliability,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Robustness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Heterogeneous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pp.479-484,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Springer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Berlin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Heidelberg,</a:t>
            </a:r>
            <a:r>
              <a:rPr sz="1100" spc="-10" dirty="0">
                <a:latin typeface="Times New Roman"/>
                <a:cs typeface="Times New Roman"/>
              </a:rPr>
              <a:t> (2013). </a:t>
            </a:r>
            <a:r>
              <a:rPr sz="1100" dirty="0">
                <a:latin typeface="Times New Roman"/>
                <a:cs typeface="Times New Roman"/>
                <a:hlinkClick r:id="rId3"/>
              </a:rPr>
              <a:t>10.1007/978-3-642-37949-</a:t>
            </a:r>
            <a:r>
              <a:rPr sz="1100" spc="-20" dirty="0">
                <a:latin typeface="Times New Roman"/>
                <a:cs typeface="Times New Roman"/>
                <a:hlinkClick r:id="rId3"/>
              </a:rPr>
              <a:t>9_42</a:t>
            </a:r>
            <a:endParaRPr sz="1100">
              <a:latin typeface="Times New Roman"/>
              <a:cs typeface="Times New Roman"/>
            </a:endParaRPr>
          </a:p>
          <a:p>
            <a:pPr marL="12700" marR="461009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Mittal,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Market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Forecasting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LASSO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Linear </a:t>
            </a:r>
            <a:r>
              <a:rPr sz="1100" dirty="0">
                <a:latin typeface="Times New Roman"/>
                <a:cs typeface="Times New Roman"/>
              </a:rPr>
              <a:t>Regression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Afro-European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Industrial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Advancement,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pp.371-381,</a:t>
            </a:r>
            <a:r>
              <a:rPr sz="1100" spc="-10" dirty="0">
                <a:latin typeface="Times New Roman"/>
                <a:cs typeface="Times New Roman"/>
              </a:rPr>
              <a:t> Springer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Publishing,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10.1007/978-3-319-13572-</a:t>
            </a:r>
            <a:r>
              <a:rPr sz="1100" spc="-20" dirty="0">
                <a:latin typeface="Times New Roman"/>
                <a:cs typeface="Times New Roman"/>
                <a:hlinkClick r:id="rId4"/>
              </a:rPr>
              <a:t>4_31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0566400"/>
            <a:ext cx="51435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View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publication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stats</a:t>
            </a:r>
            <a:endParaRPr sz="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44DCB-174E-3BBA-BDC6-68637055F893}"/>
              </a:ext>
            </a:extLst>
          </p:cNvPr>
          <p:cNvSpPr txBox="1"/>
          <p:nvPr/>
        </p:nvSpPr>
        <p:spPr>
          <a:xfrm>
            <a:off x="2038985" y="4604212"/>
            <a:ext cx="347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78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07826"/>
            <a:ext cx="6262370" cy="8306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5"/>
              </a:spcBef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100" dirty="0">
              <a:latin typeface="Arial MT"/>
              <a:cs typeface="Arial MT"/>
            </a:endParaRPr>
          </a:p>
          <a:p>
            <a:pPr marL="76200" algn="just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Keywords: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Spam,emails,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extreme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machine,support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vector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 dirty="0">
              <a:latin typeface="Arial MT"/>
              <a:cs typeface="Arial MT"/>
            </a:endParaRPr>
          </a:p>
          <a:p>
            <a:pPr marL="76200" marR="57150" algn="just">
              <a:lnSpc>
                <a:spcPct val="95900"/>
              </a:lnSpc>
            </a:pPr>
            <a:r>
              <a:rPr sz="1200" b="1" dirty="0">
                <a:latin typeface="Times New Roman"/>
                <a:cs typeface="Times New Roman"/>
              </a:rPr>
              <a:t>Abstract:</a:t>
            </a:r>
            <a:r>
              <a:rPr sz="1200" b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difficulty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web-users.These </a:t>
            </a:r>
            <a:r>
              <a:rPr sz="1200" dirty="0">
                <a:latin typeface="Times New Roman"/>
                <a:cs typeface="Times New Roman"/>
              </a:rPr>
              <a:t>unsolicited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unnecessarily.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Customarily,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(ELM)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 machine </a:t>
            </a:r>
            <a:r>
              <a:rPr sz="1200" dirty="0">
                <a:latin typeface="Times New Roman"/>
                <a:cs typeface="Times New Roman"/>
              </a:rPr>
              <a:t>(SVM) for the classification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layers,randomly.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positive.Moreover,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ELM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classification.</a:t>
            </a: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75565" marR="558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Recently,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bulk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communication.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degrading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genuine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heavily.As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allocation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business models depending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spam commercializing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sector, have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 as the </a:t>
            </a:r>
            <a:r>
              <a:rPr sz="1200" spc="-10" dirty="0">
                <a:latin typeface="Times New Roman"/>
                <a:cs typeface="Times New Roman"/>
              </a:rPr>
              <a:t>expense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10" dirty="0">
                <a:latin typeface="Times New Roman"/>
                <a:cs typeface="Times New Roman"/>
              </a:rPr>
              <a:t> forced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legislative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[2].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(SMTP)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</a:t>
            </a:r>
            <a:r>
              <a:rPr sz="1200" b="1" spc="-10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approaches[3].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subdivision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based.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filters[1][3].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False </a:t>
            </a:r>
            <a:r>
              <a:rPr sz="1200" dirty="0">
                <a:latin typeface="Times New Roman"/>
                <a:cs typeface="Times New Roman"/>
              </a:rPr>
              <a:t>positives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spams.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circumstances,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Though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lessened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simultaneous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dissimilar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debate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[5].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deportment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spammer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payload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popular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[6].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Drucker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[7].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(Simple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mentioned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[8].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verification,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[9]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approach.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3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namely: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(ELM)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(SVM).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instances.</a:t>
            </a:r>
            <a:endParaRPr sz="1200" dirty="0">
              <a:latin typeface="Times New Roman"/>
              <a:cs typeface="Times New Roman"/>
            </a:endParaRPr>
          </a:p>
          <a:p>
            <a:pPr marL="76200" marR="571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networks(SLFN)[11].The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generated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9" y="872747"/>
            <a:ext cx="6148070" cy="49726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approximations </a:t>
            </a:r>
            <a:r>
              <a:rPr sz="1200" dirty="0">
                <a:latin typeface="Times New Roman"/>
                <a:cs typeface="Times New Roman"/>
              </a:rPr>
              <a:t>[10].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specially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ridge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process.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techniques;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activation functions.Also,few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piecewise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 functions can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non-linear </a:t>
            </a:r>
            <a:r>
              <a:rPr sz="1200" dirty="0">
                <a:latin typeface="Times New Roman"/>
                <a:cs typeface="Times New Roman"/>
              </a:rPr>
              <a:t>functions,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data[12].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literature[13][18][19].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000"/>
              </a:lnSpc>
              <a:spcBef>
                <a:spcPts val="9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spambase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purpose[14].ELM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4601.Out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1813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39.4%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remaining </a:t>
            </a:r>
            <a:r>
              <a:rPr sz="1200" dirty="0">
                <a:latin typeface="Times New Roman"/>
                <a:cs typeface="Times New Roman"/>
              </a:rPr>
              <a:t>60.6%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2788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58,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57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continuous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titular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corpora[16][17]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3622" y="5998459"/>
          <a:ext cx="2419984" cy="179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 indent="-63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Legitimate 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PUI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1099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618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67945" marR="230504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Ling 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2893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2412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U5Spam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UCI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4601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1813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2788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45" y="3839974"/>
            <a:ext cx="366458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Empirical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Cumulative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spambase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0.3940448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0.4338114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0.4886977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1.187404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79065" y="9285222"/>
            <a:ext cx="3195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Cullen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57" y="1124105"/>
            <a:ext cx="4237336" cy="2444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5987" y="5518719"/>
            <a:ext cx="3809657" cy="3466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7320"/>
            <a:ext cx="614680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Extreme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Learning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networks(SLFN)[11].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association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as[15].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7302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34" y="1610363"/>
            <a:ext cx="243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20833" dirty="0">
                <a:latin typeface="Cambria Math"/>
                <a:cs typeface="Cambria Math"/>
              </a:rPr>
              <a:t>∑</a:t>
            </a:r>
            <a:r>
              <a:rPr sz="850" spc="-25" dirty="0">
                <a:latin typeface="Cambria Math"/>
                <a:cs typeface="Cambria Math"/>
              </a:rPr>
              <a:t>𝐿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38" y="1752095"/>
            <a:ext cx="208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1201" y="1671323"/>
            <a:ext cx="5818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260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𝐺(𝑝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75" spc="-12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3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=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spc="100" dirty="0">
                <a:latin typeface="Cambria Math"/>
                <a:cs typeface="Cambria Math"/>
              </a:rPr>
              <a:t>j</a:t>
            </a:r>
            <a:r>
              <a:rPr sz="1200" spc="1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𝑡𝑜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534" y="2193035"/>
            <a:ext cx="6120765" cy="355600"/>
          </a:xfrm>
          <a:custGeom>
            <a:avLst/>
            <a:gdLst/>
            <a:ahLst/>
            <a:cxnLst/>
            <a:rect l="l" t="t" r="r" b="b"/>
            <a:pathLst>
              <a:path w="6120765" h="355600">
                <a:moveTo>
                  <a:pt x="6120384" y="0"/>
                </a:moveTo>
                <a:lnTo>
                  <a:pt x="0" y="0"/>
                </a:lnTo>
                <a:lnTo>
                  <a:pt x="0" y="175260"/>
                </a:lnTo>
                <a:lnTo>
                  <a:pt x="0" y="181356"/>
                </a:lnTo>
                <a:lnTo>
                  <a:pt x="0" y="355092"/>
                </a:lnTo>
                <a:lnTo>
                  <a:pt x="6120384" y="355092"/>
                </a:lnTo>
                <a:lnTo>
                  <a:pt x="6120384" y="181356"/>
                </a:lnTo>
                <a:lnTo>
                  <a:pt x="6120384" y="175260"/>
                </a:lnTo>
                <a:lnTo>
                  <a:pt x="612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959" y="1994411"/>
            <a:ext cx="6249670" cy="15240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3500" marR="55880" algn="just">
              <a:lnSpc>
                <a:spcPct val="96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instances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and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7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node.The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comprises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‘spambase’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excluding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 </a:t>
            </a:r>
            <a:r>
              <a:rPr sz="1200" dirty="0">
                <a:latin typeface="Times New Roman"/>
                <a:cs typeface="Times New Roman"/>
              </a:rPr>
              <a:t>attribute.The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x={</a:t>
            </a:r>
            <a:r>
              <a:rPr sz="1200" dirty="0">
                <a:latin typeface="Cambria Math"/>
                <a:cs typeface="Cambria Math"/>
              </a:rPr>
              <a:t>𝐿}</a:t>
            </a:r>
            <a:r>
              <a:rPr sz="1200" spc="40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re-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33350" algn="just">
              <a:lnSpc>
                <a:spcPct val="100000"/>
              </a:lnSpc>
              <a:spcBef>
                <a:spcPts val="975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𝐻𝛽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229" y="3891790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𝐻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[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5970" y="3753606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20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1929" y="3632710"/>
            <a:ext cx="215963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𝐺(𝑝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𝑥</a:t>
            </a:r>
            <a:r>
              <a:rPr sz="1275" spc="-15" baseline="-16339" dirty="0">
                <a:latin typeface="Cambria Math"/>
                <a:cs typeface="Cambria Math"/>
              </a:rPr>
              <a:t>j</a:t>
            </a:r>
            <a:r>
              <a:rPr sz="1200" spc="-10" dirty="0">
                <a:latin typeface="Cambria Math"/>
                <a:cs typeface="Cambria Math"/>
              </a:rPr>
              <a:t>𝑞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ts val="1420"/>
              </a:lnSpc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3153" y="3989326"/>
            <a:ext cx="187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.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3308" y="3891790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]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190" y="4628382"/>
            <a:ext cx="62865" cy="67310"/>
          </a:xfrm>
          <a:custGeom>
            <a:avLst/>
            <a:gdLst/>
            <a:ahLst/>
            <a:cxnLst/>
            <a:rect l="l" t="t" r="r" b="b"/>
            <a:pathLst>
              <a:path w="62864" h="67310">
                <a:moveTo>
                  <a:pt x="62483" y="0"/>
                </a:moveTo>
                <a:lnTo>
                  <a:pt x="0" y="0"/>
                </a:lnTo>
                <a:lnTo>
                  <a:pt x="0" y="67055"/>
                </a:lnTo>
                <a:lnTo>
                  <a:pt x="62483" y="67055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5977" y="5213098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mbria Math"/>
                <a:cs typeface="Cambria Math"/>
              </a:rPr>
              <a:t>⎣𝛽</a:t>
            </a:r>
            <a:r>
              <a:rPr sz="1275" spc="-30" baseline="29411" dirty="0">
                <a:latin typeface="Cambria Math"/>
                <a:cs typeface="Cambria Math"/>
              </a:rPr>
              <a:t>𝑇</a:t>
            </a:r>
            <a:r>
              <a:rPr sz="1200" spc="-2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321" y="4842766"/>
            <a:ext cx="65278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45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290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450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3136" y="5313682"/>
            <a:ext cx="4489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𝐿</a:t>
            </a:r>
            <a:r>
              <a:rPr sz="1275" spc="719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𝐿𝑋𝑀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081" y="4079242"/>
            <a:ext cx="2548890" cy="5683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487" baseline="2314" dirty="0">
                <a:latin typeface="Cambria Math"/>
                <a:cs typeface="Cambria Math"/>
              </a:rPr>
              <a:t> </a:t>
            </a:r>
            <a:r>
              <a:rPr sz="1275" spc="-37" baseline="-29411" dirty="0">
                <a:latin typeface="Cambria Math"/>
                <a:cs typeface="Cambria Math"/>
              </a:rPr>
              <a:t>𝑁𝑋𝐿</a:t>
            </a:r>
            <a:endParaRPr sz="1275" baseline="-29411">
              <a:latin typeface="Cambria Math"/>
              <a:cs typeface="Cambria Math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  <a:tabLst>
                <a:tab pos="1531620" algn="l"/>
              </a:tabLst>
            </a:pPr>
            <a:r>
              <a:rPr sz="1800" spc="-37" baseline="-20833" dirty="0">
                <a:latin typeface="Cambria Math"/>
                <a:cs typeface="Cambria Math"/>
              </a:rPr>
              <a:t>𝛽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1800" spc="-37" baseline="-20833" dirty="0">
                <a:latin typeface="Cambria Math"/>
                <a:cs typeface="Cambria Math"/>
              </a:rPr>
              <a:t>𝑡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720" y="5213098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⎣𝑡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75" spc="-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8521" y="4842766"/>
            <a:ext cx="78994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  <a:tabLst>
                <a:tab pos="203835" algn="l"/>
              </a:tabLst>
            </a:pP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dirty="0">
                <a:latin typeface="Cambria Math"/>
                <a:cs typeface="Cambria Math"/>
              </a:rPr>
              <a:t>	𝑇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30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195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307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3277" y="4751326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450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r>
              <a:rPr sz="1200" dirty="0">
                <a:latin typeface="Cambria Math"/>
                <a:cs typeface="Cambria Math"/>
              </a:rPr>
              <a:t>	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307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3277" y="4588258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𝖥</a:t>
            </a:r>
            <a:r>
              <a:rPr sz="1200" spc="26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r>
              <a:rPr sz="1200" dirty="0">
                <a:latin typeface="Cambria Math"/>
                <a:cs typeface="Cambria Math"/>
              </a:rPr>
              <a:t>	𝖥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-22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6972" y="5313682"/>
            <a:ext cx="4794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𝑁</a:t>
            </a:r>
            <a:r>
              <a:rPr sz="1275" spc="480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𝑁𝑋𝑚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034" y="5539233"/>
            <a:ext cx="623379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(3)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calculated,</a:t>
            </a:r>
            <a:endParaRPr sz="120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  <a:spcBef>
                <a:spcPts val="980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𝐻</a:t>
            </a:r>
            <a:r>
              <a:rPr sz="1275" spc="-30" baseline="29411" dirty="0">
                <a:latin typeface="Cambria Math"/>
                <a:cs typeface="Cambria Math"/>
              </a:rPr>
              <a:t>−1</a:t>
            </a:r>
            <a:r>
              <a:rPr sz="1200" spc="-2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marL="63500" marR="41910" algn="just">
              <a:lnSpc>
                <a:spcPct val="96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sensivity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spam email. 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figures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5.The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accuracy,precision,recall,positive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values,negative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test(P value),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834" y="7223253"/>
            <a:ext cx="694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Accuracy=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6521" y="7144005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2869" y="7339077"/>
            <a:ext cx="9823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𝑇𝑃+𝑇𝑁+𝐹𝑃+𝐹𝑁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5570" y="7331958"/>
            <a:ext cx="960119" cy="12700"/>
          </a:xfrm>
          <a:custGeom>
            <a:avLst/>
            <a:gdLst/>
            <a:ahLst/>
            <a:cxnLst/>
            <a:rect l="l" t="t" r="r" b="b"/>
            <a:pathLst>
              <a:path w="960119" h="12700">
                <a:moveTo>
                  <a:pt x="960119" y="0"/>
                </a:moveTo>
                <a:lnTo>
                  <a:pt x="0" y="0"/>
                </a:lnTo>
                <a:lnTo>
                  <a:pt x="0" y="12191"/>
                </a:lnTo>
                <a:lnTo>
                  <a:pt x="960119" y="12191"/>
                </a:lnTo>
                <a:lnTo>
                  <a:pt x="96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3834" y="7649973"/>
            <a:ext cx="678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Precision=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5645" y="7570725"/>
            <a:ext cx="185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mbria Math"/>
                <a:cs typeface="Cambria Math"/>
              </a:rPr>
              <a:t>𝑇𝑃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7629" y="7765797"/>
            <a:ext cx="441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𝑇𝑃+𝐹𝑃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0330" y="775867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5" h="12700">
                <a:moveTo>
                  <a:pt x="420623" y="0"/>
                </a:moveTo>
                <a:lnTo>
                  <a:pt x="0" y="0"/>
                </a:lnTo>
                <a:lnTo>
                  <a:pt x="0" y="12191"/>
                </a:lnTo>
                <a:lnTo>
                  <a:pt x="420623" y="12191"/>
                </a:lnTo>
                <a:lnTo>
                  <a:pt x="420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4453" y="7649973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3834" y="8049261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Recall=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3621" y="8003540"/>
            <a:ext cx="1625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9321" y="8169657"/>
            <a:ext cx="3924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92022" y="8165586"/>
            <a:ext cx="368935" cy="10795"/>
          </a:xfrm>
          <a:custGeom>
            <a:avLst/>
            <a:gdLst/>
            <a:ahLst/>
            <a:cxnLst/>
            <a:rect l="l" t="t" r="r" b="b"/>
            <a:pathLst>
              <a:path w="368934" h="10795">
                <a:moveTo>
                  <a:pt x="368807" y="0"/>
                </a:moveTo>
                <a:lnTo>
                  <a:pt x="0" y="0"/>
                </a:lnTo>
                <a:lnTo>
                  <a:pt x="0" y="10667"/>
                </a:lnTo>
                <a:lnTo>
                  <a:pt x="368807" y="10667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86229" y="8049261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434" y="8434833"/>
            <a:ext cx="2025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value=</a:t>
            </a:r>
            <a:r>
              <a:rPr sz="1275" u="sng" spc="254" baseline="457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75" u="sng" spc="-37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𝑇𝑃</a:t>
            </a:r>
            <a:r>
              <a:rPr sz="1275" u="sng" spc="750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6413" y="8555228"/>
            <a:ext cx="3810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759" y="8818881"/>
            <a:ext cx="1677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0149" y="8773160"/>
            <a:ext cx="1746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5849" y="8939276"/>
            <a:ext cx="4032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𝑇𝑁+𝐹𝑁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68550" y="8935207"/>
            <a:ext cx="381000" cy="10795"/>
          </a:xfrm>
          <a:custGeom>
            <a:avLst/>
            <a:gdLst/>
            <a:ahLst/>
            <a:cxnLst/>
            <a:rect l="l" t="t" r="r" b="b"/>
            <a:pathLst>
              <a:path w="381000" h="10795">
                <a:moveTo>
                  <a:pt x="380999" y="0"/>
                </a:moveTo>
                <a:lnTo>
                  <a:pt x="0" y="0"/>
                </a:lnTo>
                <a:lnTo>
                  <a:pt x="0" y="10667"/>
                </a:lnTo>
                <a:lnTo>
                  <a:pt x="380999" y="10667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3834" y="9210548"/>
            <a:ext cx="150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55819" y="9120632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baseline="-32407" dirty="0">
                <a:latin typeface="Times New Roman"/>
                <a:cs typeface="Times New Roman"/>
              </a:rPr>
              <a:t>χ2=</a:t>
            </a:r>
            <a:r>
              <a:rPr sz="85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(𝑓−g)</a:t>
            </a:r>
            <a:r>
              <a:rPr sz="1800" spc="-15" baseline="-32407" dirty="0">
                <a:latin typeface="Times New Roman"/>
                <a:cs typeface="Times New Roman"/>
              </a:rPr>
              <a:t>,</a:t>
            </a:r>
            <a:endParaRPr sz="1800" baseline="-3240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1297" y="9330942"/>
            <a:ext cx="334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(𝑓+g)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0501" y="9210548"/>
            <a:ext cx="3847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759" y="9449813"/>
            <a:ext cx="6144895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comparisons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parameters’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8917" y="3862834"/>
            <a:ext cx="2515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389" y="6933693"/>
            <a:ext cx="1819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53" y="9745469"/>
            <a:ext cx="2093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0" dirty="0">
                <a:latin typeface="Times New Roman"/>
                <a:cs typeface="Times New Roman"/>
              </a:rPr>
              <a:t> Sensivity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56" y="993976"/>
            <a:ext cx="3397321" cy="27141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434" y="4181764"/>
            <a:ext cx="3283517" cy="25779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083" y="7239458"/>
            <a:ext cx="3698696" cy="2487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77320"/>
            <a:ext cx="628459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Support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Vector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76200" marR="78740" indent="45720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data.SVM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attractive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spam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spam.The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 is having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 consisting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 classes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ham,</a:t>
            </a:r>
            <a:endParaRPr sz="12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  <a:spcBef>
                <a:spcPts val="550"/>
              </a:spcBef>
              <a:tabLst>
                <a:tab pos="5257165" algn="l"/>
              </a:tabLst>
            </a:pPr>
            <a:r>
              <a:rPr sz="1200" dirty="0">
                <a:latin typeface="Cambria Math"/>
                <a:cs typeface="Cambria Math"/>
              </a:rPr>
              <a:t>𝑆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{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1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{−1,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+1}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marL="76200" marR="79375" indent="457200" algn="just">
              <a:lnSpc>
                <a:spcPts val="138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belongs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spam(ham).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classifier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{-</a:t>
            </a:r>
            <a:r>
              <a:rPr sz="1200" dirty="0">
                <a:latin typeface="Times New Roman"/>
                <a:cs typeface="Times New Roman"/>
              </a:rPr>
              <a:t>1,+1}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set.The </a:t>
            </a:r>
            <a:r>
              <a:rPr sz="1200" dirty="0">
                <a:latin typeface="Times New Roman"/>
                <a:cs typeface="Times New Roman"/>
              </a:rPr>
              <a:t>distinguisher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nothing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form,</a:t>
            </a:r>
            <a:endParaRPr sz="1200">
              <a:latin typeface="Times New Roman"/>
              <a:cs typeface="Times New Roman"/>
            </a:endParaRPr>
          </a:p>
          <a:p>
            <a:pPr marR="81915" algn="r">
              <a:lnSpc>
                <a:spcPct val="100000"/>
              </a:lnSpc>
              <a:spcBef>
                <a:spcPts val="530"/>
              </a:spcBef>
              <a:tabLst>
                <a:tab pos="5295265" algn="l"/>
              </a:tabLst>
            </a:pPr>
            <a:r>
              <a:rPr sz="1200" dirty="0">
                <a:latin typeface="Cambria Math"/>
                <a:cs typeface="Cambria Math"/>
              </a:rPr>
              <a:t>𝑓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(5)</a:t>
            </a:r>
            <a:endParaRPr sz="1200">
              <a:latin typeface="Times New Roman"/>
              <a:cs typeface="Times New Roman"/>
            </a:endParaRPr>
          </a:p>
          <a:p>
            <a:pPr marL="76200" marR="77470" indent="457200" algn="just">
              <a:lnSpc>
                <a:spcPts val="1370"/>
              </a:lnSpc>
              <a:spcBef>
                <a:spcPts val="68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segregate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hyperplane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5907" y="3782062"/>
            <a:ext cx="203200" cy="5346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25" dirty="0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25" dirty="0">
                <a:latin typeface="Times New Roman"/>
                <a:cs typeface="Times New Roman"/>
              </a:rPr>
              <a:t>(7)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633" y="3782062"/>
            <a:ext cx="3025775" cy="10407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315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0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243204">
              <a:lnSpc>
                <a:spcPct val="100000"/>
              </a:lnSpc>
              <a:spcBef>
                <a:spcPts val="56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−1,</a:t>
            </a:r>
            <a:r>
              <a:rPr sz="1200" spc="320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2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−1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(6)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(7)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12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908" y="461416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" y="4865626"/>
            <a:ext cx="3101975" cy="640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0480" indent="4572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slack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(11)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1026794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04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𝜉</a:t>
            </a:r>
            <a:r>
              <a:rPr sz="1275" spc="-37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0082" y="4865626"/>
            <a:ext cx="298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therefore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907" y="5296918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(9)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434" y="5473702"/>
            <a:ext cx="4561205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hyperplane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218" y="6220461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" y="6100065"/>
            <a:ext cx="392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u="sng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|k−1|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2012" y="6583173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633" y="6462777"/>
            <a:ext cx="4398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8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75" u="sng" spc="-15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|k+1|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4" y="6782817"/>
            <a:ext cx="4023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Moreover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𝜌(w,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𝑘)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909" y="7073901"/>
            <a:ext cx="74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𝜌(w</a:t>
            </a:r>
            <a:r>
              <a:rPr sz="1200" dirty="0">
                <a:latin typeface="Times New Roman"/>
                <a:cs typeface="Times New Roman"/>
              </a:rPr>
              <a:t>,k)=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75" spc="-75" baseline="45751" dirty="0">
                <a:latin typeface="Cambria Math"/>
                <a:cs typeface="Cambria Math"/>
              </a:rPr>
              <a:t>2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2993" y="7194297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5694" y="7190227"/>
            <a:ext cx="227329" cy="10795"/>
          </a:xfrm>
          <a:custGeom>
            <a:avLst/>
            <a:gdLst/>
            <a:ahLst/>
            <a:cxnLst/>
            <a:rect l="l" t="t" r="r" b="b"/>
            <a:pathLst>
              <a:path w="227330" h="10795">
                <a:moveTo>
                  <a:pt x="227075" y="0"/>
                </a:moveTo>
                <a:lnTo>
                  <a:pt x="0" y="0"/>
                </a:lnTo>
                <a:lnTo>
                  <a:pt x="0" y="10667"/>
                </a:lnTo>
                <a:lnTo>
                  <a:pt x="227075" y="10667"/>
                </a:lnTo>
                <a:lnTo>
                  <a:pt x="2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9707" y="7073901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34" y="7387845"/>
            <a:ext cx="420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47470" y="7796779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62483" y="0"/>
                </a:moveTo>
                <a:lnTo>
                  <a:pt x="0" y="0"/>
                </a:lnTo>
                <a:lnTo>
                  <a:pt x="0" y="10667"/>
                </a:lnTo>
                <a:lnTo>
                  <a:pt x="62483" y="10667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434" y="7680452"/>
            <a:ext cx="1880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35455" algn="l"/>
              </a:tabLst>
            </a:pP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75" baseline="45751" dirty="0">
                <a:latin typeface="Cambria Math"/>
                <a:cs typeface="Cambria Math"/>
              </a:rPr>
              <a:t>1 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w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15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𝐶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2679" dirty="0">
                <a:latin typeface="Cambria Math"/>
                <a:cs typeface="Cambria Math"/>
              </a:rPr>
              <a:t>𝑙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spc="-35" dirty="0">
                <a:latin typeface="Cambria Math"/>
                <a:cs typeface="Cambria Math"/>
              </a:rPr>
              <a:t>𝜉</a:t>
            </a:r>
            <a:r>
              <a:rPr sz="1275" spc="-52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4117" y="7761225"/>
            <a:ext cx="1841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834" y="7770768"/>
            <a:ext cx="1467485" cy="4108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09220" algn="ctr">
              <a:lnSpc>
                <a:spcPct val="100000"/>
              </a:lnSpc>
              <a:spcBef>
                <a:spcPts val="335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3132" y="7680452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5389" y="8274812"/>
            <a:ext cx="2581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04570" y="8478007"/>
          <a:ext cx="5408295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epsilon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2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Kernel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Gaussian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function.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sigma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-1757.389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0.081035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Cross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0.066512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2747"/>
            <a:ext cx="6147435" cy="5607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63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(figures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6,7,8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plot,false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vs </a:t>
            </a:r>
            <a:r>
              <a:rPr sz="1200" dirty="0">
                <a:latin typeface="Times New Roman"/>
                <a:cs typeface="Times New Roman"/>
              </a:rPr>
              <a:t>true positive,precision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 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4385" y="5635245"/>
            <a:ext cx="188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729" y="9017000"/>
            <a:ext cx="2477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511" y="1830646"/>
            <a:ext cx="3962043" cy="35902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08" y="6135913"/>
            <a:ext cx="3601434" cy="260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201" y="3748534"/>
            <a:ext cx="178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834" y="6711189"/>
            <a:ext cx="614680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cut-</a:t>
            </a:r>
            <a:r>
              <a:rPr sz="1200" spc="-20" dirty="0">
                <a:latin typeface="Times New Roman"/>
                <a:cs typeface="Times New Roman"/>
              </a:rPr>
              <a:t>offs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Simulations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Results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Comparative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Study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table(Table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accuracy,CI,kappa, Mcnemar's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 </a:t>
            </a:r>
            <a:r>
              <a:rPr sz="1200" spc="-10" dirty="0">
                <a:latin typeface="Times New Roman"/>
                <a:cs typeface="Times New Roman"/>
              </a:rPr>
              <a:t>P-</a:t>
            </a:r>
            <a:r>
              <a:rPr sz="1200" dirty="0">
                <a:latin typeface="Times New Roman"/>
                <a:cs typeface="Times New Roman"/>
              </a:rPr>
              <a:t>Value),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rate,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sensitivity,specificity,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 </a:t>
            </a:r>
            <a:r>
              <a:rPr sz="1200" spc="-25" dirty="0">
                <a:latin typeface="Times New Roman"/>
                <a:cs typeface="Times New Roman"/>
              </a:rPr>
              <a:t>pre </a:t>
            </a:r>
            <a:r>
              <a:rPr sz="1200" dirty="0">
                <a:latin typeface="Times New Roman"/>
                <a:cs typeface="Times New Roman"/>
              </a:rPr>
              <a:t>diction 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negative prediction value, prevalence , detection 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detection </a:t>
            </a:r>
            <a:r>
              <a:rPr sz="1200" spc="-10" dirty="0">
                <a:latin typeface="Times New Roman"/>
                <a:cs typeface="Times New Roman"/>
              </a:rPr>
              <a:t>prevalence,balanced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565275" algn="just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2938" y="8293603"/>
          <a:ext cx="4220844" cy="181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95%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(0.9087,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0.9431)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(0.91,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0.9324)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Kappa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Mcnemar's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0.01088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1.21e-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[Acc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NIR]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2.2e-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Sensitivity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Specificity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0.8641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0.9591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202" y="1004402"/>
            <a:ext cx="3463075" cy="2740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304" y="4152715"/>
            <a:ext cx="3226085" cy="25495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Guest User</cp:lastModifiedBy>
  <cp:revision>2</cp:revision>
  <dcterms:created xsi:type="dcterms:W3CDTF">2023-11-12T16:03:27Z</dcterms:created>
  <dcterms:modified xsi:type="dcterms:W3CDTF">2023-11-16T09:03:22Z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</Properties>
</file>