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4" r:id="rId1"/>
  </p:sldMasterIdLst>
  <p:notesMasterIdLst>
    <p:notesMasterId r:id="rId42"/>
  </p:notesMasterIdLst>
  <p:handoutMasterIdLst>
    <p:handoutMasterId r:id="rId43"/>
  </p:handoutMasterIdLst>
  <p:sldIdLst>
    <p:sldId id="257" r:id="rId2"/>
    <p:sldId id="336" r:id="rId3"/>
    <p:sldId id="412" r:id="rId4"/>
    <p:sldId id="395" r:id="rId5"/>
    <p:sldId id="338" r:id="rId6"/>
    <p:sldId id="397" r:id="rId7"/>
    <p:sldId id="386" r:id="rId8"/>
    <p:sldId id="351" r:id="rId9"/>
    <p:sldId id="352" r:id="rId10"/>
    <p:sldId id="346" r:id="rId11"/>
    <p:sldId id="354" r:id="rId12"/>
    <p:sldId id="355" r:id="rId13"/>
    <p:sldId id="396" r:id="rId14"/>
    <p:sldId id="409" r:id="rId15"/>
    <p:sldId id="340" r:id="rId16"/>
    <p:sldId id="341" r:id="rId17"/>
    <p:sldId id="398" r:id="rId18"/>
    <p:sldId id="411" r:id="rId19"/>
    <p:sldId id="388" r:id="rId20"/>
    <p:sldId id="389" r:id="rId21"/>
    <p:sldId id="391" r:id="rId22"/>
    <p:sldId id="349" r:id="rId23"/>
    <p:sldId id="357" r:id="rId24"/>
    <p:sldId id="410" r:id="rId25"/>
    <p:sldId id="392" r:id="rId26"/>
    <p:sldId id="361" r:id="rId27"/>
    <p:sldId id="364" r:id="rId28"/>
    <p:sldId id="365" r:id="rId29"/>
    <p:sldId id="366" r:id="rId30"/>
    <p:sldId id="385" r:id="rId31"/>
    <p:sldId id="368" r:id="rId32"/>
    <p:sldId id="402" r:id="rId33"/>
    <p:sldId id="401" r:id="rId34"/>
    <p:sldId id="406" r:id="rId35"/>
    <p:sldId id="376" r:id="rId36"/>
    <p:sldId id="403" r:id="rId37"/>
    <p:sldId id="404" r:id="rId38"/>
    <p:sldId id="407" r:id="rId39"/>
    <p:sldId id="377" r:id="rId40"/>
    <p:sldId id="405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A047C6-E40D-4E7A-892B-CE6B347FD65D}">
          <p14:sldIdLst>
            <p14:sldId id="257"/>
            <p14:sldId id="336"/>
            <p14:sldId id="412"/>
            <p14:sldId id="395"/>
            <p14:sldId id="338"/>
            <p14:sldId id="397"/>
            <p14:sldId id="386"/>
            <p14:sldId id="351"/>
            <p14:sldId id="352"/>
            <p14:sldId id="346"/>
            <p14:sldId id="354"/>
            <p14:sldId id="355"/>
            <p14:sldId id="396"/>
            <p14:sldId id="409"/>
            <p14:sldId id="340"/>
            <p14:sldId id="341"/>
            <p14:sldId id="398"/>
            <p14:sldId id="411"/>
            <p14:sldId id="388"/>
            <p14:sldId id="389"/>
            <p14:sldId id="391"/>
            <p14:sldId id="349"/>
            <p14:sldId id="357"/>
            <p14:sldId id="410"/>
            <p14:sldId id="392"/>
            <p14:sldId id="361"/>
            <p14:sldId id="364"/>
            <p14:sldId id="365"/>
            <p14:sldId id="366"/>
            <p14:sldId id="385"/>
            <p14:sldId id="368"/>
            <p14:sldId id="402"/>
            <p14:sldId id="401"/>
            <p14:sldId id="406"/>
            <p14:sldId id="376"/>
            <p14:sldId id="403"/>
            <p14:sldId id="404"/>
            <p14:sldId id="407"/>
            <p14:sldId id="377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3FF"/>
    <a:srgbClr val="6666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81926" autoAdjust="0"/>
  </p:normalViewPr>
  <p:slideViewPr>
    <p:cSldViewPr>
      <p:cViewPr varScale="1">
        <p:scale>
          <a:sx n="95" d="100"/>
          <a:sy n="95" d="100"/>
        </p:scale>
        <p:origin x="21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91C4D6C-6EDE-49B0-A311-F32A12FED5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93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6F34499-B82A-45E5-967D-F3C4D18AFB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41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5120FB-DB2F-4316-B49C-3147D50749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02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4499-B82A-45E5-967D-F3C4D18AFB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09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4499-B82A-45E5-967D-F3C4D18AFBE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3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4499-B82A-45E5-967D-F3C4D18AFBE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4499-B82A-45E5-967D-F3C4D18AFB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30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4499-B82A-45E5-967D-F3C4D18AFBE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0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4499-B82A-45E5-967D-F3C4D18AFBE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00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4499-B82A-45E5-967D-F3C4D18AFBE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89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4499-B82A-45E5-967D-F3C4D18AFBE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869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/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09" y="307397"/>
            <a:ext cx="1592580" cy="3604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4225703"/>
            <a:ext cx="1843088" cy="65722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275311"/>
            <a:ext cx="7232139" cy="15494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Click Here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151063" y="1277938"/>
            <a:ext cx="4914900" cy="1652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303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57683" y="1638300"/>
            <a:ext cx="8033657" cy="4394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 marL="857250" indent="-171450">
              <a:buFontTx/>
              <a:buChar char="‒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6251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edit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72836" y="2348346"/>
            <a:ext cx="748145" cy="405246"/>
          </a:xfrm>
          <a:prstGeom prst="rect">
            <a:avLst/>
          </a:prstGeom>
          <a:noFill/>
          <a:effectLst>
            <a:outerShdw dist="12700" dir="5400000" algn="t" rotWithShape="0">
              <a:schemeClr val="tx1"/>
            </a:outerShdw>
          </a:effectLst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8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edit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7988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4777988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0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172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edit title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334349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16038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3334349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6109465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74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1DC2A-2F4E-4F79-A3F5-88DB509F96F8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8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A5D6-B081-4DEA-AFA6-7CE8497C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ECD3-241C-498C-AE8A-C369AAB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E4E-2EA8-4FEC-8923-3AF3175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84E6-27AD-4EEA-A335-664FA1B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6050-30CC-48E6-8A82-5CEB2AD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6E95EF-C699-41F4-A9B7-78276692A070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5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268F-3C1B-46C6-8416-CC17C603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5AC9-BFC6-4E47-89AB-74CA8BB5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4407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911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Chapter</a:t>
            </a:r>
            <a:r>
              <a:rPr lang="fr-FR" dirty="0"/>
              <a:t> 10:</a:t>
            </a:r>
            <a:br>
              <a:rPr lang="fr-FR" dirty="0"/>
            </a:br>
            <a:r>
              <a:rPr lang="fr-FR" dirty="0">
                <a:solidFill>
                  <a:schemeClr val="accent5"/>
                </a:solidFill>
                <a:highlight>
                  <a:srgbClr val="5B53FF"/>
                </a:highlight>
              </a:rPr>
              <a:t>Project Communications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00619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Ninth Edition</a:t>
            </a:r>
          </a:p>
          <a:p>
            <a:pPr lvl="0"/>
            <a:r>
              <a:rPr lang="en-US" dirty="0">
                <a:solidFill>
                  <a:srgbClr val="004978"/>
                </a:solidFill>
              </a:rPr>
              <a:t>Note: See the text itself for full citations</a:t>
            </a:r>
            <a:endParaRPr lang="en-US" b="1" dirty="0">
              <a:solidFill>
                <a:srgbClr val="006198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72630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Distributing Information in an Effective and Timely Manner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Important considerations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Include detailed technical information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that affects critical performance features of products or services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Document any changes in technical specifications that might affect product performance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Report bad news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Have short, frequent meetings</a:t>
            </a:r>
            <a:endParaRPr lang="en-US" sz="2000" dirty="0">
              <a:solidFill>
                <a:schemeClr val="accent5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48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Setting the Stage for Communicating Bad News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It is important to </a:t>
            </a: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put information in context, 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especially if it’s bad news</a:t>
            </a:r>
          </a:p>
          <a:p>
            <a:pPr lv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If there is a problem, know how it will affect the whole project and the organization</a:t>
            </a:r>
          </a:p>
          <a:p>
            <a:pPr lvl="2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Recommend steps to take to mitigate a problem</a:t>
            </a:r>
          </a:p>
          <a:p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Project managers should 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know how a major problem might affect the bottom line of the organization </a:t>
            </a:r>
          </a:p>
          <a:p>
            <a:pPr lv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Use leadership skills to handle the challenge</a:t>
            </a:r>
          </a:p>
        </p:txBody>
      </p:sp>
      <p:sp>
        <p:nvSpPr>
          <p:cNvPr id="2867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Determining the Number of Communications Channels (1 of 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number of people involved increases, the complexity of communications increases 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/>
              <a:t>More communications channels or pathways through which people can communicate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>
                <a:highlight>
                  <a:srgbClr val="00FF00"/>
                </a:highlight>
              </a:rPr>
              <a:t>Number of communications channels = </a:t>
            </a:r>
            <a:r>
              <a:rPr lang="en-US" sz="2400" i="1" dirty="0">
                <a:solidFill>
                  <a:srgbClr val="FFFF00"/>
                </a:solidFill>
                <a:highlight>
                  <a:srgbClr val="5B53FF"/>
                </a:highlight>
              </a:rPr>
              <a:t>n</a:t>
            </a:r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</a:rPr>
              <a:t>(</a:t>
            </a:r>
            <a:r>
              <a:rPr lang="en-US" sz="2400" i="1" dirty="0">
                <a:solidFill>
                  <a:srgbClr val="FFFF00"/>
                </a:solidFill>
                <a:highlight>
                  <a:srgbClr val="5B53FF"/>
                </a:highlight>
              </a:rPr>
              <a:t>n</a:t>
            </a:r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</a:rPr>
              <a:t>-1)/2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/>
              <a:t>   (where </a:t>
            </a:r>
            <a:r>
              <a:rPr lang="en-US" sz="2400" i="1" dirty="0"/>
              <a:t>n</a:t>
            </a:r>
            <a:r>
              <a:rPr lang="en-US" sz="2400" dirty="0"/>
              <a:t> is the number of people involved)</a:t>
            </a:r>
          </a:p>
        </p:txBody>
      </p:sp>
      <p:sp>
        <p:nvSpPr>
          <p:cNvPr id="2970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Determining the Number of Communications Channels (2 of 2)</a:t>
            </a:r>
          </a:p>
        </p:txBody>
      </p:sp>
      <p:pic>
        <p:nvPicPr>
          <p:cNvPr id="2" name="Picture 1" descr="Image illustrates how the number of communication channels impact communication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57" y="1981200"/>
            <a:ext cx="5505486" cy="3793236"/>
          </a:xfrm>
          <a:prstGeom prst="rect">
            <a:avLst/>
          </a:prstGeom>
        </p:spPr>
      </p:pic>
      <p:sp>
        <p:nvSpPr>
          <p:cNvPr id="2970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3730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The Importance of Project Communications Management (1 of 2)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Greatest threat to many projects is a failure to communicate</a:t>
            </a:r>
          </a:p>
          <a:p>
            <a:pPr lvl="1"/>
            <a:r>
              <a:rPr lang="en-US" sz="2400" dirty="0"/>
              <a:t>You cannot totally separate 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technical skills and soft skills </a:t>
            </a:r>
            <a:r>
              <a:rPr lang="en-US" sz="2400" dirty="0"/>
              <a:t>when working on IT projects</a:t>
            </a:r>
          </a:p>
          <a:p>
            <a:pPr lvl="1"/>
            <a:r>
              <a:rPr lang="en-US" sz="2400" dirty="0"/>
              <a:t>For projects to succeed, every project team member needs both types of skills</a:t>
            </a:r>
          </a:p>
          <a:p>
            <a:r>
              <a:rPr lang="en-US" sz="2800" dirty="0">
                <a:solidFill>
                  <a:schemeClr val="accent4"/>
                </a:solidFill>
              </a:rPr>
              <a:t>Main processes in project communications management</a:t>
            </a:r>
          </a:p>
          <a:p>
            <a:pPr marL="800100" lvl="1" indent="-457200">
              <a:buClr>
                <a:srgbClr val="FF0000"/>
              </a:buClr>
              <a:buSzPct val="123000"/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  <a:highlight>
                  <a:srgbClr val="0000FF"/>
                </a:highlight>
              </a:rPr>
              <a:t>Planning communications management</a:t>
            </a:r>
          </a:p>
          <a:p>
            <a:pPr marL="800100" lvl="1" indent="-457200">
              <a:buClr>
                <a:srgbClr val="FF0000"/>
              </a:buClr>
              <a:buSzPct val="123000"/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Managing communications</a:t>
            </a:r>
          </a:p>
          <a:p>
            <a:pPr marL="800100" lvl="1" indent="-457200">
              <a:buClr>
                <a:srgbClr val="FF0000"/>
              </a:buClr>
              <a:buSzPct val="123000"/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Monitoring communications</a:t>
            </a:r>
          </a:p>
        </p:txBody>
      </p:sp>
      <p:sp>
        <p:nvSpPr>
          <p:cNvPr id="112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27194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26276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Planning Communications Management (1 of 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84018" y="1751839"/>
            <a:ext cx="78867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Every project should include some type of </a:t>
            </a: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communications management plan</a:t>
            </a:r>
          </a:p>
          <a:p>
            <a:pPr lv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Guides project communications</a:t>
            </a:r>
          </a:p>
          <a:p>
            <a:pPr lv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Varies with the needs of the project, but some type of written plan should always be prepared</a:t>
            </a:r>
          </a:p>
          <a:p>
            <a:pPr lvl="2"/>
            <a:r>
              <a:rPr lang="en-US" sz="20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small projects, the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communications management plan can be part of the team contract</a:t>
            </a:r>
          </a:p>
          <a:p>
            <a:pPr lvl="2"/>
            <a:r>
              <a:rPr lang="en-US" sz="20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large projects,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it should be a separate document</a:t>
            </a:r>
          </a:p>
        </p:txBody>
      </p:sp>
      <p:sp>
        <p:nvSpPr>
          <p:cNvPr id="1434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Planning Communications Management (2 of 3)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Communications management plan contents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Stakeholder communications </a:t>
            </a:r>
            <a:r>
              <a:rPr lang="en-US" sz="2400" dirty="0">
                <a:solidFill>
                  <a:schemeClr val="accent5"/>
                </a:solidFill>
              </a:rPr>
              <a:t>requirements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Information to be communicated, </a:t>
            </a:r>
            <a:r>
              <a:rPr lang="en-US" sz="2400" dirty="0">
                <a:solidFill>
                  <a:schemeClr val="accent5"/>
                </a:solidFill>
              </a:rPr>
              <a:t>including format, content, and level of detail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Who will receive the information and who will </a:t>
            </a:r>
            <a:r>
              <a:rPr lang="en-US" sz="2400" dirty="0">
                <a:solidFill>
                  <a:schemeClr val="accent5"/>
                </a:solidFill>
              </a:rPr>
              <a:t>produce it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Suggested </a:t>
            </a:r>
            <a:r>
              <a:rPr lang="en-US" sz="2400" dirty="0">
                <a:solidFill>
                  <a:schemeClr val="accent5"/>
                </a:solidFill>
              </a:rPr>
              <a:t>methods or technologies </a:t>
            </a:r>
            <a:r>
              <a:rPr lang="en-US" sz="2400" dirty="0"/>
              <a:t>for conveying the information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Frequency</a:t>
            </a:r>
            <a:r>
              <a:rPr lang="en-US" sz="2400" dirty="0"/>
              <a:t> of communication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Escalation </a:t>
            </a:r>
            <a:r>
              <a:rPr lang="en-US" sz="2400" dirty="0">
                <a:solidFill>
                  <a:schemeClr val="accent5"/>
                </a:solidFill>
              </a:rPr>
              <a:t>procedures for resolving issues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Revision</a:t>
            </a:r>
            <a:r>
              <a:rPr lang="en-US" sz="2400" dirty="0"/>
              <a:t> procedures for </a:t>
            </a:r>
            <a:r>
              <a:rPr lang="en-US" sz="2400" dirty="0">
                <a:solidFill>
                  <a:schemeClr val="accent5"/>
                </a:solidFill>
              </a:rPr>
              <a:t>updating </a:t>
            </a:r>
            <a:r>
              <a:rPr lang="en-US" sz="2400" dirty="0"/>
              <a:t>the communications management plan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A glossary </a:t>
            </a:r>
            <a:r>
              <a:rPr lang="en-US" sz="2400" dirty="0"/>
              <a:t>of common terminology</a:t>
            </a:r>
          </a:p>
        </p:txBody>
      </p:sp>
      <p:sp>
        <p:nvSpPr>
          <p:cNvPr id="1536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Planning Communications Management (3 of 3)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313776"/>
              </p:ext>
            </p:extLst>
          </p:nvPr>
        </p:nvGraphicFramePr>
        <p:xfrm>
          <a:off x="628650" y="1003590"/>
          <a:ext cx="7886700" cy="422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37564114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708888386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28051245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252165213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126641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Stakeholders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547795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  <a:p>
                      <a:r>
                        <a:rPr lang="en-US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status</a:t>
                      </a:r>
                    </a:p>
                    <a:p>
                      <a:r>
                        <a:rPr lang="en-US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 copy</a:t>
                      </a:r>
                    </a:p>
                    <a:p>
                      <a:r>
                        <a:rPr lang="en-US" dirty="0"/>
                        <a:t>and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 Erndt,</a:t>
                      </a:r>
                    </a:p>
                    <a:p>
                      <a:r>
                        <a:rPr lang="en-US" dirty="0"/>
                        <a:t>Tom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of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87238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  <a:p>
                      <a:r>
                        <a:rPr lang="en-US" dirty="0"/>
                        <a:t>business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status</a:t>
                      </a:r>
                    </a:p>
                    <a:p>
                      <a:r>
                        <a:rPr lang="en-US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 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Julie Grant,</a:t>
                      </a:r>
                    </a:p>
                    <a:p>
                      <a:r>
                        <a:rPr lang="en-US" dirty="0"/>
                        <a:t>Sergey Cristobal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of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  <a:p>
                      <a:r>
                        <a:rPr lang="en-US" dirty="0"/>
                        <a:t>technical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status</a:t>
                      </a:r>
                    </a:p>
                    <a:p>
                      <a:r>
                        <a:rPr lang="en-US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 Chau, Nancy</a:t>
                      </a:r>
                    </a:p>
                    <a:p>
                      <a:r>
                        <a:rPr lang="en-US" dirty="0"/>
                        <a:t>Michaels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of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5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Internal</a:t>
                      </a:r>
                    </a:p>
                    <a:p>
                      <a:r>
                        <a:rPr lang="en-US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status</a:t>
                      </a:r>
                    </a:p>
                    <a:p>
                      <a:r>
                        <a:rPr lang="en-US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 copy</a:t>
                      </a:r>
                    </a:p>
                    <a:p>
                      <a:r>
                        <a:rPr lang="en-US" dirty="0"/>
                        <a:t>and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 Thomson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of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2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Internal business</a:t>
                      </a:r>
                    </a:p>
                    <a:p>
                      <a:r>
                        <a:rPr lang="en-US" dirty="0"/>
                        <a:t>and technical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status</a:t>
                      </a:r>
                    </a:p>
                    <a:p>
                      <a:r>
                        <a:rPr lang="en-US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Intranet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Angie Liu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of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36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  <a:p>
                      <a:r>
                        <a:rPr lang="en-US" dirty="0"/>
                        <a:t>subcontractor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 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Jonathan Kraus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November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49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</a:p>
                    <a:p>
                      <a:r>
                        <a:rPr lang="en-US" dirty="0"/>
                        <a:t>subcontractor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</a:p>
                    <a:p>
                      <a:r>
                        <a:rPr lang="en-US" dirty="0"/>
                        <a:t>implementation</a:t>
                      </a:r>
                    </a:p>
                    <a:p>
                      <a:r>
                        <a:rPr lang="en-US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Najwa Gates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497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8650" y="5199537"/>
            <a:ext cx="78867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Comments: Put the titles and dates of documents in e-mail headings and have recipients acknowledge receipt.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95325" y="5481786"/>
            <a:ext cx="77533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10-1 Sample stakeholder communications analysis</a:t>
            </a:r>
          </a:p>
        </p:txBody>
      </p:sp>
      <p:sp>
        <p:nvSpPr>
          <p:cNvPr id="1536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7837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4"/>
                </a:solidFill>
                <a:highlight>
                  <a:srgbClr val="00FFFF"/>
                </a:highlight>
              </a:rPr>
              <a:t>The Importance of Project Communications Management (1 of 2)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rmAutofit/>
          </a:bodyPr>
          <a:lstStyle/>
          <a:p>
            <a:r>
              <a:rPr lang="en-US" sz="2800" dirty="0"/>
              <a:t>Greatest threat to many projects is a failure to communicate</a:t>
            </a:r>
          </a:p>
          <a:p>
            <a:pPr lvl="1"/>
            <a:r>
              <a:rPr lang="en-US" sz="2400" dirty="0"/>
              <a:t>You cannot totally separate 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technical skills and soft skills </a:t>
            </a:r>
            <a:r>
              <a:rPr lang="en-US" sz="2400" dirty="0"/>
              <a:t>when working on IT projects</a:t>
            </a:r>
          </a:p>
          <a:p>
            <a:pPr lvl="1"/>
            <a:r>
              <a:rPr lang="en-US" sz="2400" dirty="0"/>
              <a:t>For projects to succeed, every project team member needs both types of skills</a:t>
            </a:r>
          </a:p>
          <a:p>
            <a:r>
              <a:rPr lang="en-US" sz="2800" dirty="0">
                <a:solidFill>
                  <a:schemeClr val="accent4"/>
                </a:solidFill>
              </a:rPr>
              <a:t>Main processes in project communications management</a:t>
            </a:r>
          </a:p>
          <a:p>
            <a:pPr marL="800100" lvl="1" indent="-457200">
              <a:buClr>
                <a:srgbClr val="FF0000"/>
              </a:buClr>
              <a:buSzPct val="123000"/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</a:rPr>
              <a:t>Planning communications management</a:t>
            </a:r>
          </a:p>
          <a:p>
            <a:pPr marL="800100" lvl="1" indent="-457200">
              <a:buClr>
                <a:srgbClr val="FF0000"/>
              </a:buClr>
              <a:buSzPct val="123000"/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  <a:highlight>
                  <a:srgbClr val="5B53FF"/>
                </a:highlight>
              </a:rPr>
              <a:t>Managing communications</a:t>
            </a:r>
          </a:p>
          <a:p>
            <a:pPr marL="800100" lvl="1" indent="-457200">
              <a:buClr>
                <a:srgbClr val="FF0000"/>
              </a:buClr>
              <a:buSzPct val="123000"/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</a:rPr>
              <a:t>Monitoring communications</a:t>
            </a:r>
          </a:p>
        </p:txBody>
      </p:sp>
      <p:sp>
        <p:nvSpPr>
          <p:cNvPr id="112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0153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Managing Communications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r>
              <a:rPr lang="en-US" sz="2800" dirty="0"/>
              <a:t>Managing communications is a large part of a project manager’s job</a:t>
            </a:r>
          </a:p>
          <a:p>
            <a:pPr lvl="1"/>
            <a:r>
              <a:rPr lang="en-US" sz="2400" dirty="0"/>
              <a:t>Getting project information to the right people at the right time and in a useful format is just as important as developing the information in the first place</a:t>
            </a:r>
          </a:p>
          <a:p>
            <a:r>
              <a:rPr lang="en-US" sz="2800" dirty="0"/>
              <a:t>Important considerations </a:t>
            </a:r>
          </a:p>
          <a:p>
            <a:pPr lvl="1"/>
            <a:r>
              <a:rPr lang="en-US" sz="2400" dirty="0"/>
              <a:t>Use of technology</a:t>
            </a:r>
          </a:p>
          <a:p>
            <a:pPr lvl="1"/>
            <a:r>
              <a:rPr lang="en-US" sz="2400" dirty="0"/>
              <a:t>Appropriate methods and media to use</a:t>
            </a:r>
          </a:p>
          <a:p>
            <a:pPr lvl="1"/>
            <a:r>
              <a:rPr lang="en-US" sz="2400" dirty="0"/>
              <a:t>Performance reporting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8865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86750" cy="1462089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rgbClr val="FFC000"/>
                </a:solidFill>
                <a:highlight>
                  <a:srgbClr val="5B53FF"/>
                </a:highlight>
              </a:rPr>
              <a:t>Project Communications Management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92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089735-32C5-AB42-9FA4-44F85DBCB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1"/>
            <a:ext cx="8058150" cy="4271962"/>
          </a:xfrm>
        </p:spPr>
        <p:txBody>
          <a:bodyPr>
            <a:normAutofit/>
          </a:bodyPr>
          <a:lstStyle/>
          <a:p>
            <a:pPr algn="l"/>
            <a:r>
              <a:rPr lang="en-US" sz="2700" dirty="0">
                <a:solidFill>
                  <a:srgbClr val="FFFF00"/>
                </a:solidFill>
                <a:highlight>
                  <a:srgbClr val="0000FF"/>
                </a:highlight>
                <a:latin typeface="Comic Sans MS" charset="0"/>
                <a:ea typeface="Comic Sans MS" charset="0"/>
                <a:cs typeface="Comic Sans MS" charset="0"/>
              </a:rPr>
              <a:t>The processes required to ensure timely and appropriate generation, </a:t>
            </a:r>
            <a:br>
              <a:rPr lang="en-US" sz="2700" dirty="0">
                <a:solidFill>
                  <a:srgbClr val="FFFF00"/>
                </a:solidFill>
                <a:highlight>
                  <a:srgbClr val="0000FF"/>
                </a:highlight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sz="2700" dirty="0">
                <a:solidFill>
                  <a:srgbClr val="FFFF00"/>
                </a:solidFill>
                <a:highlight>
                  <a:srgbClr val="0000FF"/>
                </a:highlight>
                <a:latin typeface="Comic Sans MS" charset="0"/>
                <a:ea typeface="Comic Sans MS" charset="0"/>
                <a:cs typeface="Comic Sans MS" charset="0"/>
              </a:rPr>
              <a:t>collection, distribution, storage, retrieval, and ultimate disposition of project information</a:t>
            </a:r>
            <a:br>
              <a:rPr lang="en-US" sz="4800" dirty="0">
                <a:highlight>
                  <a:srgbClr val="5B53FF"/>
                </a:highlight>
                <a:latin typeface="Comic Sans MS" charset="0"/>
                <a:ea typeface="Comic Sans MS" charset="0"/>
                <a:cs typeface="Comic Sans MS" charset="0"/>
              </a:rPr>
            </a:br>
            <a:endParaRPr lang="en-US" sz="4800" dirty="0">
              <a:highlight>
                <a:srgbClr val="5B53FF"/>
              </a:highlight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</a:rPr>
              <a:t>Strong verbal and non-technical skills are a key factor in career advancement for IT professionals</a:t>
            </a:r>
          </a:p>
          <a:p>
            <a:pPr algn="l"/>
            <a:endParaRPr lang="en-US" dirty="0">
              <a:highlight>
                <a:srgbClr val="5B53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Using Technology to Enhance Creation and Distribution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Technology can facilitate the process of creating and distributing information, when used effectively</a:t>
            </a:r>
          </a:p>
          <a:p>
            <a:pPr lvl="1"/>
            <a:r>
              <a:rPr lang="en-US" sz="2400" dirty="0"/>
              <a:t>It is important to select the appropriate communication method and media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2821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Selecting the Appropriate Communication Methods and Media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Classifications for communication methods</a:t>
            </a:r>
          </a:p>
          <a:p>
            <a:pPr lvl="1"/>
            <a:r>
              <a:rPr lang="en-US" sz="28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Interactive communication: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two or more people interact to exchange information via meetings, phone calls, or video conferencing</a:t>
            </a:r>
          </a:p>
          <a:p>
            <a:pPr lvl="2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Most effective way to ensure common understanding</a:t>
            </a:r>
          </a:p>
          <a:p>
            <a:pPr lvl="1"/>
            <a:r>
              <a:rPr lang="en-US" sz="28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Push communication: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information is sent or pushed to recipients without their request via </a:t>
            </a:r>
            <a:r>
              <a:rPr lang="en-US" sz="2800" dirty="0">
                <a:solidFill>
                  <a:schemeClr val="accent5"/>
                </a:solidFill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reports, e-mails, faxes, voice mails, and other means</a:t>
            </a:r>
          </a:p>
          <a:p>
            <a:pPr lvl="2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Ensures that the information is distributed, but does not ensure that it was received or understood</a:t>
            </a:r>
          </a:p>
          <a:p>
            <a:pPr lvl="1"/>
            <a:r>
              <a:rPr lang="en-US" sz="28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Pull communication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: information is sent to recipients at their request via websites, bulletin boards, e-learning, knowledge repositories like blogs, and other means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303847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Media Choice Table</a:t>
            </a:r>
          </a:p>
        </p:txBody>
      </p:sp>
      <p:sp>
        <p:nvSpPr>
          <p:cNvPr id="23557" name="Footer Placeholder 6"/>
          <p:cNvSpPr>
            <a:spLocks noGrp="1"/>
          </p:cNvSpPr>
          <p:nvPr>
            <p:ph type="ftr" sz="quarter" idx="10"/>
          </p:nvPr>
        </p:nvSpPr>
        <p:spPr bwMode="auto">
          <a:xfrm>
            <a:off x="0" y="6492875"/>
            <a:ext cx="25908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buFontTx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95391B64-C9E9-4235-A033-31FD3F518CEE}" type="slidenum">
              <a:rPr lang="en-US" smtClean="0"/>
              <a:pPr>
                <a:buFontTx/>
                <a:buNone/>
                <a:defRPr/>
              </a:pPr>
              <a:t>22</a:t>
            </a:fld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765028"/>
            <a:ext cx="5791200" cy="556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2444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Reporting Performance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058150" cy="4805363"/>
          </a:xfrm>
        </p:spPr>
        <p:txBody>
          <a:bodyPr>
            <a:normAutofit/>
          </a:bodyPr>
          <a:lstStyle/>
          <a:p>
            <a:r>
              <a:rPr lang="en-US" sz="2800" dirty="0"/>
              <a:t>Performance reporting keeps stakeholders informed about how resources are being used to achieve project objectives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Progress reports </a:t>
            </a:r>
            <a:r>
              <a:rPr lang="en-US" sz="2400" dirty="0"/>
              <a:t>describe what the project team has accomplished during a certain period of time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Status reports</a:t>
            </a:r>
            <a:r>
              <a:rPr lang="en-US" sz="2400" dirty="0"/>
              <a:t> describe where the project stands at a specific point in time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Forecasts predict </a:t>
            </a:r>
            <a:r>
              <a:rPr lang="en-US" sz="2400" dirty="0"/>
              <a:t>future project status and progress based on past information and trends</a:t>
            </a:r>
          </a:p>
        </p:txBody>
      </p:sp>
      <p:sp>
        <p:nvSpPr>
          <p:cNvPr id="3174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4"/>
                </a:solidFill>
                <a:highlight>
                  <a:srgbClr val="00FFFF"/>
                </a:highlight>
              </a:rPr>
              <a:t>The Importance of Project Communications Management (1 of 2)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058150" cy="48053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Greatest threat to many projects is a failure to communicate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You cannot totally separate 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technical skills and soft skills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when working on IT projects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For projects to succeed, every project team member needs both types of skills</a:t>
            </a:r>
          </a:p>
          <a:p>
            <a:r>
              <a:rPr lang="en-US" sz="2800" dirty="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Main processes in project communications management</a:t>
            </a:r>
          </a:p>
          <a:p>
            <a:pPr marL="800100" lvl="1" indent="-457200">
              <a:buClr>
                <a:srgbClr val="FF0000"/>
              </a:buClr>
              <a:buSzPct val="123000"/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Planning communications management</a:t>
            </a:r>
          </a:p>
          <a:p>
            <a:pPr marL="800100" lvl="1" indent="-457200">
              <a:buClr>
                <a:srgbClr val="FF0000"/>
              </a:buClr>
              <a:buSzPct val="123000"/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Managing communications</a:t>
            </a:r>
          </a:p>
          <a:p>
            <a:pPr marL="800100" lvl="1" indent="-457200">
              <a:buClr>
                <a:srgbClr val="FF0000"/>
              </a:buClr>
              <a:buSzPct val="123000"/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  <a:highlight>
                  <a:srgbClr val="00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Monitoring communications</a:t>
            </a:r>
          </a:p>
        </p:txBody>
      </p:sp>
      <p:sp>
        <p:nvSpPr>
          <p:cNvPr id="112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8915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Monitoring Communications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 goal of monitoring communications is to</a:t>
            </a:r>
            <a:endParaRPr lang="en-US" sz="2800" dirty="0">
              <a:solidFill>
                <a:srgbClr val="FFFF00"/>
              </a:solidFill>
              <a:highlight>
                <a:srgbClr val="0000FF"/>
              </a:highligh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project manager 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ensure the optimal flow of information throughout the entire project life cycle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and project team should use expert judgment, project management information systems, data representation, interpersonal and team skills, and meetings to assess how well communications are working</a:t>
            </a:r>
          </a:p>
          <a:p>
            <a:pPr lvl="2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If problems exist, the project manager and team need to take action, which often requires changes to the earlier processes of planning and managing project communications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It is often beneficial to have a facilitator from outside the project team assess how well communications are working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98207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Suggestions for Improving Project Communications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Good communication is vital to the management and success of IT projects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 dirty="0">
                <a:solidFill>
                  <a:schemeClr val="accent5"/>
                </a:solidFill>
              </a:rPr>
              <a:t>Develop better communication skills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 dirty="0">
                <a:solidFill>
                  <a:schemeClr val="accent5"/>
                </a:solidFill>
              </a:rPr>
              <a:t>Run effective meetings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 dirty="0">
                <a:solidFill>
                  <a:schemeClr val="accent5"/>
                </a:solidFill>
              </a:rPr>
              <a:t>Use e-mail and other technologies effectively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 dirty="0">
                <a:solidFill>
                  <a:schemeClr val="accent5"/>
                </a:solidFill>
              </a:rPr>
              <a:t>Employ templates for project communications</a:t>
            </a:r>
          </a:p>
          <a:p>
            <a:pPr>
              <a:buFont typeface="Wingdings" pitchFamily="2" charset="2"/>
              <a:buChar char="ü"/>
            </a:pPr>
            <a:endParaRPr lang="en-US" sz="3200" dirty="0"/>
          </a:p>
          <a:p>
            <a:endParaRPr lang="en-US" dirty="0"/>
          </a:p>
        </p:txBody>
      </p:sp>
      <p:sp>
        <p:nvSpPr>
          <p:cNvPr id="3584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Developing Better Communication Skills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058150" cy="4805363"/>
          </a:xfrm>
        </p:spPr>
        <p:txBody>
          <a:bodyPr/>
          <a:lstStyle/>
          <a:p>
            <a:r>
              <a:rPr lang="en-US" sz="2400" dirty="0"/>
              <a:t>Most companies spend a lot of money on technical training for employees, even when employees </a:t>
            </a:r>
            <a:r>
              <a:rPr lang="en-US" sz="2400" dirty="0">
                <a:solidFill>
                  <a:schemeClr val="accent5"/>
                </a:solidFill>
              </a:rPr>
              <a:t>might benefit more from communications training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/>
              <a:t>Individual employees are more likely to </a:t>
            </a:r>
            <a:r>
              <a:rPr lang="en-US" sz="2400" dirty="0">
                <a:solidFill>
                  <a:schemeClr val="accent5"/>
                </a:solidFill>
              </a:rPr>
              <a:t>enroll voluntarily in classes to learn the latest technology </a:t>
            </a:r>
            <a:r>
              <a:rPr lang="en-US" sz="2400" dirty="0"/>
              <a:t>than in classes that develop soft skills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/>
              <a:t>As organizations become more global, they realize they must invest in ways </a:t>
            </a:r>
            <a:r>
              <a:rPr lang="en-US" sz="2400" dirty="0">
                <a:solidFill>
                  <a:schemeClr val="accent5"/>
                </a:solidFill>
              </a:rPr>
              <a:t>to improve communication with people from different countries and cultures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/>
              <a:t>It </a:t>
            </a:r>
            <a:r>
              <a:rPr lang="en-US" sz="2400" dirty="0">
                <a:solidFill>
                  <a:schemeClr val="accent5"/>
                </a:solidFill>
              </a:rPr>
              <a:t>takes leadership to improve communication</a:t>
            </a:r>
          </a:p>
        </p:txBody>
      </p:sp>
      <p:sp>
        <p:nvSpPr>
          <p:cNvPr id="3891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8080"/>
                </a:highlight>
              </a:rPr>
              <a:t>Running Effective Meetings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06571"/>
            <a:ext cx="7886700" cy="5186363"/>
          </a:xfrm>
        </p:spPr>
        <p:txBody>
          <a:bodyPr>
            <a:normAutofit fontScale="85000" lnSpcReduction="10000"/>
          </a:bodyPr>
          <a:lstStyle/>
          <a:p>
            <a:r>
              <a:rPr lang="en-US" sz="1900" dirty="0">
                <a:highlight>
                  <a:srgbClr val="00FF00"/>
                </a:highlight>
              </a:rPr>
              <a:t>Guidelines to help improve time spent at meetings</a:t>
            </a:r>
          </a:p>
          <a:p>
            <a:endParaRPr lang="en-US" sz="1900" dirty="0">
              <a:highlight>
                <a:srgbClr val="00FF00"/>
              </a:highlight>
            </a:endParaRP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Determine if a meeting can be avoided</a:t>
            </a: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endParaRPr lang="en-US" sz="2400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Define the purpose and intended outcome of the meeting</a:t>
            </a: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endParaRPr lang="en-US" sz="2400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Determine who should attend the meeting</a:t>
            </a: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endParaRPr lang="en-US" sz="2400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Provide an agenda to participants before the meeting</a:t>
            </a: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endParaRPr lang="en-US" sz="2400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Prepare handouts and visual aids, and make logistical arrangements ahead of time</a:t>
            </a: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endParaRPr lang="en-US" sz="2400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Run the meeting professionally</a:t>
            </a: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endParaRPr lang="en-US" sz="2400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Set the ground rules for the meeting</a:t>
            </a: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endParaRPr lang="en-US" sz="2400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Build relationships</a:t>
            </a:r>
            <a:endParaRPr lang="en-US" dirty="0">
              <a:solidFill>
                <a:srgbClr val="FFFF00"/>
              </a:solidFill>
              <a:highlight>
                <a:srgbClr val="0000FF"/>
              </a:highlight>
            </a:endParaRPr>
          </a:p>
        </p:txBody>
      </p:sp>
      <p:sp>
        <p:nvSpPr>
          <p:cNvPr id="4096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Using E-Mail, Instant Messaging, Texting, Kanban Boards, and Collaborative Tools Effectively (1 of 2)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981950" cy="465296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Guidelines to use e-mail as a more effective communication tool</a:t>
            </a:r>
          </a:p>
          <a:p>
            <a:pPr lvl="1">
              <a:buClr>
                <a:schemeClr val="accent5"/>
              </a:buClr>
              <a:buSzPct val="118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Be sure to send information to the right people</a:t>
            </a:r>
          </a:p>
          <a:p>
            <a:pPr lvl="1">
              <a:buClr>
                <a:schemeClr val="accent5"/>
              </a:buClr>
              <a:buSzPct val="118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Use meaningful subject lines and limit the content of emails to one main subject</a:t>
            </a:r>
          </a:p>
          <a:p>
            <a:pPr lvl="1">
              <a:buClr>
                <a:schemeClr val="accent5"/>
              </a:buClr>
              <a:buSzPct val="118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Be as clear and concise as possible</a:t>
            </a:r>
          </a:p>
          <a:p>
            <a:pPr lvl="1">
              <a:buClr>
                <a:schemeClr val="accent5"/>
              </a:buClr>
              <a:buSzPct val="118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Reread your e-mail before you send it</a:t>
            </a:r>
          </a:p>
          <a:p>
            <a:pPr lvl="1">
              <a:buClr>
                <a:schemeClr val="accent5"/>
              </a:buClr>
              <a:buSzPct val="118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Limit the number and size of e-mail attachments</a:t>
            </a:r>
          </a:p>
          <a:p>
            <a:pPr lvl="1">
              <a:buClr>
                <a:schemeClr val="accent5"/>
              </a:buClr>
              <a:buSzPct val="118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Delete e-mail that you do not need to save or that does not require a response</a:t>
            </a:r>
          </a:p>
          <a:p>
            <a:pPr lvl="1">
              <a:buClr>
                <a:schemeClr val="accent5"/>
              </a:buClr>
              <a:buSzPct val="118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Make sure the virus protection software is up to date</a:t>
            </a:r>
          </a:p>
          <a:p>
            <a:pPr lvl="1">
              <a:buClr>
                <a:schemeClr val="accent5"/>
              </a:buClr>
              <a:buSzPct val="118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Respond to e-mail quickly</a:t>
            </a:r>
          </a:p>
          <a:p>
            <a:pPr lvl="1">
              <a:buClr>
                <a:schemeClr val="accent5"/>
              </a:buClr>
              <a:buSzPct val="118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If you need to keep e-mail, file each message appropriately</a:t>
            </a:r>
          </a:p>
          <a:p>
            <a:pPr lvl="1"/>
            <a:endParaRPr lang="en-US" sz="2400" dirty="0">
              <a:solidFill>
                <a:srgbClr val="FFFF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endParaRPr lang="en-US" dirty="0"/>
          </a:p>
        </p:txBody>
      </p:sp>
      <p:sp>
        <p:nvSpPr>
          <p:cNvPr id="4198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Learning Objectives (1 of 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058150" cy="52625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Discuss the role of soft skills in IT project management, and highlight the importance of good communications as one means of achieving project success</a:t>
            </a:r>
          </a:p>
          <a:p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Review key concepts related to communications</a:t>
            </a:r>
          </a:p>
          <a:p>
            <a:r>
              <a:rPr lang="en-US" sz="2400" dirty="0">
                <a:solidFill>
                  <a:srgbClr val="FFC000"/>
                </a:solidFill>
                <a:highlight>
                  <a:srgbClr val="5B53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Explain the elements of pla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nning project communications and how to create a communications management plan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Describe how </a:t>
            </a:r>
            <a:r>
              <a:rPr lang="en-US" sz="2400" dirty="0">
                <a:solidFill>
                  <a:schemeClr val="accent4"/>
                </a:solidFill>
                <a:highlight>
                  <a:srgbClr val="00FF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manage communications, including communication technologies, media, and performance reporting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Discuss methods for controlling communications to ensure that information needs are met throughout the life of the project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List various methods for improving project communications, such as 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running effective meetings, using various technologies effectively, and using templates</a:t>
            </a:r>
          </a:p>
        </p:txBody>
      </p:sp>
      <p:sp>
        <p:nvSpPr>
          <p:cNvPr id="92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18782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4276" y="484822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Using E-Mail, Instant Messaging, Texting, Kanban Boards, and Collaborative Tools Effectively (2 of 2</a:t>
            </a:r>
            <a:r>
              <a:rPr lang="en-US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Guidelines to help use other communication tools more effectively</a:t>
            </a:r>
          </a:p>
          <a:p>
            <a:pPr lvl="1">
              <a:buClr>
                <a:schemeClr val="accent5"/>
              </a:buClr>
              <a:buSzPct val="119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Make sure that your team is using a good tool</a:t>
            </a:r>
          </a:p>
          <a:p>
            <a:pPr lvl="1">
              <a:buClr>
                <a:schemeClr val="accent5"/>
              </a:buClr>
              <a:buSzPct val="119000"/>
              <a:buFont typeface="Wingdings" pitchFamily="2" charset="2"/>
              <a:buChar char="Ø"/>
            </a:pPr>
            <a:endParaRPr lang="en-US" sz="2400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1">
              <a:buClr>
                <a:schemeClr val="accent5"/>
              </a:buClr>
              <a:buSzPct val="119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Be sure to authorize the right people to share your collaborative documents</a:t>
            </a:r>
          </a:p>
          <a:p>
            <a:pPr lvl="1">
              <a:buClr>
                <a:schemeClr val="accent5"/>
              </a:buClr>
              <a:buSzPct val="119000"/>
              <a:buFont typeface="Wingdings" pitchFamily="2" charset="2"/>
              <a:buChar char="Ø"/>
            </a:pPr>
            <a:endParaRPr lang="en-US" sz="2400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1">
              <a:buClr>
                <a:schemeClr val="accent5"/>
              </a:buClr>
              <a:buSzPct val="119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Make sure that the right person can authorize changes to shared documents and that you back up files</a:t>
            </a:r>
          </a:p>
          <a:p>
            <a:pPr lvl="1">
              <a:buClr>
                <a:schemeClr val="accent5"/>
              </a:buClr>
              <a:buSzPct val="119000"/>
              <a:buFont typeface="Wingdings" pitchFamily="2" charset="2"/>
              <a:buChar char="Ø"/>
            </a:pPr>
            <a:endParaRPr lang="en-US" sz="2400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1">
              <a:buClr>
                <a:schemeClr val="accent5"/>
              </a:buClr>
              <a:buSzPct val="119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Develop a logical structure for organizing and filing shared documents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Using Templates for Project Communications (1 of 4)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43000"/>
            <a:ext cx="7886700" cy="5033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Many people are afraid to ask for help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Providing examples and templates for project communications saves time and money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Finding, developing, and sharing relevant templates and sample documents are important tasks for many project managers</a:t>
            </a:r>
          </a:p>
          <a:p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project manager and project team members should prepare a lessons-learned report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Reflective statement that documents important information they have learned from working on the project</a:t>
            </a:r>
          </a:p>
          <a:p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 teams can use one of the many software products available to assist in project communications through the Web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Vary considerably in price and functionality</a:t>
            </a:r>
          </a:p>
        </p:txBody>
      </p:sp>
      <p:sp>
        <p:nvSpPr>
          <p:cNvPr id="440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Using Templates for Project Communications (2 of 4)</a:t>
            </a:r>
          </a:p>
        </p:txBody>
      </p:sp>
      <p:pic>
        <p:nvPicPr>
          <p:cNvPr id="2" name="Picture 1" descr="Image displays a template for a project description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24" y="1690689"/>
            <a:ext cx="4873752" cy="4212336"/>
          </a:xfrm>
          <a:prstGeom prst="rect">
            <a:avLst/>
          </a:prstGeom>
        </p:spPr>
      </p:pic>
      <p:sp>
        <p:nvSpPr>
          <p:cNvPr id="440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82389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Using Templates for Project Communications (3 of 4)</a:t>
            </a:r>
          </a:p>
        </p:txBody>
      </p:sp>
      <p:pic>
        <p:nvPicPr>
          <p:cNvPr id="2" name="Picture 1" descr="Image displays the six core tools available when using Basecamp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08" y="1690689"/>
            <a:ext cx="4901184" cy="3880104"/>
          </a:xfrm>
          <a:prstGeom prst="rect">
            <a:avLst/>
          </a:prstGeom>
        </p:spPr>
      </p:pic>
      <p:sp>
        <p:nvSpPr>
          <p:cNvPr id="440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03391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Using Templates for Project Communications (4 of 4)</a:t>
            </a:r>
          </a:p>
        </p:txBody>
      </p:sp>
      <p:pic>
        <p:nvPicPr>
          <p:cNvPr id="2" name="Picture 1" descr="Image displays a screenshot of Jira reporting chart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09" y="1371600"/>
            <a:ext cx="4753181" cy="4546092"/>
          </a:xfrm>
          <a:prstGeom prst="rect">
            <a:avLst/>
          </a:prstGeom>
        </p:spPr>
      </p:pic>
      <p:sp>
        <p:nvSpPr>
          <p:cNvPr id="440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361413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81037"/>
            <a:ext cx="8667750" cy="100965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Using Software to Assist in Project Communications (1 of 2)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058150" cy="4881563"/>
          </a:xfrm>
        </p:spPr>
        <p:txBody>
          <a:bodyPr/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Many organizations are discovering how valuable project management software can be in communicating project information across the organization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Project management software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can provide different views of information to help meet various communication needs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Often, one of the biggest communication problems on projects is providing the most recent project plans, Gantt charts, specifications, meeting information, and change requests to stakeholders in a timely fashion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Most project management software allows users to insert hyperlinks to other project-related files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22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Using Software to Assist in Project Communications (2 of 2)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/>
          <a:lstStyle/>
          <a:p>
            <a:r>
              <a:rPr lang="en-US" sz="2800" dirty="0"/>
              <a:t>Many project management software products also provide tools to enhance communications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Portfolio management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Resource management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Project collaboration</a:t>
            </a:r>
          </a:p>
          <a:p>
            <a:r>
              <a:rPr lang="en-US" sz="2800" dirty="0"/>
              <a:t>Even with all of the technology available, many organizations have problems communicating on global projects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Issues with timing, audio, and video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Differences in culture and language </a:t>
            </a:r>
          </a:p>
          <a:p>
            <a:pPr lvl="1"/>
            <a:endParaRPr lang="en-US" dirty="0"/>
          </a:p>
        </p:txBody>
      </p:sp>
      <p:sp>
        <p:nvSpPr>
          <p:cNvPr id="5222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03651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Considerations For Agile/Adaptive Environments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Communications should be up to date, easily available, and reviewed regularly with stakeholders</a:t>
            </a:r>
          </a:p>
          <a:p>
            <a:pPr lvl="1"/>
            <a:r>
              <a:rPr lang="en-US" sz="2000" dirty="0"/>
              <a:t>Many projects involve people who do not work in close proximity to each other</a:t>
            </a:r>
          </a:p>
          <a:p>
            <a:pPr lvl="2"/>
            <a:r>
              <a:rPr lang="en-US" sz="1600" dirty="0"/>
              <a:t>Effectively planning for good project communications and using appropriate technology become even more important in these situations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81470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Considerations For Agile/Adaptive Environments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Communication is among the more important factors for success in project management</a:t>
            </a:r>
          </a:p>
          <a:p>
            <a:pPr lvl="1"/>
            <a:r>
              <a:rPr lang="en-US" sz="2000" dirty="0"/>
              <a:t>Technology can aid in the communications process and be the easiest aspect of the process to address, it is not the most important</a:t>
            </a:r>
          </a:p>
          <a:p>
            <a:pPr lvl="1"/>
            <a:r>
              <a:rPr lang="en-US" sz="2000" dirty="0"/>
              <a:t>Improving an organization’s ability to communicate is vital; often requires a cultural change in an organization that takes a lot of time, hard work, and patience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5634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Summary (1 of 2)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058150" cy="5110163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Failure to communicate is often the greatest threat to the success of any project, especially IT projects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Communication is the oil that keeps a project running smoothly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communications management involves planning communications management, managing communications, and controlling communications</a:t>
            </a:r>
          </a:p>
          <a:p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Project managers can spend as much as 90 percent of their time on communicating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are several keys to good communications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 communications management plan of some type should be created for all projects to help ensure good communications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Contents will vary based on the needs of the project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Learning Objectives (2 of 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Describe how software can enhance project communications management</a:t>
            </a:r>
          </a:p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Discuss considerations for agile/adaptive environments</a:t>
            </a:r>
          </a:p>
        </p:txBody>
      </p:sp>
      <p:sp>
        <p:nvSpPr>
          <p:cNvPr id="92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93752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 (2 of 2)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43000"/>
            <a:ext cx="7886700" cy="5033963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Managing communication includes creating and distributing project information</a:t>
            </a:r>
          </a:p>
          <a:p>
            <a:pPr lvl="1"/>
            <a:r>
              <a:rPr lang="en-US" sz="2000" dirty="0"/>
              <a:t>Various methods for distributing project information include formal, informal, written, and verbal</a:t>
            </a:r>
          </a:p>
          <a:p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To improve project communications, project managers and their teams must develop their communication skills</a:t>
            </a:r>
          </a:p>
          <a:p>
            <a:pPr lvl="1"/>
            <a:r>
              <a:rPr lang="en-US" sz="2000" dirty="0"/>
              <a:t>Suggestions for improving project communications include learning how to run more effective meetings, how to use e-mail, instant messaging, texting, kanban boards, and collaborative software more effectively, and </a:t>
            </a:r>
            <a:r>
              <a:rPr lang="en-US" sz="2000" dirty="0">
                <a:latin typeface="Open Sans Regular"/>
              </a:rPr>
              <a:t>how to use templates for project communications</a:t>
            </a:r>
          </a:p>
          <a:p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Open Sans Regular"/>
              </a:rPr>
              <a:t>New hardware and software continue to become available to help improve communications.</a:t>
            </a:r>
            <a:endParaRPr lang="en-US" dirty="0">
              <a:solidFill>
                <a:srgbClr val="FFFF00"/>
              </a:solidFill>
              <a:highlight>
                <a:srgbClr val="0000FF"/>
              </a:highlight>
              <a:latin typeface="Open Sans Regular"/>
            </a:endParaRPr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7003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4"/>
                </a:solidFill>
                <a:highlight>
                  <a:srgbClr val="00FFFF"/>
                </a:highlight>
              </a:rPr>
              <a:t>The Importance of Project Communications Management (1 of 2)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Greatest threat to many projects is a failure to communicate</a:t>
            </a:r>
          </a:p>
          <a:p>
            <a:pPr lvl="1"/>
            <a:r>
              <a:rPr lang="en-US" sz="2400" dirty="0"/>
              <a:t>You cannot totally separate 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technical skills and soft skills </a:t>
            </a:r>
            <a:r>
              <a:rPr lang="en-US" sz="2400" dirty="0"/>
              <a:t>when working on IT projects</a:t>
            </a:r>
          </a:p>
          <a:p>
            <a:pPr lvl="1"/>
            <a:r>
              <a:rPr lang="en-US" sz="2400" dirty="0"/>
              <a:t>For projects to succeed, every project team member needs both types of skills</a:t>
            </a:r>
          </a:p>
          <a:p>
            <a:r>
              <a:rPr lang="en-US" sz="2800" dirty="0">
                <a:solidFill>
                  <a:schemeClr val="accent4"/>
                </a:solidFill>
              </a:rPr>
              <a:t>Main processes in project communications management</a:t>
            </a:r>
          </a:p>
          <a:p>
            <a:pPr marL="800100" lvl="1" indent="-457200">
              <a:buClr>
                <a:srgbClr val="FF0000"/>
              </a:buClr>
              <a:buSzPct val="123000"/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Planning communications management</a:t>
            </a:r>
          </a:p>
          <a:p>
            <a:pPr marL="800100" lvl="1" indent="-457200">
              <a:buClr>
                <a:srgbClr val="FF0000"/>
              </a:buClr>
              <a:buSzPct val="123000"/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Managing communications</a:t>
            </a:r>
          </a:p>
          <a:p>
            <a:pPr marL="800100" lvl="1" indent="-457200">
              <a:buClr>
                <a:srgbClr val="FF0000"/>
              </a:buClr>
              <a:buSzPct val="123000"/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Monitoring communications</a:t>
            </a:r>
          </a:p>
        </p:txBody>
      </p:sp>
      <p:sp>
        <p:nvSpPr>
          <p:cNvPr id="112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Project Communications Management (2 of 2)</a:t>
            </a:r>
          </a:p>
        </p:txBody>
      </p:sp>
      <p:pic>
        <p:nvPicPr>
          <p:cNvPr id="2" name="Picture 1" descr="Image summarizes inputs, tools and techniques, and outputs of project communications managemen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90689"/>
            <a:ext cx="4901184" cy="4328160"/>
          </a:xfrm>
          <a:prstGeom prst="rect">
            <a:avLst/>
          </a:prstGeom>
        </p:spPr>
      </p:pic>
      <p:sp>
        <p:nvSpPr>
          <p:cNvPr id="112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8815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Keys to Good Communications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managers say they spend as much as 90 percent of their time communicating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Several important concepts can help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solidFill>
                  <a:schemeClr val="accent4"/>
                </a:solidFill>
              </a:rPr>
              <a:t>Focus on group and individual communication needs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solidFill>
                  <a:schemeClr val="accent4"/>
                </a:solidFill>
              </a:rPr>
              <a:t>Use formal and informal methods for communicating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solidFill>
                  <a:schemeClr val="accent4"/>
                </a:solidFill>
              </a:rPr>
              <a:t>Distribute important information in an effective and timely manner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solidFill>
                  <a:schemeClr val="accent4"/>
                </a:solidFill>
              </a:rPr>
              <a:t>Set the stage for communicating bad news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solidFill>
                  <a:schemeClr val="accent4"/>
                </a:solidFill>
              </a:rPr>
              <a:t>Determine the number of communication channels</a:t>
            </a: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5378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Focusing on Group and Individual Communication Needs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/>
          <a:lstStyle/>
          <a:p>
            <a:r>
              <a:rPr lang="en-US" sz="28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People are not interchangeable parts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As illustrated in Brooks’ book The Mythical Man-Month, you cannot assume that a task originally scheduled to take two months of one person’s time can be done in one month by two people</a:t>
            </a:r>
          </a:p>
          <a:p>
            <a:pPr lvl="2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Nine women cannot produce a baby in one month</a:t>
            </a:r>
          </a:p>
          <a:p>
            <a:r>
              <a:rPr lang="en-US" sz="28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Every person is unique, so you cannot simply generalize based on a personality profile or other traits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Seek first to understand, as author Stephen Covey suggests in The 7 Habits of Highly Effective People</a:t>
            </a:r>
          </a:p>
          <a:p>
            <a:pPr lvl="2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Put yourself in someone else’s shoes before you can truly communicate</a:t>
            </a:r>
          </a:p>
          <a:p>
            <a:pPr lvl="2"/>
            <a:endParaRPr lang="en-US" dirty="0"/>
          </a:p>
        </p:txBody>
      </p:sp>
      <p:sp>
        <p:nvSpPr>
          <p:cNvPr id="2560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Formal and Informal Methods for Communicating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people prefer informal communications</a:t>
            </a:r>
          </a:p>
          <a:p>
            <a:pPr lvl="1"/>
            <a:r>
              <a:rPr lang="en-US" sz="2400" dirty="0"/>
              <a:t>Several colleagues and managers want to know the people working on their projects and develop a trusting relationship with them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Oral communication</a:t>
            </a:r>
            <a:r>
              <a:rPr lang="en-US" sz="2400" dirty="0">
                <a:highlight>
                  <a:srgbClr val="0000FF"/>
                </a:highlight>
              </a:rPr>
              <a:t> </a:t>
            </a:r>
            <a:r>
              <a:rPr lang="en-US" sz="2400" dirty="0"/>
              <a:t>also helps build stronger relationships among project personnel and project stakeholders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Effective creation and distribution of information </a:t>
            </a:r>
            <a:r>
              <a:rPr lang="en-US" sz="2400" dirty="0"/>
              <a:t>depends on project managers and project team members having good communication skills</a:t>
            </a:r>
          </a:p>
        </p:txBody>
      </p:sp>
      <p:sp>
        <p:nvSpPr>
          <p:cNvPr id="2662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nd_PPT_Template_SIMPLIFIED_SD">
  <a:themeElements>
    <a:clrScheme name="Cengage Colors">
      <a:dk1>
        <a:srgbClr val="004978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0808_Cengage PP Brand Update" id="{61CF522C-3938-544D-B6D2-01C3CB24134A}" vid="{85A4C21B-B5BA-1B4B-9AA0-C3802FB375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engage Colors">
    <a:dk1>
      <a:srgbClr val="004978"/>
    </a:dk1>
    <a:lt1>
      <a:srgbClr val="FFFFFF"/>
    </a:lt1>
    <a:dk2>
      <a:srgbClr val="006198"/>
    </a:dk2>
    <a:lt2>
      <a:srgbClr val="E7E6E6"/>
    </a:lt2>
    <a:accent1>
      <a:srgbClr val="0098D4"/>
    </a:accent1>
    <a:accent2>
      <a:srgbClr val="00B7E6"/>
    </a:accent2>
    <a:accent3>
      <a:srgbClr val="81CFEC"/>
    </a:accent3>
    <a:accent4>
      <a:srgbClr val="E8255F"/>
    </a:accent4>
    <a:accent5>
      <a:srgbClr val="FF6300"/>
    </a:accent5>
    <a:accent6>
      <a:srgbClr val="F5B600"/>
    </a:accent6>
    <a:hlink>
      <a:srgbClr val="00B7E6"/>
    </a:hlink>
    <a:folHlink>
      <a:srgbClr val="0098D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4549</Words>
  <Application>Microsoft Macintosh PowerPoint</Application>
  <PresentationFormat>On-screen Show (4:3)</PresentationFormat>
  <Paragraphs>341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Arial Rounded MT Bold</vt:lpstr>
      <vt:lpstr>Calibri</vt:lpstr>
      <vt:lpstr>Calibri Light</vt:lpstr>
      <vt:lpstr>Comic Sans MS</vt:lpstr>
      <vt:lpstr>Open Sans</vt:lpstr>
      <vt:lpstr>Open Sans Regular</vt:lpstr>
      <vt:lpstr>Summer Font</vt:lpstr>
      <vt:lpstr>Times New Roman</vt:lpstr>
      <vt:lpstr>Wingdings</vt:lpstr>
      <vt:lpstr>Brand_PPT_Template_SIMPLIFIED_SD</vt:lpstr>
      <vt:lpstr>Chapter 10: Project Communications Management</vt:lpstr>
      <vt:lpstr>Project Communications Management</vt:lpstr>
      <vt:lpstr>Learning Objectives (1 of 2)</vt:lpstr>
      <vt:lpstr>Learning Objectives (2 of 2)</vt:lpstr>
      <vt:lpstr>The Importance of Project Communications Management (1 of 2)</vt:lpstr>
      <vt:lpstr>The Importance of Project Communications Management (2 of 2)</vt:lpstr>
      <vt:lpstr>Keys to Good Communications</vt:lpstr>
      <vt:lpstr>Focusing on Group and Individual Communication Needs</vt:lpstr>
      <vt:lpstr>Formal and Informal Methods for Communicating</vt:lpstr>
      <vt:lpstr>Distributing Information in an Effective and Timely Manner</vt:lpstr>
      <vt:lpstr>Setting the Stage for Communicating Bad News</vt:lpstr>
      <vt:lpstr>Determining the Number of Communications Channels (1 of 2)</vt:lpstr>
      <vt:lpstr>Determining the Number of Communications Channels (2 of 2)</vt:lpstr>
      <vt:lpstr>The Importance of Project Communications Management (1 of 2)</vt:lpstr>
      <vt:lpstr>Planning Communications Management (1 of 3)</vt:lpstr>
      <vt:lpstr>Planning Communications Management (2 of 3)</vt:lpstr>
      <vt:lpstr>Planning Communications Management (3 of 3)</vt:lpstr>
      <vt:lpstr>The Importance of Project Communications Management (1 of 2)</vt:lpstr>
      <vt:lpstr>Managing Communications</vt:lpstr>
      <vt:lpstr>Using Technology to Enhance Creation and Distribution</vt:lpstr>
      <vt:lpstr>Selecting the Appropriate Communication Methods and Media</vt:lpstr>
      <vt:lpstr>Media Choice Table</vt:lpstr>
      <vt:lpstr>Reporting Performance</vt:lpstr>
      <vt:lpstr>The Importance of Project Communications Management (1 of 2)</vt:lpstr>
      <vt:lpstr>Monitoring Communications</vt:lpstr>
      <vt:lpstr>Suggestions for Improving Project Communications</vt:lpstr>
      <vt:lpstr>Developing Better Communication Skills</vt:lpstr>
      <vt:lpstr>Running Effective Meetings</vt:lpstr>
      <vt:lpstr>Using E-Mail, Instant Messaging, Texting, Kanban Boards, and Collaborative Tools Effectively (1 of 2)</vt:lpstr>
      <vt:lpstr>Using E-Mail, Instant Messaging, Texting, Kanban Boards, and Collaborative Tools Effectively (2 of 2)</vt:lpstr>
      <vt:lpstr>Using Templates for Project Communications (1 of 4)</vt:lpstr>
      <vt:lpstr>Using Templates for Project Communications (2 of 4)</vt:lpstr>
      <vt:lpstr>Using Templates for Project Communications (3 of 4)</vt:lpstr>
      <vt:lpstr>Using Templates for Project Communications (4 of 4)</vt:lpstr>
      <vt:lpstr>Using Software to Assist in Project Communications (1 of 2)</vt:lpstr>
      <vt:lpstr>Using Software to Assist in Project Communications (2 of 2)</vt:lpstr>
      <vt:lpstr>Considerations For Agile/Adaptive Environments (1 of 2)</vt:lpstr>
      <vt:lpstr>Considerations For Agile/Adaptive Environments (2 of 2)</vt:lpstr>
      <vt:lpstr>Chapter Summary (1 of 2)</vt:lpstr>
      <vt:lpstr>Chapter Summary (2 of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2018-06-04T18:29:47Z</dcterms:created>
  <dcterms:modified xsi:type="dcterms:W3CDTF">2021-05-24T19:11:33Z</dcterms:modified>
</cp:coreProperties>
</file>