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85" r:id="rId2"/>
  </p:sldMasterIdLst>
  <p:notesMasterIdLst>
    <p:notesMasterId r:id="rId39"/>
  </p:notesMasterIdLst>
  <p:handoutMasterIdLst>
    <p:handoutMasterId r:id="rId40"/>
  </p:handoutMasterIdLst>
  <p:sldIdLst>
    <p:sldId id="379" r:id="rId3"/>
    <p:sldId id="351" r:id="rId4"/>
    <p:sldId id="352" r:id="rId5"/>
    <p:sldId id="354" r:id="rId6"/>
    <p:sldId id="356" r:id="rId7"/>
    <p:sldId id="357" r:id="rId8"/>
    <p:sldId id="359" r:id="rId9"/>
    <p:sldId id="360" r:id="rId10"/>
    <p:sldId id="361" r:id="rId11"/>
    <p:sldId id="362" r:id="rId12"/>
    <p:sldId id="363" r:id="rId13"/>
    <p:sldId id="368" r:id="rId14"/>
    <p:sldId id="369" r:id="rId15"/>
    <p:sldId id="370" r:id="rId16"/>
    <p:sldId id="371" r:id="rId17"/>
    <p:sldId id="372" r:id="rId18"/>
    <p:sldId id="389" r:id="rId19"/>
    <p:sldId id="383" r:id="rId20"/>
    <p:sldId id="374" r:id="rId21"/>
    <p:sldId id="384" r:id="rId22"/>
    <p:sldId id="385" r:id="rId23"/>
    <p:sldId id="386" r:id="rId24"/>
    <p:sldId id="387" r:id="rId25"/>
    <p:sldId id="388" r:id="rId26"/>
    <p:sldId id="398" r:id="rId27"/>
    <p:sldId id="393" r:id="rId28"/>
    <p:sldId id="391" r:id="rId29"/>
    <p:sldId id="392" r:id="rId30"/>
    <p:sldId id="399" r:id="rId31"/>
    <p:sldId id="394" r:id="rId32"/>
    <p:sldId id="400" r:id="rId33"/>
    <p:sldId id="401" r:id="rId34"/>
    <p:sldId id="395" r:id="rId35"/>
    <p:sldId id="397" r:id="rId36"/>
    <p:sldId id="396" r:id="rId37"/>
    <p:sldId id="377" r:id="rId38"/>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3FF"/>
    <a:srgbClr val="66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558" autoAdjust="0"/>
  </p:normalViewPr>
  <p:slideViewPr>
    <p:cSldViewPr>
      <p:cViewPr varScale="1">
        <p:scale>
          <a:sx n="121" d="100"/>
          <a:sy n="121" d="100"/>
        </p:scale>
        <p:origin x="192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79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A471A8CE-0E72-460B-898D-9FCAF66DD7DD}" type="slidenum">
              <a:rPr lang="en-US"/>
              <a:pPr>
                <a:defRPr/>
              </a:pPr>
              <a:t>‹#›</a:t>
            </a:fld>
            <a:endParaRPr lang="en-US" dirty="0"/>
          </a:p>
        </p:txBody>
      </p:sp>
    </p:spTree>
    <p:extLst>
      <p:ext uri="{BB962C8B-B14F-4D97-AF65-F5344CB8AC3E}">
        <p14:creationId xmlns:p14="http://schemas.microsoft.com/office/powerpoint/2010/main" val="817777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E39DB59F-DBFB-47E5-BFE8-743E11972470}" type="slidenum">
              <a:rPr lang="en-US"/>
              <a:pPr>
                <a:defRPr/>
              </a:pPr>
              <a:t>‹#›</a:t>
            </a:fld>
            <a:endParaRPr lang="en-US" dirty="0"/>
          </a:p>
        </p:txBody>
      </p:sp>
    </p:spTree>
    <p:extLst>
      <p:ext uri="{BB962C8B-B14F-4D97-AF65-F5344CB8AC3E}">
        <p14:creationId xmlns:p14="http://schemas.microsoft.com/office/powerpoint/2010/main" val="1549789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a:p>
        </p:txBody>
      </p:sp>
    </p:spTree>
    <p:extLst>
      <p:ext uri="{BB962C8B-B14F-4D97-AF65-F5344CB8AC3E}">
        <p14:creationId xmlns:p14="http://schemas.microsoft.com/office/powerpoint/2010/main" val="1860751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2</a:t>
            </a:fld>
            <a:endParaRPr lang="en-US" dirty="0"/>
          </a:p>
        </p:txBody>
      </p:sp>
    </p:spTree>
    <p:extLst>
      <p:ext uri="{BB962C8B-B14F-4D97-AF65-F5344CB8AC3E}">
        <p14:creationId xmlns:p14="http://schemas.microsoft.com/office/powerpoint/2010/main" val="3733751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4BEDAA1-AB8B-4818-B524-3A50969A2F0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4141E6-86B5-4F33-80CE-1E6AB03295B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FFDBA7C-0D50-4EB9-909A-D860461C6E19}"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a:t>Information Technology Project Management, Eighth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99C9FF7E-57B2-43A2-BA09-B73DB1F96FF2}"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2016</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a:t>Information Technology Project Management, Eighth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D4FD9659-824B-46C0-8A9A-C90F38C1F825}"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a:t>Information Technology Project Management, Eighth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2799675F-4A93-44A1-8896-452D54AE32F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45A903A5-3145-4C33-861E-F726013C416E}"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a:t>Information Technology Project Management, Eighth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79F8D2C1-FDC8-4049-A2F1-36C9287BEF68}"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0BD84499-56DB-4FF3-8D99-174F9EB97545}"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88BFF443-6094-4853-B8BA-F1264293BEA5}"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A521D880-5042-48D3-9E9D-9C6275C0D5B4}"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4F7053E-F83E-4271-AA08-D5C8F0521D54}"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a:t>Information Technology Project Management, Eighth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0A9D95BA-DBCE-4585-9D62-69E5B33609E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79C7716B-8CDB-4114-B58A-CD791D036412}"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A5896A34-DE02-4C2F-B86D-63B07783C002}"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7F9E4DD-5D64-4A63-89E9-4C623F7791F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FD5B2B2-4C46-45EE-BEF1-8C3D9FBA399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8E8515F-EAA7-497F-A8F6-4CE386C3FAC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33A7672-6F35-4B80-8974-351A77EC4C8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C99E3D6-3C62-42FF-A07A-362FC34BCCC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319A391-6174-4976-A8AD-AEA04E68797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FDDE7D-2F39-4F2E-B126-93BFCEB7FB4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a:t>Information Technology Project Management, Eighth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1F0DB9A2-6BF9-4BB6-B94C-EBCA4916974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a:t>Information Technology Project Management, Eighth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1F0DB9A2-6BF9-4BB6-B94C-EBCA49169742}"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www.pmtexts.com/"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600200"/>
            <a:ext cx="9144000" cy="1349375"/>
          </a:xfrm>
        </p:spPr>
        <p:txBody>
          <a:bodyPr>
            <a:noAutofit/>
          </a:bodyPr>
          <a:lstStyle/>
          <a:p>
            <a:pPr fontAlgn="auto">
              <a:spcAft>
                <a:spcPts val="0"/>
              </a:spcAft>
              <a:defRPr/>
            </a:pPr>
            <a:r>
              <a:rPr>
                <a:effectLst>
                  <a:outerShdw blurRad="38100" dist="38100" dir="2700000" algn="tl">
                    <a:srgbClr val="FFFFFF"/>
                  </a:outerShdw>
                </a:effectLst>
                <a:latin typeface="Arial Rounded MT Bold" pitchFamily="34" charset="0"/>
              </a:rPr>
              <a:t>Chapter </a:t>
            </a:r>
            <a:r>
              <a:rPr lang="en-US" dirty="0">
                <a:effectLst>
                  <a:outerShdw blurRad="38100" dist="38100" dir="2700000" algn="tl">
                    <a:srgbClr val="FFFFFF"/>
                  </a:outerShdw>
                </a:effectLst>
                <a:latin typeface="Arial Rounded MT Bold" pitchFamily="34" charset="0"/>
              </a:rPr>
              <a:t>2</a:t>
            </a:r>
            <a:r>
              <a:rPr>
                <a:effectLst>
                  <a:outerShdw blurRad="38100" dist="38100" dir="2700000" algn="tl">
                    <a:srgbClr val="FFFFFF"/>
                  </a:outerShdw>
                </a:effectLst>
                <a:latin typeface="Arial Rounded MT Bold" pitchFamily="34" charset="0"/>
              </a:rPr>
              <a:t>:</a:t>
            </a:r>
            <a:br>
              <a:rPr>
                <a:effectLst>
                  <a:outerShdw blurRad="38100" dist="38100" dir="2700000" algn="tl">
                    <a:srgbClr val="FFFFFF"/>
                  </a:outerShdw>
                </a:effectLst>
                <a:latin typeface="Arial Rounded MT Bold" pitchFamily="34" charset="0"/>
              </a:rPr>
            </a:br>
            <a:r>
              <a:rPr lang="en-US" sz="4400" dirty="0">
                <a:effectLst>
                  <a:outerShdw blurRad="38100" dist="38100" dir="2700000" algn="tl">
                    <a:srgbClr val="FFFFFF"/>
                  </a:outerShdw>
                </a:effectLst>
                <a:latin typeface="Arial Rounded MT Bold" pitchFamily="34" charset="0"/>
              </a:rPr>
              <a:t>The Project Management and Information Technology Context</a:t>
            </a:r>
            <a:endParaRPr>
              <a:effectLst>
                <a:outerShdw blurRad="38100" dist="38100" dir="2700000" algn="tl">
                  <a:srgbClr val="FFFFFF"/>
                </a:outerShdw>
              </a:effectLst>
              <a:latin typeface="Arial Rounded MT Bold" pitchFamily="34" charset="0"/>
            </a:endParaRPr>
          </a:p>
        </p:txBody>
      </p:sp>
      <p:sp>
        <p:nvSpPr>
          <p:cNvPr id="307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Management, Eighth Edition</a:t>
            </a:r>
          </a:p>
        </p:txBody>
      </p:sp>
      <p:sp>
        <p:nvSpPr>
          <p:cNvPr id="6" name="TextBox 5"/>
          <p:cNvSpPr txBox="1"/>
          <p:nvPr/>
        </p:nvSpPr>
        <p:spPr>
          <a:xfrm>
            <a:off x="304800" y="5791200"/>
            <a:ext cx="4793300" cy="430887"/>
          </a:xfrm>
          <a:prstGeom prst="rect">
            <a:avLst/>
          </a:prstGeom>
          <a:noFill/>
        </p:spPr>
        <p:txBody>
          <a:bodyPr wrap="none" rtlCol="0">
            <a:spAutoFit/>
          </a:bodyPr>
          <a:lstStyle/>
          <a:p>
            <a:r>
              <a:rPr lang="en-US" dirty="0"/>
              <a:t>Note: See the text itself for full citations.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928109"/>
            <a:ext cx="2646400" cy="32776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r>
              <a:rPr lang="en-US" b="1" dirty="0">
                <a:solidFill>
                  <a:srgbClr val="5B53FF"/>
                </a:solidFill>
              </a:rPr>
              <a:t>Organizational culture</a:t>
            </a:r>
            <a:r>
              <a:rPr lang="en-US" dirty="0">
                <a:solidFill>
                  <a:srgbClr val="5B53FF"/>
                </a:solidFill>
              </a:rPr>
              <a:t> </a:t>
            </a:r>
            <a:r>
              <a:rPr lang="en-US" dirty="0"/>
              <a:t>is </a:t>
            </a:r>
            <a:r>
              <a:rPr lang="en-US" dirty="0">
                <a:solidFill>
                  <a:srgbClr val="5B53FF"/>
                </a:solidFill>
              </a:rPr>
              <a:t>a set of shared assumptions, values, and behaviors that characterize the functioning of an organiza</a:t>
            </a:r>
            <a:r>
              <a:rPr lang="en-US" dirty="0"/>
              <a:t>tion</a:t>
            </a:r>
          </a:p>
          <a:p>
            <a:endParaRPr lang="en-US" dirty="0"/>
          </a:p>
          <a:p>
            <a:r>
              <a:rPr lang="en-US" dirty="0"/>
              <a:t>Many experts believe the underlying causes of many companies’ problems are not the structure or staff, but the culture</a:t>
            </a:r>
          </a:p>
          <a:p>
            <a:endParaRPr lang="en-US" dirty="0"/>
          </a:p>
        </p:txBody>
      </p:sp>
      <p:sp>
        <p:nvSpPr>
          <p:cNvPr id="20484" name="Rectangle 2"/>
          <p:cNvSpPr>
            <a:spLocks noGrp="1" noChangeArrowheads="1"/>
          </p:cNvSpPr>
          <p:nvPr>
            <p:ph type="title"/>
          </p:nvPr>
        </p:nvSpPr>
        <p:spPr/>
        <p:txBody>
          <a:bodyPr/>
          <a:lstStyle/>
          <a:p>
            <a:r>
              <a:rPr lang="en-US" dirty="0"/>
              <a:t>Organizational Culture</a:t>
            </a:r>
          </a:p>
        </p:txBody>
      </p:sp>
      <p:sp>
        <p:nvSpPr>
          <p:cNvPr id="20482" name="Footer Placeholder 3"/>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6C8CAC95-EB76-4381-B468-1459D202A00B}" type="slidenum">
              <a:rPr lang="en-US"/>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5"/>
          <p:cNvSpPr>
            <a:spLocks noGrp="1" noChangeArrowheads="1"/>
          </p:cNvSpPr>
          <p:nvPr>
            <p:ph idx="1"/>
          </p:nvPr>
        </p:nvSpPr>
        <p:spPr/>
        <p:txBody>
          <a:bodyPr/>
          <a:lstStyle/>
          <a:p>
            <a:r>
              <a:rPr lang="en-US" dirty="0"/>
              <a:t>Member identity*</a:t>
            </a:r>
          </a:p>
          <a:p>
            <a:r>
              <a:rPr lang="en-US" dirty="0"/>
              <a:t>Group emphasis*</a:t>
            </a:r>
          </a:p>
          <a:p>
            <a:r>
              <a:rPr lang="en-US" dirty="0"/>
              <a:t>People focus</a:t>
            </a:r>
          </a:p>
          <a:p>
            <a:r>
              <a:rPr lang="en-US" dirty="0"/>
              <a:t>Unit integration*</a:t>
            </a:r>
          </a:p>
          <a:p>
            <a:r>
              <a:rPr lang="en-US" dirty="0"/>
              <a:t>Control</a:t>
            </a:r>
          </a:p>
        </p:txBody>
      </p:sp>
      <p:sp>
        <p:nvSpPr>
          <p:cNvPr id="21506" name="Rectangle 4"/>
          <p:cNvSpPr>
            <a:spLocks noGrp="1" noChangeArrowheads="1"/>
          </p:cNvSpPr>
          <p:nvPr>
            <p:ph type="title"/>
          </p:nvPr>
        </p:nvSpPr>
        <p:spPr/>
        <p:txBody>
          <a:bodyPr>
            <a:normAutofit fontScale="90000"/>
          </a:bodyPr>
          <a:lstStyle/>
          <a:p>
            <a:r>
              <a:rPr lang="en-US" dirty="0">
                <a:solidFill>
                  <a:srgbClr val="5B53FF"/>
                </a:solidFill>
              </a:rPr>
              <a:t>Ten Characteristics of Organizational Culture</a:t>
            </a:r>
          </a:p>
        </p:txBody>
      </p:sp>
      <p:sp>
        <p:nvSpPr>
          <p:cNvPr id="21512" name="Footer Placeholder 8"/>
          <p:cNvSpPr>
            <a:spLocks noGrp="1"/>
          </p:cNvSpPr>
          <p:nvPr>
            <p:ph type="ftr" sz="quarter" idx="10"/>
          </p:nvPr>
        </p:nvSpPr>
        <p:spPr bwMode="auto">
          <a:noFill/>
          <a:ln>
            <a:miter lim="800000"/>
            <a:headEnd/>
            <a:tailEnd/>
          </a:ln>
        </p:spPr>
        <p:txBody>
          <a:bodyPr/>
          <a:lstStyle/>
          <a:p>
            <a:pPr>
              <a:buFontTx/>
              <a:buNone/>
            </a:pPr>
            <a:r>
              <a:rPr lang="en-US"/>
              <a:t>Information Technology Project Management, Eighth Edition</a:t>
            </a:r>
            <a:endParaRPr lang="en-US" dirty="0"/>
          </a:p>
        </p:txBody>
      </p:sp>
      <p:sp>
        <p:nvSpPr>
          <p:cNvPr id="8" name="Slide Number Placeholder 7"/>
          <p:cNvSpPr>
            <a:spLocks noGrp="1"/>
          </p:cNvSpPr>
          <p:nvPr>
            <p:ph type="sldNum" sz="quarter" idx="11"/>
          </p:nvPr>
        </p:nvSpPr>
        <p:spPr/>
        <p:txBody>
          <a:bodyPr/>
          <a:lstStyle/>
          <a:p>
            <a:pPr>
              <a:buFontTx/>
              <a:buNone/>
              <a:defRPr/>
            </a:pPr>
            <a:fld id="{23679D00-0FE1-4DFA-BD83-BBDAA061D085}" type="slidenum">
              <a:rPr lang="en-US" smtClean="0"/>
              <a:pPr>
                <a:buFontTx/>
                <a:buNone/>
                <a:defRPr/>
              </a:pPr>
              <a:t>11</a:t>
            </a:fld>
            <a:endParaRPr lang="en-US" dirty="0"/>
          </a:p>
        </p:txBody>
      </p:sp>
      <p:sp>
        <p:nvSpPr>
          <p:cNvPr id="21508" name="Rectangle 6"/>
          <p:cNvSpPr>
            <a:spLocks noGrp="1" noChangeArrowheads="1"/>
          </p:cNvSpPr>
          <p:nvPr>
            <p:ph sz="half" idx="4294967295"/>
          </p:nvPr>
        </p:nvSpPr>
        <p:spPr>
          <a:xfrm>
            <a:off x="5105400" y="1481138"/>
            <a:ext cx="4038600" cy="4525962"/>
          </a:xfrm>
        </p:spPr>
        <p:txBody>
          <a:bodyPr/>
          <a:lstStyle/>
          <a:p>
            <a:r>
              <a:rPr lang="en-US" dirty="0"/>
              <a:t>Risk tolerance*</a:t>
            </a:r>
          </a:p>
          <a:p>
            <a:r>
              <a:rPr lang="en-US" dirty="0"/>
              <a:t>Reward criteria*</a:t>
            </a:r>
          </a:p>
          <a:p>
            <a:r>
              <a:rPr lang="en-US" dirty="0"/>
              <a:t>Conflict tolerance*</a:t>
            </a:r>
          </a:p>
          <a:p>
            <a:r>
              <a:rPr lang="en-US" dirty="0"/>
              <a:t>Means-ends orientation</a:t>
            </a:r>
          </a:p>
          <a:p>
            <a:r>
              <a:rPr lang="en-US" dirty="0"/>
              <a:t>Open-systems focus*</a:t>
            </a:r>
          </a:p>
        </p:txBody>
      </p:sp>
      <p:sp>
        <p:nvSpPr>
          <p:cNvPr id="21509" name="Rectangle 7"/>
          <p:cNvSpPr>
            <a:spLocks noChangeArrowheads="1"/>
          </p:cNvSpPr>
          <p:nvPr/>
        </p:nvSpPr>
        <p:spPr bwMode="auto">
          <a:xfrm>
            <a:off x="304800" y="4419600"/>
            <a:ext cx="8458200" cy="1373188"/>
          </a:xfrm>
          <a:prstGeom prst="rect">
            <a:avLst/>
          </a:prstGeom>
          <a:noFill/>
          <a:ln w="9525">
            <a:noFill/>
            <a:miter lim="800000"/>
            <a:headEnd/>
            <a:tailEnd/>
          </a:ln>
        </p:spPr>
        <p:txBody>
          <a:bodyPr anchor="ctr">
            <a:spAutoFit/>
          </a:bodyPr>
          <a:lstStyle/>
          <a:p>
            <a:r>
              <a:rPr lang="en-US" sz="2800" dirty="0"/>
              <a:t>*Project work is most successful in an organizational culture where these items are strong/high and other items are balanced.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a:lnSpc>
                <a:spcPct val="90000"/>
              </a:lnSpc>
            </a:pPr>
            <a:r>
              <a:rPr lang="en-US" dirty="0">
                <a:solidFill>
                  <a:srgbClr val="5B53FF"/>
                </a:solidFill>
              </a:rPr>
              <a:t>A </a:t>
            </a:r>
            <a:r>
              <a:rPr lang="en-US" b="1" dirty="0">
                <a:solidFill>
                  <a:srgbClr val="5B53FF"/>
                </a:solidFill>
              </a:rPr>
              <a:t>project life cycle</a:t>
            </a:r>
            <a:r>
              <a:rPr lang="en-US" dirty="0">
                <a:solidFill>
                  <a:srgbClr val="5B53FF"/>
                </a:solidFill>
              </a:rPr>
              <a:t> is </a:t>
            </a:r>
            <a:r>
              <a:rPr lang="en-US" dirty="0"/>
              <a:t>a collection of project phases that defines</a:t>
            </a:r>
          </a:p>
          <a:p>
            <a:pPr lvl="1">
              <a:lnSpc>
                <a:spcPct val="90000"/>
              </a:lnSpc>
            </a:pPr>
            <a:r>
              <a:rPr lang="en-US" dirty="0"/>
              <a:t>what work will be performed in each phase</a:t>
            </a:r>
          </a:p>
          <a:p>
            <a:pPr lvl="1">
              <a:lnSpc>
                <a:spcPct val="90000"/>
              </a:lnSpc>
            </a:pPr>
            <a:r>
              <a:rPr lang="en-US" dirty="0"/>
              <a:t>what deliverables will be produced and when</a:t>
            </a:r>
          </a:p>
          <a:p>
            <a:pPr lvl="1">
              <a:lnSpc>
                <a:spcPct val="90000"/>
              </a:lnSpc>
            </a:pPr>
            <a:r>
              <a:rPr lang="en-US" dirty="0"/>
              <a:t>who is involved in each phase, and </a:t>
            </a:r>
          </a:p>
          <a:p>
            <a:pPr lvl="1">
              <a:lnSpc>
                <a:spcPct val="90000"/>
              </a:lnSpc>
            </a:pPr>
            <a:r>
              <a:rPr lang="en-US" dirty="0"/>
              <a:t>how management will control and approve work produced in each phase</a:t>
            </a:r>
          </a:p>
          <a:p>
            <a:pPr>
              <a:lnSpc>
                <a:spcPct val="90000"/>
              </a:lnSpc>
            </a:pPr>
            <a:r>
              <a:rPr lang="en-US" dirty="0"/>
              <a:t>A </a:t>
            </a:r>
            <a:r>
              <a:rPr lang="en-US" b="1" dirty="0">
                <a:solidFill>
                  <a:srgbClr val="5B53FF"/>
                </a:solidFill>
              </a:rPr>
              <a:t>deliverable</a:t>
            </a:r>
            <a:r>
              <a:rPr lang="en-US" dirty="0">
                <a:solidFill>
                  <a:srgbClr val="5B53FF"/>
                </a:solidFill>
              </a:rPr>
              <a:t> is </a:t>
            </a:r>
            <a:r>
              <a:rPr lang="en-US" dirty="0"/>
              <a:t>a product or service produced or provided as part of a project</a:t>
            </a:r>
          </a:p>
          <a:p>
            <a:pPr>
              <a:lnSpc>
                <a:spcPct val="90000"/>
              </a:lnSpc>
            </a:pPr>
            <a:endParaRPr lang="en-US" dirty="0"/>
          </a:p>
        </p:txBody>
      </p:sp>
      <p:sp>
        <p:nvSpPr>
          <p:cNvPr id="26628" name="Rectangle 2"/>
          <p:cNvSpPr>
            <a:spLocks noGrp="1" noChangeArrowheads="1"/>
          </p:cNvSpPr>
          <p:nvPr>
            <p:ph type="title"/>
          </p:nvPr>
        </p:nvSpPr>
        <p:spPr/>
        <p:txBody>
          <a:bodyPr>
            <a:normAutofit fontScale="90000"/>
          </a:bodyPr>
          <a:lstStyle/>
          <a:p>
            <a:r>
              <a:rPr lang="en-US" dirty="0">
                <a:solidFill>
                  <a:srgbClr val="5B53FF"/>
                </a:solidFill>
              </a:rPr>
              <a:t>Project Phases and the Project Life Cycle</a:t>
            </a:r>
          </a:p>
        </p:txBody>
      </p:sp>
      <p:sp>
        <p:nvSpPr>
          <p:cNvPr id="26626" name="Footer Placeholder 3"/>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4D96721C-6BC0-4C07-9A39-4E0D16EE6CE8}" type="slidenum">
              <a:rPr lang="en-US"/>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a:lnSpc>
                <a:spcPct val="90000"/>
              </a:lnSpc>
            </a:pPr>
            <a:r>
              <a:rPr lang="en-US" dirty="0"/>
              <a:t>In early phases of a project life cycle</a:t>
            </a:r>
          </a:p>
          <a:p>
            <a:pPr lvl="1">
              <a:lnSpc>
                <a:spcPct val="90000"/>
              </a:lnSpc>
            </a:pPr>
            <a:r>
              <a:rPr lang="en-US" dirty="0"/>
              <a:t>resource needs are usually lowest</a:t>
            </a:r>
          </a:p>
          <a:p>
            <a:pPr lvl="1">
              <a:lnSpc>
                <a:spcPct val="90000"/>
              </a:lnSpc>
            </a:pPr>
            <a:r>
              <a:rPr lang="en-US" dirty="0"/>
              <a:t>t</a:t>
            </a:r>
            <a:r>
              <a:rPr lang="en-US" dirty="0">
                <a:solidFill>
                  <a:srgbClr val="5B53FF"/>
                </a:solidFill>
              </a:rPr>
              <a:t>he level of uncertainty (risk) is highest</a:t>
            </a:r>
          </a:p>
          <a:p>
            <a:pPr lvl="1">
              <a:lnSpc>
                <a:spcPct val="90000"/>
              </a:lnSpc>
            </a:pPr>
            <a:r>
              <a:rPr lang="en-US" dirty="0"/>
              <a:t>project stakeholders have the greatest opportunity to influence the project</a:t>
            </a:r>
          </a:p>
          <a:p>
            <a:pPr>
              <a:lnSpc>
                <a:spcPct val="90000"/>
              </a:lnSpc>
            </a:pPr>
            <a:r>
              <a:rPr lang="en-US" dirty="0"/>
              <a:t>In middle phases of a project life cycle</a:t>
            </a:r>
          </a:p>
          <a:p>
            <a:pPr lvl="1">
              <a:lnSpc>
                <a:spcPct val="90000"/>
              </a:lnSpc>
            </a:pPr>
            <a:r>
              <a:rPr lang="en-US" dirty="0"/>
              <a:t>the certainty of completing a project improves</a:t>
            </a:r>
          </a:p>
          <a:p>
            <a:pPr lvl="1">
              <a:lnSpc>
                <a:spcPct val="90000"/>
              </a:lnSpc>
            </a:pPr>
            <a:r>
              <a:rPr lang="en-US" dirty="0"/>
              <a:t>more resources are needed</a:t>
            </a:r>
          </a:p>
          <a:p>
            <a:pPr>
              <a:lnSpc>
                <a:spcPct val="90000"/>
              </a:lnSpc>
            </a:pPr>
            <a:r>
              <a:rPr lang="en-US" dirty="0"/>
              <a:t>The final phase of a project life cycle focuses on</a:t>
            </a:r>
          </a:p>
          <a:p>
            <a:pPr lvl="1">
              <a:lnSpc>
                <a:spcPct val="90000"/>
              </a:lnSpc>
            </a:pPr>
            <a:r>
              <a:rPr lang="en-US" dirty="0"/>
              <a:t>ensuring that project requirements were met</a:t>
            </a:r>
          </a:p>
          <a:p>
            <a:pPr lvl="1">
              <a:lnSpc>
                <a:spcPct val="90000"/>
              </a:lnSpc>
            </a:pPr>
            <a:r>
              <a:rPr lang="en-US" dirty="0"/>
              <a:t>the sponsor approves completion of the project</a:t>
            </a:r>
          </a:p>
          <a:p>
            <a:pPr lvl="1">
              <a:lnSpc>
                <a:spcPct val="90000"/>
              </a:lnSpc>
            </a:pPr>
            <a:endParaRPr lang="en-US" dirty="0"/>
          </a:p>
        </p:txBody>
      </p:sp>
      <p:sp>
        <p:nvSpPr>
          <p:cNvPr id="27652" name="Rectangle 2"/>
          <p:cNvSpPr>
            <a:spLocks noGrp="1" noChangeArrowheads="1"/>
          </p:cNvSpPr>
          <p:nvPr>
            <p:ph type="title"/>
          </p:nvPr>
        </p:nvSpPr>
        <p:spPr/>
        <p:txBody>
          <a:bodyPr/>
          <a:lstStyle/>
          <a:p>
            <a:r>
              <a:rPr lang="en-US" dirty="0"/>
              <a:t>More on Project Phases</a:t>
            </a:r>
          </a:p>
        </p:txBody>
      </p:sp>
      <p:sp>
        <p:nvSpPr>
          <p:cNvPr id="27650" name="Footer Placeholder 3"/>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6E850ECD-DC50-44BE-9E96-61A1A4867365}" type="slidenum">
              <a:rPr lang="en-US"/>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US" dirty="0"/>
              <a:t>Figure 2-4. Phases of the Traditional Project Life Cycle</a:t>
            </a:r>
          </a:p>
        </p:txBody>
      </p:sp>
      <p:sp>
        <p:nvSpPr>
          <p:cNvPr id="28678" name="Footer Placeholder 6"/>
          <p:cNvSpPr>
            <a:spLocks noGrp="1"/>
          </p:cNvSpPr>
          <p:nvPr>
            <p:ph type="ftr" sz="quarter" idx="10"/>
          </p:nvPr>
        </p:nvSpPr>
        <p:spPr bwMode="auto">
          <a:noFill/>
          <a:ln>
            <a:miter lim="800000"/>
            <a:headEnd/>
            <a:tailEnd/>
          </a:ln>
        </p:spPr>
        <p:txBody>
          <a:bodyPr/>
          <a:lstStyle/>
          <a:p>
            <a:pPr>
              <a:buFontTx/>
              <a:buNone/>
            </a:pPr>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buFontTx/>
              <a:buNone/>
              <a:defRPr/>
            </a:pPr>
            <a:fld id="{DC9D79A6-F114-4CB1-8985-7DBC117EBAC0}" type="slidenum">
              <a:rPr lang="en-US" smtClean="0"/>
              <a:pPr>
                <a:buFontTx/>
                <a:buNone/>
                <a:defRPr/>
              </a:pPr>
              <a:t>14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600200"/>
            <a:ext cx="8719843" cy="474309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304800" y="762000"/>
            <a:ext cx="8305800" cy="4572000"/>
          </a:xfrm>
        </p:spPr>
        <p:txBody>
          <a:bodyPr/>
          <a:lstStyle/>
          <a:p>
            <a:r>
              <a:rPr lang="en-US" dirty="0"/>
              <a:t>Products also have life cycles</a:t>
            </a:r>
          </a:p>
          <a:p>
            <a:r>
              <a:rPr lang="en-US" dirty="0"/>
              <a:t>The </a:t>
            </a:r>
            <a:r>
              <a:rPr lang="en-US" b="1" dirty="0">
                <a:solidFill>
                  <a:srgbClr val="5B53FF"/>
                </a:solidFill>
              </a:rPr>
              <a:t>Systems Development Life Cycle (SDLC)</a:t>
            </a:r>
            <a:r>
              <a:rPr lang="en-US" dirty="0">
                <a:solidFill>
                  <a:srgbClr val="5B53FF"/>
                </a:solidFill>
              </a:rPr>
              <a:t> is </a:t>
            </a:r>
            <a:r>
              <a:rPr lang="en-US" dirty="0"/>
              <a:t>a framework for describing the phases involved in developing and maintaining information systems</a:t>
            </a:r>
          </a:p>
          <a:p>
            <a:r>
              <a:rPr lang="en-US" dirty="0"/>
              <a:t>Systems development projects can follow </a:t>
            </a:r>
          </a:p>
          <a:p>
            <a:pPr lvl="1"/>
            <a:r>
              <a:rPr lang="en-US" b="1" dirty="0"/>
              <a:t>Predictive life cycle</a:t>
            </a:r>
            <a:r>
              <a:rPr lang="en-US" dirty="0"/>
              <a:t>: the scope of the project can be clearly articulated and the schedule and cost can be predicted</a:t>
            </a:r>
          </a:p>
          <a:p>
            <a:pPr lvl="1"/>
            <a:r>
              <a:rPr lang="en-US" b="1" dirty="0"/>
              <a:t>Adaptive Software Development (ASD)</a:t>
            </a:r>
            <a:r>
              <a:rPr lang="en-US" dirty="0"/>
              <a:t> </a:t>
            </a:r>
            <a:r>
              <a:rPr lang="en-US" b="1" dirty="0"/>
              <a:t>life cycle</a:t>
            </a:r>
            <a:r>
              <a:rPr lang="en-US" dirty="0"/>
              <a:t>: requirements cannot be clearly expressed, projects are mission driven and component based, using time-based cycles to meet target dates</a:t>
            </a:r>
          </a:p>
          <a:p>
            <a:pPr lvl="1">
              <a:buFontTx/>
              <a:buNone/>
            </a:pPr>
            <a:endParaRPr lang="en-US" dirty="0"/>
          </a:p>
        </p:txBody>
      </p:sp>
      <p:sp>
        <p:nvSpPr>
          <p:cNvPr id="29700" name="Rectangle 2"/>
          <p:cNvSpPr>
            <a:spLocks noGrp="1" noChangeArrowheads="1"/>
          </p:cNvSpPr>
          <p:nvPr>
            <p:ph type="title"/>
          </p:nvPr>
        </p:nvSpPr>
        <p:spPr>
          <a:xfrm>
            <a:off x="381000" y="274638"/>
            <a:ext cx="8305800" cy="487362"/>
          </a:xfrm>
        </p:spPr>
        <p:txBody>
          <a:bodyPr>
            <a:normAutofit fontScale="90000"/>
          </a:bodyPr>
          <a:lstStyle/>
          <a:p>
            <a:r>
              <a:rPr lang="en-US" dirty="0">
                <a:solidFill>
                  <a:srgbClr val="5B53FF"/>
                </a:solidFill>
              </a:rPr>
              <a:t>Product Life Cycles</a:t>
            </a:r>
          </a:p>
        </p:txBody>
      </p:sp>
      <p:sp>
        <p:nvSpPr>
          <p:cNvPr id="29698" name="Footer Placeholder 3"/>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E2965920-7E31-46B5-8B7E-9CD60737DC3C}" type="slidenum">
              <a:rPr lang="en-US"/>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457200" y="1219200"/>
            <a:ext cx="8229600" cy="4525962"/>
          </a:xfrm>
        </p:spPr>
        <p:txBody>
          <a:bodyPr/>
          <a:lstStyle/>
          <a:p>
            <a:pPr>
              <a:lnSpc>
                <a:spcPct val="90000"/>
              </a:lnSpc>
            </a:pPr>
            <a:r>
              <a:rPr lang="en-US" dirty="0">
                <a:solidFill>
                  <a:srgbClr val="5B53FF"/>
                </a:solidFill>
              </a:rPr>
              <a:t>Waterfall model: </a:t>
            </a:r>
            <a:r>
              <a:rPr lang="en-US" dirty="0"/>
              <a:t>has well-defined, linear stages of systems development and support</a:t>
            </a:r>
          </a:p>
          <a:p>
            <a:pPr>
              <a:lnSpc>
                <a:spcPct val="90000"/>
              </a:lnSpc>
            </a:pPr>
            <a:r>
              <a:rPr lang="en-US" dirty="0"/>
              <a:t>Spiral model: shows that software is developed using an iterative or spiral approach rather than a linear approach</a:t>
            </a:r>
          </a:p>
          <a:p>
            <a:pPr>
              <a:lnSpc>
                <a:spcPct val="90000"/>
              </a:lnSpc>
            </a:pPr>
            <a:r>
              <a:rPr lang="en-US" dirty="0">
                <a:solidFill>
                  <a:srgbClr val="5B53FF"/>
                </a:solidFill>
              </a:rPr>
              <a:t>Incremental build model: </a:t>
            </a:r>
            <a:r>
              <a:rPr lang="en-US" dirty="0"/>
              <a:t>provides for progressive development of operational software</a:t>
            </a:r>
          </a:p>
          <a:p>
            <a:pPr>
              <a:lnSpc>
                <a:spcPct val="90000"/>
              </a:lnSpc>
            </a:pPr>
            <a:r>
              <a:rPr lang="en-US" dirty="0"/>
              <a:t>Prototyping model: used for developing prototypes to clarify user requirements</a:t>
            </a:r>
          </a:p>
          <a:p>
            <a:pPr>
              <a:lnSpc>
                <a:spcPct val="90000"/>
              </a:lnSpc>
            </a:pPr>
            <a:r>
              <a:rPr lang="en-US" dirty="0">
                <a:solidFill>
                  <a:srgbClr val="5B53FF"/>
                </a:solidFill>
              </a:rPr>
              <a:t>Rapid Application Development (RAD) </a:t>
            </a:r>
            <a:r>
              <a:rPr lang="en-US" dirty="0"/>
              <a:t>model:  used to produce systems quickly without sacrificing quality</a:t>
            </a:r>
          </a:p>
        </p:txBody>
      </p:sp>
      <p:sp>
        <p:nvSpPr>
          <p:cNvPr id="30724" name="Rectangle 2"/>
          <p:cNvSpPr>
            <a:spLocks noGrp="1" noChangeArrowheads="1"/>
          </p:cNvSpPr>
          <p:nvPr>
            <p:ph type="title"/>
          </p:nvPr>
        </p:nvSpPr>
        <p:spPr>
          <a:xfrm>
            <a:off x="533400" y="152400"/>
            <a:ext cx="8229600" cy="1143000"/>
          </a:xfrm>
        </p:spPr>
        <p:txBody>
          <a:bodyPr/>
          <a:lstStyle/>
          <a:p>
            <a:r>
              <a:rPr lang="en-US" dirty="0">
                <a:solidFill>
                  <a:srgbClr val="5B53FF"/>
                </a:solidFill>
              </a:rPr>
              <a:t>Predictive Life Cycle Models</a:t>
            </a:r>
          </a:p>
        </p:txBody>
      </p:sp>
      <p:sp>
        <p:nvSpPr>
          <p:cNvPr id="30722" name="Footer Placeholder 3"/>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4F5B79B3-05A3-4B8C-B607-F4486E5A67C2}" type="slidenum">
              <a:rPr lang="en-US"/>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7514"/>
            <a:ext cx="8229600" cy="1143000"/>
          </a:xfrm>
        </p:spPr>
        <p:txBody>
          <a:bodyPr>
            <a:normAutofit fontScale="90000"/>
          </a:bodyPr>
          <a:lstStyle/>
          <a:p>
            <a:r>
              <a:rPr lang="en-US" dirty="0"/>
              <a:t>Figure 2-5. Waterfall and Spiral Life Cycle Models</a:t>
            </a:r>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17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7924799" cy="4990936"/>
          </a:xfrm>
          <a:prstGeom prst="rect">
            <a:avLst/>
          </a:prstGeom>
        </p:spPr>
      </p:pic>
    </p:spTree>
    <p:extLst>
      <p:ext uri="{BB962C8B-B14F-4D97-AF65-F5344CB8AC3E}">
        <p14:creationId xmlns:p14="http://schemas.microsoft.com/office/powerpoint/2010/main" val="3305187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Agile software development has become popular to describe new approaches that focus on close collaboration between programming teams and business experts</a:t>
            </a:r>
          </a:p>
          <a:p>
            <a:r>
              <a:rPr lang="en-US" dirty="0"/>
              <a:t>See the last section of this chapter and Chapter 3 for more information on agile</a:t>
            </a:r>
          </a:p>
          <a:p>
            <a:endParaRPr lang="en-US" dirty="0"/>
          </a:p>
          <a:p>
            <a:endParaRPr lang="en-US" dirty="0"/>
          </a:p>
        </p:txBody>
      </p:sp>
      <p:sp>
        <p:nvSpPr>
          <p:cNvPr id="3" name="Title 2"/>
          <p:cNvSpPr>
            <a:spLocks noGrp="1"/>
          </p:cNvSpPr>
          <p:nvPr>
            <p:ph type="title"/>
          </p:nvPr>
        </p:nvSpPr>
        <p:spPr/>
        <p:txBody>
          <a:bodyPr/>
          <a:lstStyle/>
          <a:p>
            <a:r>
              <a:rPr lang="en-US" dirty="0">
                <a:solidFill>
                  <a:srgbClr val="5B53FF"/>
                </a:solidFill>
              </a:rPr>
              <a:t>Agile Software Development</a:t>
            </a:r>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lstStyle/>
          <a:p>
            <a:r>
              <a:rPr lang="en-US" dirty="0"/>
              <a:t>A project should successfully pass </a:t>
            </a:r>
            <a:r>
              <a:rPr lang="en-US" dirty="0">
                <a:solidFill>
                  <a:srgbClr val="5B53FF"/>
                </a:solidFill>
              </a:rPr>
              <a:t>through each of the project phases in order to continue on to the next</a:t>
            </a:r>
          </a:p>
          <a:p>
            <a:r>
              <a:rPr lang="en-US" dirty="0"/>
              <a:t>Management reviews, also called </a:t>
            </a:r>
            <a:r>
              <a:rPr lang="en-US" b="1" dirty="0">
                <a:solidFill>
                  <a:srgbClr val="5B53FF"/>
                </a:solidFill>
              </a:rPr>
              <a:t>phase exits</a:t>
            </a:r>
            <a:r>
              <a:rPr lang="en-US" dirty="0">
                <a:solidFill>
                  <a:srgbClr val="5B53FF"/>
                </a:solidFill>
              </a:rPr>
              <a:t> or </a:t>
            </a:r>
            <a:r>
              <a:rPr lang="en-US" b="1" dirty="0">
                <a:solidFill>
                  <a:srgbClr val="5B53FF"/>
                </a:solidFill>
              </a:rPr>
              <a:t>kill points</a:t>
            </a:r>
            <a:r>
              <a:rPr lang="en-US" dirty="0">
                <a:solidFill>
                  <a:srgbClr val="5B53FF"/>
                </a:solidFill>
              </a:rPr>
              <a:t>, s</a:t>
            </a:r>
            <a:r>
              <a:rPr lang="en-US" dirty="0"/>
              <a:t>hould occur after each phase to </a:t>
            </a:r>
            <a:r>
              <a:rPr lang="en-US" dirty="0">
                <a:solidFill>
                  <a:srgbClr val="5B53FF"/>
                </a:solidFill>
              </a:rPr>
              <a:t>evaluate the project’s progress</a:t>
            </a:r>
            <a:r>
              <a:rPr lang="en-US" dirty="0"/>
              <a:t>, likely success, and continued compatibility with organizational goals</a:t>
            </a:r>
          </a:p>
        </p:txBody>
      </p:sp>
      <p:sp>
        <p:nvSpPr>
          <p:cNvPr id="31748" name="Rectangle 2"/>
          <p:cNvSpPr>
            <a:spLocks noGrp="1" noChangeArrowheads="1"/>
          </p:cNvSpPr>
          <p:nvPr>
            <p:ph type="title"/>
          </p:nvPr>
        </p:nvSpPr>
        <p:spPr/>
        <p:txBody>
          <a:bodyPr>
            <a:normAutofit fontScale="90000"/>
          </a:bodyPr>
          <a:lstStyle/>
          <a:p>
            <a:r>
              <a:rPr lang="en-US" dirty="0"/>
              <a:t>The Importance of Project Phases and Management Reviews</a:t>
            </a:r>
          </a:p>
        </p:txBody>
      </p:sp>
      <p:sp>
        <p:nvSpPr>
          <p:cNvPr id="31746" name="Footer Placeholder 3"/>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3283665F-2A2C-41B7-B054-D29178245054}" type="slidenum">
              <a:rPr lang="en-US"/>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a:xfrm>
            <a:off x="228600" y="1447800"/>
            <a:ext cx="8534400" cy="4876800"/>
          </a:xfrm>
        </p:spPr>
        <p:txBody>
          <a:bodyPr/>
          <a:lstStyle/>
          <a:p>
            <a:r>
              <a:rPr lang="en-US" dirty="0"/>
              <a:t>Describe the </a:t>
            </a:r>
            <a:r>
              <a:rPr lang="en-US" dirty="0">
                <a:solidFill>
                  <a:srgbClr val="5B53FF"/>
                </a:solidFill>
              </a:rPr>
              <a:t>systems view of project management </a:t>
            </a:r>
            <a:r>
              <a:rPr lang="en-US" dirty="0"/>
              <a:t>and how it applies to information technology (IT) projects</a:t>
            </a:r>
          </a:p>
          <a:p>
            <a:r>
              <a:rPr lang="en-US" dirty="0"/>
              <a:t>Understand </a:t>
            </a:r>
            <a:r>
              <a:rPr lang="en-US" dirty="0">
                <a:solidFill>
                  <a:srgbClr val="5B53FF"/>
                </a:solidFill>
              </a:rPr>
              <a:t>organizations, </a:t>
            </a:r>
            <a:r>
              <a:rPr lang="en-US" dirty="0"/>
              <a:t>including the four frames, </a:t>
            </a:r>
            <a:r>
              <a:rPr lang="en-US" dirty="0">
                <a:solidFill>
                  <a:srgbClr val="5B53FF"/>
                </a:solidFill>
              </a:rPr>
              <a:t>organizational structures, and organizational culture</a:t>
            </a:r>
          </a:p>
          <a:p>
            <a:r>
              <a:rPr lang="en-US" dirty="0"/>
              <a:t>Explain why </a:t>
            </a:r>
            <a:r>
              <a:rPr lang="en-US" dirty="0">
                <a:solidFill>
                  <a:srgbClr val="5B53FF"/>
                </a:solidFill>
              </a:rPr>
              <a:t>stakeholder management </a:t>
            </a:r>
            <a:r>
              <a:rPr lang="en-US" dirty="0"/>
              <a:t>and top management commitment are </a:t>
            </a:r>
            <a:r>
              <a:rPr lang="en-US" dirty="0">
                <a:solidFill>
                  <a:srgbClr val="5B53FF"/>
                </a:solidFill>
              </a:rPr>
              <a:t>critical for a project’s success</a:t>
            </a:r>
          </a:p>
        </p:txBody>
      </p:sp>
      <p:sp>
        <p:nvSpPr>
          <p:cNvPr id="10244" name="Rectangle 2"/>
          <p:cNvSpPr>
            <a:spLocks noGrp="1" noChangeArrowheads="1"/>
          </p:cNvSpPr>
          <p:nvPr>
            <p:ph type="title"/>
          </p:nvPr>
        </p:nvSpPr>
        <p:spPr/>
        <p:txBody>
          <a:bodyPr/>
          <a:lstStyle/>
          <a:p>
            <a:r>
              <a:rPr lang="en-US" dirty="0"/>
              <a:t>Learning Objectives</a:t>
            </a:r>
          </a:p>
        </p:txBody>
      </p:sp>
      <p:sp>
        <p:nvSpPr>
          <p:cNvPr id="5" name="Slide Number Placeholder 4"/>
          <p:cNvSpPr>
            <a:spLocks noGrp="1"/>
          </p:cNvSpPr>
          <p:nvPr>
            <p:ph type="sldNum" sz="quarter" idx="11"/>
          </p:nvPr>
        </p:nvSpPr>
        <p:spPr/>
        <p:txBody>
          <a:bodyPr/>
          <a:lstStyle/>
          <a:p>
            <a:pPr>
              <a:defRPr/>
            </a:pPr>
            <a:fld id="{426FA929-6FB7-45E1-AD52-83E4868EF495}" type="slidenum">
              <a:rPr lang="en-US"/>
              <a:pPr>
                <a:defRPr/>
              </a:pPr>
              <a:t>2</a:t>
            </a:fld>
            <a:endParaRPr lang="en-US" dirty="0"/>
          </a:p>
        </p:txBody>
      </p:sp>
      <p:sp>
        <p:nvSpPr>
          <p:cNvPr id="6" name="Footer Placeholder 5"/>
          <p:cNvSpPr>
            <a:spLocks noGrp="1"/>
          </p:cNvSpPr>
          <p:nvPr>
            <p:ph type="ftr" sz="quarter" idx="10"/>
          </p:nvPr>
        </p:nvSpPr>
        <p:spPr/>
        <p:txBody>
          <a:bodyPr/>
          <a:lstStyle/>
          <a:p>
            <a:pPr>
              <a:defRPr/>
            </a:pPr>
            <a:r>
              <a:rPr lang="en-US"/>
              <a:t>Information Technology Project Management, Eighth Edition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81138"/>
            <a:ext cx="8382000" cy="4525962"/>
          </a:xfrm>
        </p:spPr>
        <p:txBody>
          <a:bodyPr/>
          <a:lstStyle/>
          <a:p>
            <a:r>
              <a:rPr lang="en-US" sz="2800" dirty="0"/>
              <a:t>Globalization</a:t>
            </a:r>
          </a:p>
          <a:p>
            <a:r>
              <a:rPr lang="en-US" sz="2800" dirty="0"/>
              <a:t>Outsourcing: </a:t>
            </a:r>
            <a:r>
              <a:rPr lang="en-US" sz="2800" b="1" dirty="0">
                <a:solidFill>
                  <a:srgbClr val="5B53FF"/>
                </a:solidFill>
              </a:rPr>
              <a:t>Outsourcing</a:t>
            </a:r>
            <a:r>
              <a:rPr lang="en-US" sz="2800" dirty="0"/>
              <a:t> is when an organization </a:t>
            </a:r>
            <a:r>
              <a:rPr lang="en-US" sz="2800" dirty="0">
                <a:solidFill>
                  <a:srgbClr val="5B53FF"/>
                </a:solidFill>
              </a:rPr>
              <a:t>acquires goods and/or sources from an outside source. </a:t>
            </a:r>
          </a:p>
          <a:p>
            <a:r>
              <a:rPr lang="en-US" sz="2800" b="1" dirty="0">
                <a:solidFill>
                  <a:srgbClr val="5B53FF"/>
                </a:solidFill>
              </a:rPr>
              <a:t>Offshoring</a:t>
            </a:r>
            <a:r>
              <a:rPr lang="en-US" sz="2800" dirty="0">
                <a:solidFill>
                  <a:srgbClr val="5B53FF"/>
                </a:solidFill>
              </a:rPr>
              <a:t> is sometimes used to describe outsourcing from another country</a:t>
            </a:r>
          </a:p>
          <a:p>
            <a:r>
              <a:rPr lang="en-US" sz="2800" dirty="0"/>
              <a:t>Virtual teams: </a:t>
            </a:r>
            <a:r>
              <a:rPr lang="en-US" sz="2800" dirty="0">
                <a:solidFill>
                  <a:srgbClr val="5B53FF"/>
                </a:solidFill>
              </a:rPr>
              <a:t>A </a:t>
            </a:r>
            <a:r>
              <a:rPr lang="en-US" sz="2800" b="1" dirty="0">
                <a:solidFill>
                  <a:srgbClr val="5B53FF"/>
                </a:solidFill>
              </a:rPr>
              <a:t>virtual te</a:t>
            </a:r>
            <a:r>
              <a:rPr lang="en-US" sz="2800" dirty="0">
                <a:solidFill>
                  <a:srgbClr val="5B53FF"/>
                </a:solidFill>
              </a:rPr>
              <a:t>am </a:t>
            </a:r>
            <a:r>
              <a:rPr lang="en-US" sz="2800" dirty="0"/>
              <a:t>is a group of individuals who work across time and space using communication technologies</a:t>
            </a:r>
          </a:p>
          <a:p>
            <a:r>
              <a:rPr lang="en-US" sz="2800" dirty="0"/>
              <a:t>Agile project management</a:t>
            </a:r>
          </a:p>
          <a:p>
            <a:endParaRPr lang="en-US" dirty="0"/>
          </a:p>
          <a:p>
            <a:endParaRPr lang="en-US" dirty="0"/>
          </a:p>
          <a:p>
            <a:endParaRPr lang="en-US" dirty="0"/>
          </a:p>
        </p:txBody>
      </p:sp>
      <p:sp>
        <p:nvSpPr>
          <p:cNvPr id="3" name="Title 2"/>
          <p:cNvSpPr>
            <a:spLocks noGrp="1"/>
          </p:cNvSpPr>
          <p:nvPr>
            <p:ph type="title"/>
          </p:nvPr>
        </p:nvSpPr>
        <p:spPr/>
        <p:txBody>
          <a:bodyPr>
            <a:normAutofit fontScale="90000"/>
          </a:bodyPr>
          <a:lstStyle/>
          <a:p>
            <a:r>
              <a:rPr lang="en-US" dirty="0"/>
              <a:t>Recent Trends Affecting IT Project Management</a:t>
            </a:r>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Issues</a:t>
            </a:r>
          </a:p>
          <a:p>
            <a:pPr lvl="1"/>
            <a:r>
              <a:rPr lang="en-US" dirty="0">
                <a:solidFill>
                  <a:srgbClr val="5B53FF"/>
                </a:solidFill>
              </a:rPr>
              <a:t>Communications</a:t>
            </a:r>
          </a:p>
          <a:p>
            <a:pPr lvl="1"/>
            <a:r>
              <a:rPr lang="en-US" dirty="0">
                <a:solidFill>
                  <a:srgbClr val="5B53FF"/>
                </a:solidFill>
              </a:rPr>
              <a:t>Trust</a:t>
            </a:r>
          </a:p>
          <a:p>
            <a:pPr lvl="1"/>
            <a:r>
              <a:rPr lang="en-US" dirty="0">
                <a:solidFill>
                  <a:srgbClr val="5B53FF"/>
                </a:solidFill>
              </a:rPr>
              <a:t>Common work practices</a:t>
            </a:r>
          </a:p>
          <a:p>
            <a:pPr lvl="1"/>
            <a:r>
              <a:rPr lang="en-US" dirty="0">
                <a:solidFill>
                  <a:srgbClr val="5B53FF"/>
                </a:solidFill>
              </a:rPr>
              <a:t>Tools</a:t>
            </a:r>
          </a:p>
          <a:p>
            <a:r>
              <a:rPr lang="en-US" dirty="0"/>
              <a:t>Suggestions</a:t>
            </a:r>
          </a:p>
          <a:p>
            <a:pPr lvl="1"/>
            <a:r>
              <a:rPr lang="en-US" dirty="0">
                <a:solidFill>
                  <a:srgbClr val="5B53FF"/>
                </a:solidFill>
              </a:rPr>
              <a:t>Employ greater project discipline</a:t>
            </a:r>
          </a:p>
          <a:p>
            <a:pPr lvl="1"/>
            <a:r>
              <a:rPr lang="en-US" dirty="0">
                <a:solidFill>
                  <a:srgbClr val="5B53FF"/>
                </a:solidFill>
              </a:rPr>
              <a:t>Think global but act local</a:t>
            </a:r>
          </a:p>
          <a:p>
            <a:pPr lvl="1"/>
            <a:r>
              <a:rPr lang="en-US" dirty="0">
                <a:solidFill>
                  <a:srgbClr val="5B53FF"/>
                </a:solidFill>
              </a:rPr>
              <a:t>Keep project momentum going</a:t>
            </a:r>
          </a:p>
          <a:p>
            <a:pPr lvl="1"/>
            <a:r>
              <a:rPr lang="en-US" dirty="0">
                <a:solidFill>
                  <a:srgbClr val="5B53FF"/>
                </a:solidFill>
              </a:rPr>
              <a:t>Use newer tools and technology</a:t>
            </a:r>
          </a:p>
          <a:p>
            <a:pPr lvl="1"/>
            <a:endParaRPr lang="en-US" dirty="0"/>
          </a:p>
          <a:p>
            <a:endParaRPr lang="en-US" dirty="0"/>
          </a:p>
          <a:p>
            <a:endParaRPr lang="en-US" dirty="0"/>
          </a:p>
        </p:txBody>
      </p:sp>
      <p:sp>
        <p:nvSpPr>
          <p:cNvPr id="3" name="Title 2"/>
          <p:cNvSpPr>
            <a:spLocks noGrp="1"/>
          </p:cNvSpPr>
          <p:nvPr>
            <p:ph type="title"/>
          </p:nvPr>
        </p:nvSpPr>
        <p:spPr/>
        <p:txBody>
          <a:bodyPr>
            <a:normAutofit fontScale="90000"/>
          </a:bodyPr>
          <a:lstStyle/>
          <a:p>
            <a:r>
              <a:rPr lang="en-US" dirty="0"/>
              <a:t>Important Issues and Suggestions </a:t>
            </a:r>
            <a:r>
              <a:rPr lang="en-US" dirty="0">
                <a:solidFill>
                  <a:srgbClr val="5B53FF"/>
                </a:solidFill>
              </a:rPr>
              <a:t>Related to Globalization</a:t>
            </a:r>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458200" cy="4525962"/>
          </a:xfrm>
        </p:spPr>
        <p:txBody>
          <a:bodyPr/>
          <a:lstStyle/>
          <a:p>
            <a:r>
              <a:rPr lang="en-US" dirty="0"/>
              <a:t>Organizations remain competitive by using outsourcing to their advantage, such as finding ways to reduce costs</a:t>
            </a:r>
          </a:p>
          <a:p>
            <a:r>
              <a:rPr lang="en-US" dirty="0"/>
              <a:t>Their next challenge is to make strategic IT investments with outsourcing by improving their enterprise architecture to ensure that IT infrastructure and business processes are integrated and standardized (See Suggested Readings)</a:t>
            </a:r>
          </a:p>
          <a:p>
            <a:r>
              <a:rPr lang="en-US" dirty="0">
                <a:solidFill>
                  <a:srgbClr val="5B53FF"/>
                </a:solidFill>
              </a:rPr>
              <a:t>Project managers should become more familiar with negotiating contracts </a:t>
            </a:r>
            <a:r>
              <a:rPr lang="en-US" dirty="0"/>
              <a:t>and other outsourcing issues</a:t>
            </a:r>
          </a:p>
          <a:p>
            <a:endParaRPr lang="en-US" dirty="0"/>
          </a:p>
          <a:p>
            <a:endParaRPr lang="en-US" dirty="0"/>
          </a:p>
        </p:txBody>
      </p:sp>
      <p:sp>
        <p:nvSpPr>
          <p:cNvPr id="3" name="Title 2"/>
          <p:cNvSpPr>
            <a:spLocks noGrp="1"/>
          </p:cNvSpPr>
          <p:nvPr>
            <p:ph type="title"/>
          </p:nvPr>
        </p:nvSpPr>
        <p:spPr/>
        <p:txBody>
          <a:bodyPr/>
          <a:lstStyle/>
          <a:p>
            <a:r>
              <a:rPr lang="en-US" dirty="0"/>
              <a:t>Outsourcing</a:t>
            </a:r>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525962"/>
          </a:xfrm>
        </p:spPr>
        <p:txBody>
          <a:bodyPr/>
          <a:lstStyle/>
          <a:p>
            <a:r>
              <a:rPr lang="en-US" sz="2800" dirty="0"/>
              <a:t>Increasing competiveness and responsiveness by having a team of workers available 24/7</a:t>
            </a:r>
          </a:p>
          <a:p>
            <a:r>
              <a:rPr lang="en-US" sz="2800" dirty="0"/>
              <a:t>Lowering costs because many virtual workers do not require office space or support beyond their home offices.</a:t>
            </a:r>
          </a:p>
          <a:p>
            <a:r>
              <a:rPr lang="en-US" sz="2800" dirty="0">
                <a:solidFill>
                  <a:srgbClr val="5B53FF"/>
                </a:solidFill>
              </a:rPr>
              <a:t>Providing more expertise and flexibility by having team members from across the globe working any time of day or night</a:t>
            </a:r>
          </a:p>
          <a:p>
            <a:r>
              <a:rPr lang="en-US" sz="2800" dirty="0"/>
              <a:t>Increasing the work/life balance for team members by eliminating fixed office hours and the need to travel to work.</a:t>
            </a:r>
            <a:endParaRPr lang="en-US" sz="3200" dirty="0"/>
          </a:p>
          <a:p>
            <a:pPr lvl="1"/>
            <a:endParaRPr lang="en-US" dirty="0"/>
          </a:p>
        </p:txBody>
      </p:sp>
      <p:sp>
        <p:nvSpPr>
          <p:cNvPr id="3" name="Title 2"/>
          <p:cNvSpPr>
            <a:spLocks noGrp="1"/>
          </p:cNvSpPr>
          <p:nvPr>
            <p:ph type="title"/>
          </p:nvPr>
        </p:nvSpPr>
        <p:spPr/>
        <p:txBody>
          <a:bodyPr/>
          <a:lstStyle/>
          <a:p>
            <a:r>
              <a:rPr lang="en-US" dirty="0"/>
              <a:t>Virtual Teams Advantages</a:t>
            </a:r>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382000" cy="4525962"/>
          </a:xfrm>
        </p:spPr>
        <p:txBody>
          <a:bodyPr/>
          <a:lstStyle/>
          <a:p>
            <a:r>
              <a:rPr lang="en-US" dirty="0">
                <a:solidFill>
                  <a:srgbClr val="5B53FF"/>
                </a:solidFill>
              </a:rPr>
              <a:t>Isolating team members</a:t>
            </a:r>
          </a:p>
          <a:p>
            <a:r>
              <a:rPr lang="en-US" dirty="0">
                <a:solidFill>
                  <a:srgbClr val="5B53FF"/>
                </a:solidFill>
              </a:rPr>
              <a:t>Increasing the potential for communications problems</a:t>
            </a:r>
          </a:p>
          <a:p>
            <a:r>
              <a:rPr lang="en-US" dirty="0">
                <a:solidFill>
                  <a:srgbClr val="5B53FF"/>
                </a:solidFill>
              </a:rPr>
              <a:t>Reducing the ability for team</a:t>
            </a:r>
            <a:r>
              <a:rPr lang="en-US" dirty="0"/>
              <a:t> members to network and transfer information informally</a:t>
            </a:r>
          </a:p>
          <a:p>
            <a:r>
              <a:rPr lang="en-US" dirty="0">
                <a:solidFill>
                  <a:srgbClr val="5B53FF"/>
                </a:solidFill>
              </a:rPr>
              <a:t>Increasing the dependence on </a:t>
            </a:r>
            <a:r>
              <a:rPr lang="en-US" dirty="0"/>
              <a:t>technology to accomplish work</a:t>
            </a:r>
          </a:p>
          <a:p>
            <a:r>
              <a:rPr lang="en-US" dirty="0"/>
              <a:t>See text for a list of factors that help virtual teams succeed, including team processes, trust/relationships, leadership style, and team member selection</a:t>
            </a:r>
          </a:p>
          <a:p>
            <a:endParaRPr lang="en-US" dirty="0"/>
          </a:p>
        </p:txBody>
      </p:sp>
      <p:sp>
        <p:nvSpPr>
          <p:cNvPr id="3" name="Title 2"/>
          <p:cNvSpPr>
            <a:spLocks noGrp="1"/>
          </p:cNvSpPr>
          <p:nvPr>
            <p:ph type="title"/>
          </p:nvPr>
        </p:nvSpPr>
        <p:spPr/>
        <p:txBody>
          <a:bodyPr/>
          <a:lstStyle/>
          <a:p>
            <a:r>
              <a:rPr lang="en-US" dirty="0">
                <a:solidFill>
                  <a:srgbClr val="5B53FF"/>
                </a:solidFill>
              </a:rPr>
              <a:t>Virtual Team Disadvantages</a:t>
            </a:r>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0144C7-883C-A44A-85A0-F522FB44F86A}"/>
              </a:ext>
            </a:extLst>
          </p:cNvPr>
          <p:cNvSpPr>
            <a:spLocks noGrp="1"/>
          </p:cNvSpPr>
          <p:nvPr>
            <p:ph idx="1"/>
          </p:nvPr>
        </p:nvSpPr>
        <p:spPr>
          <a:xfrm>
            <a:off x="457200" y="990600"/>
            <a:ext cx="8229600" cy="5016500"/>
          </a:xfrm>
        </p:spPr>
        <p:txBody>
          <a:bodyPr/>
          <a:lstStyle/>
          <a:p>
            <a:pPr fontAlgn="auto">
              <a:spcAft>
                <a:spcPts val="0"/>
              </a:spcAft>
              <a:defRPr/>
            </a:pPr>
            <a:r>
              <a:rPr lang="en-US" dirty="0">
                <a:solidFill>
                  <a:srgbClr val="000000"/>
                </a:solidFill>
              </a:rPr>
              <a:t>The </a:t>
            </a:r>
            <a:r>
              <a:rPr lang="en-US" i="1" dirty="0">
                <a:solidFill>
                  <a:srgbClr val="000000"/>
                </a:solidFill>
              </a:rPr>
              <a:t>Agile Manifesto</a:t>
            </a:r>
            <a:r>
              <a:rPr lang="en-US" baseline="30000" dirty="0">
                <a:solidFill>
                  <a:srgbClr val="0B0080"/>
                </a:solidFill>
              </a:rPr>
              <a:t>[</a:t>
            </a:r>
            <a:r>
              <a:rPr lang="en-US" dirty="0">
                <a:solidFill>
                  <a:srgbClr val="0B0080"/>
                </a:solidFill>
              </a:rPr>
              <a:t> </a:t>
            </a:r>
            <a:r>
              <a:rPr lang="en-US" dirty="0">
                <a:solidFill>
                  <a:srgbClr val="000000"/>
                </a:solidFill>
              </a:rPr>
              <a:t>introduced the term in 2001.</a:t>
            </a:r>
          </a:p>
          <a:p>
            <a:pPr fontAlgn="auto">
              <a:spcAft>
                <a:spcPts val="0"/>
              </a:spcAft>
              <a:defRPr/>
            </a:pPr>
            <a:r>
              <a:rPr lang="en-US" dirty="0">
                <a:solidFill>
                  <a:srgbClr val="000000"/>
                </a:solidFill>
              </a:rPr>
              <a:t>is a group of </a:t>
            </a:r>
            <a:r>
              <a:rPr lang="en-US" u="sng" dirty="0">
                <a:solidFill>
                  <a:srgbClr val="0B0080"/>
                </a:solidFill>
              </a:rPr>
              <a:t>software development methods</a:t>
            </a:r>
            <a:r>
              <a:rPr lang="en-US" dirty="0">
                <a:solidFill>
                  <a:srgbClr val="000000"/>
                </a:solidFill>
              </a:rPr>
              <a:t> based on </a:t>
            </a:r>
            <a:r>
              <a:rPr lang="en-US" u="sng" dirty="0">
                <a:solidFill>
                  <a:srgbClr val="0B0080"/>
                </a:solidFill>
              </a:rPr>
              <a:t>iterative and incremental development</a:t>
            </a:r>
            <a:r>
              <a:rPr lang="en-US" dirty="0">
                <a:solidFill>
                  <a:srgbClr val="000000"/>
                </a:solidFill>
              </a:rPr>
              <a:t>, where requirements and solutions evolve through collaboration between </a:t>
            </a:r>
            <a:r>
              <a:rPr lang="en-US" u="sng" dirty="0">
                <a:solidFill>
                  <a:srgbClr val="0B0080"/>
                </a:solidFill>
              </a:rPr>
              <a:t>self-organizing</a:t>
            </a:r>
            <a:r>
              <a:rPr lang="en-US" u="sng" dirty="0">
                <a:solidFill>
                  <a:srgbClr val="000000"/>
                </a:solidFill>
              </a:rPr>
              <a:t>, </a:t>
            </a:r>
            <a:r>
              <a:rPr lang="en-US" u="sng" dirty="0">
                <a:solidFill>
                  <a:srgbClr val="0B0080"/>
                </a:solidFill>
              </a:rPr>
              <a:t>cross-functional teams</a:t>
            </a:r>
            <a:r>
              <a:rPr lang="en-US" dirty="0">
                <a:solidFill>
                  <a:srgbClr val="000000"/>
                </a:solidFill>
              </a:rPr>
              <a:t>. </a:t>
            </a:r>
          </a:p>
          <a:p>
            <a:pPr lvl="1" fontAlgn="auto">
              <a:spcAft>
                <a:spcPts val="0"/>
              </a:spcAft>
              <a:defRPr/>
            </a:pPr>
            <a:r>
              <a:rPr lang="en-US" dirty="0">
                <a:solidFill>
                  <a:srgbClr val="000000"/>
                </a:solidFill>
              </a:rPr>
              <a:t>Methods</a:t>
            </a:r>
          </a:p>
          <a:p>
            <a:pPr lvl="1" fontAlgn="auto">
              <a:spcAft>
                <a:spcPts val="0"/>
              </a:spcAft>
              <a:defRPr/>
            </a:pPr>
            <a:r>
              <a:rPr lang="en-US" dirty="0">
                <a:solidFill>
                  <a:srgbClr val="000000"/>
                </a:solidFill>
              </a:rPr>
              <a:t>Iterative</a:t>
            </a:r>
          </a:p>
          <a:p>
            <a:pPr lvl="1" fontAlgn="auto">
              <a:spcAft>
                <a:spcPts val="0"/>
              </a:spcAft>
              <a:defRPr/>
            </a:pPr>
            <a:r>
              <a:rPr lang="en-US" dirty="0">
                <a:solidFill>
                  <a:srgbClr val="000000"/>
                </a:solidFill>
              </a:rPr>
              <a:t>Incremental</a:t>
            </a:r>
          </a:p>
          <a:p>
            <a:r>
              <a:rPr lang="en-US" altLang="en-US" sz="2000" dirty="0"/>
              <a:t>Goal: outline values and principles to allow software teams to </a:t>
            </a:r>
          </a:p>
          <a:p>
            <a:pPr lvl="1"/>
            <a:r>
              <a:rPr lang="en-US" altLang="en-US" sz="1800" b="1" dirty="0"/>
              <a:t>develop quickly </a:t>
            </a:r>
            <a:r>
              <a:rPr lang="en-US" altLang="en-US" sz="1800" dirty="0"/>
              <a:t>and </a:t>
            </a:r>
          </a:p>
          <a:p>
            <a:pPr lvl="1"/>
            <a:r>
              <a:rPr lang="en-US" altLang="en-US" sz="1800" b="1" dirty="0"/>
              <a:t>respond to change.</a:t>
            </a:r>
            <a:endParaRPr lang="en-US" sz="1800" dirty="0">
              <a:solidFill>
                <a:srgbClr val="000000"/>
              </a:solidFill>
            </a:endParaRPr>
          </a:p>
          <a:p>
            <a:pPr lvl="1" fontAlgn="auto">
              <a:spcAft>
                <a:spcPts val="0"/>
              </a:spcAft>
              <a:defRPr/>
            </a:pPr>
            <a:endParaRPr lang="en-US" dirty="0"/>
          </a:p>
        </p:txBody>
      </p:sp>
      <p:sp>
        <p:nvSpPr>
          <p:cNvPr id="3" name="Title 2">
            <a:extLst>
              <a:ext uri="{FF2B5EF4-FFF2-40B4-BE49-F238E27FC236}">
                <a16:creationId xmlns:a16="http://schemas.microsoft.com/office/drawing/2014/main" id="{E9316B1D-4DB3-2D41-8F9E-5971DA2C1A2C}"/>
              </a:ext>
            </a:extLst>
          </p:cNvPr>
          <p:cNvSpPr>
            <a:spLocks noGrp="1"/>
          </p:cNvSpPr>
          <p:nvPr>
            <p:ph type="title"/>
          </p:nvPr>
        </p:nvSpPr>
        <p:spPr/>
        <p:txBody>
          <a:bodyPr/>
          <a:lstStyle/>
          <a:p>
            <a:r>
              <a:rPr lang="en-US" dirty="0">
                <a:solidFill>
                  <a:srgbClr val="000000"/>
                </a:solidFill>
              </a:rPr>
              <a:t>Agile software development </a:t>
            </a:r>
            <a:endParaRPr lang="en-US" dirty="0"/>
          </a:p>
        </p:txBody>
      </p:sp>
      <p:sp>
        <p:nvSpPr>
          <p:cNvPr id="4" name="Footer Placeholder 3">
            <a:extLst>
              <a:ext uri="{FF2B5EF4-FFF2-40B4-BE49-F238E27FC236}">
                <a16:creationId xmlns:a16="http://schemas.microsoft.com/office/drawing/2014/main" id="{D4DEE084-7E3F-164A-9B1C-D5A3A33B906B}"/>
              </a:ext>
            </a:extLst>
          </p:cNvPr>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a:extLst>
              <a:ext uri="{FF2B5EF4-FFF2-40B4-BE49-F238E27FC236}">
                <a16:creationId xmlns:a16="http://schemas.microsoft.com/office/drawing/2014/main" id="{9EEC451C-2396-DF44-A741-4587A92E9B31}"/>
              </a:ext>
            </a:extLst>
          </p:cNvPr>
          <p:cNvSpPr>
            <a:spLocks noGrp="1"/>
          </p:cNvSpPr>
          <p:nvPr>
            <p:ph type="sldNum" sz="quarter" idx="11"/>
          </p:nvPr>
        </p:nvSpPr>
        <p:spPr/>
        <p:txBody>
          <a:bodyPr/>
          <a:lstStyle/>
          <a:p>
            <a:pPr>
              <a:defRPr/>
            </a:pPr>
            <a:fld id="{D4FD9659-824B-46C0-8A9A-C90F38C1F825}" type="slidenum">
              <a:rPr lang="en-US" smtClean="0"/>
              <a:pPr>
                <a:defRPr/>
              </a:pPr>
              <a:t>25</a:t>
            </a:fld>
            <a:endParaRPr lang="en-US" dirty="0"/>
          </a:p>
        </p:txBody>
      </p:sp>
    </p:spTree>
    <p:extLst>
      <p:ext uri="{BB962C8B-B14F-4D97-AF65-F5344CB8AC3E}">
        <p14:creationId xmlns:p14="http://schemas.microsoft.com/office/powerpoint/2010/main" val="2117099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138"/>
            <a:ext cx="8763000" cy="4525962"/>
          </a:xfrm>
        </p:spPr>
        <p:txBody>
          <a:bodyPr/>
          <a:lstStyle/>
          <a:p>
            <a:r>
              <a:rPr lang="en-US" dirty="0"/>
              <a:t>In February 2001, a group of 17 people that called itself the Agile Alliance developed and agreed on the Manifesto for Agile Software Development, as follows:</a:t>
            </a:r>
          </a:p>
          <a:p>
            <a:r>
              <a:rPr lang="en-US" dirty="0"/>
              <a:t>“We are uncovering better ways of developing software by doing it and helping others do it. Through this work we have come to value:</a:t>
            </a:r>
          </a:p>
          <a:p>
            <a:r>
              <a:rPr lang="en-US" dirty="0">
                <a:solidFill>
                  <a:srgbClr val="5B53FF"/>
                </a:solidFill>
              </a:rPr>
              <a:t>Individuals and interactions over processes and tools</a:t>
            </a:r>
          </a:p>
          <a:p>
            <a:r>
              <a:rPr lang="en-US" dirty="0">
                <a:solidFill>
                  <a:srgbClr val="5B53FF"/>
                </a:solidFill>
              </a:rPr>
              <a:t>Working software over comprehensive documentation</a:t>
            </a:r>
          </a:p>
          <a:p>
            <a:r>
              <a:rPr lang="en-US" dirty="0">
                <a:solidFill>
                  <a:srgbClr val="5B53FF"/>
                </a:solidFill>
              </a:rPr>
              <a:t>Customer collaboration over contract negotiation</a:t>
            </a:r>
          </a:p>
          <a:p>
            <a:r>
              <a:rPr lang="en-US" dirty="0">
                <a:solidFill>
                  <a:srgbClr val="5B53FF"/>
                </a:solidFill>
              </a:rPr>
              <a:t>Responding to change over following a plan”*</a:t>
            </a:r>
          </a:p>
        </p:txBody>
      </p:sp>
      <p:sp>
        <p:nvSpPr>
          <p:cNvPr id="3" name="Title 2"/>
          <p:cNvSpPr>
            <a:spLocks noGrp="1"/>
          </p:cNvSpPr>
          <p:nvPr>
            <p:ph type="title"/>
          </p:nvPr>
        </p:nvSpPr>
        <p:spPr/>
        <p:txBody>
          <a:bodyPr>
            <a:normAutofit fontScale="90000"/>
          </a:bodyPr>
          <a:lstStyle/>
          <a:p>
            <a:r>
              <a:rPr lang="en-US" dirty="0">
                <a:solidFill>
                  <a:srgbClr val="5B53FF"/>
                </a:solidFill>
              </a:rPr>
              <a:t>Manifesto for Agile Software Development</a:t>
            </a:r>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26</a:t>
            </a:fld>
            <a:endParaRPr lang="en-US" dirty="0"/>
          </a:p>
        </p:txBody>
      </p:sp>
      <p:sp>
        <p:nvSpPr>
          <p:cNvPr id="6" name="TextBox 5"/>
          <p:cNvSpPr txBox="1"/>
          <p:nvPr/>
        </p:nvSpPr>
        <p:spPr>
          <a:xfrm>
            <a:off x="2590800" y="6095999"/>
            <a:ext cx="5441361" cy="430887"/>
          </a:xfrm>
          <a:prstGeom prst="rect">
            <a:avLst/>
          </a:prstGeom>
          <a:noFill/>
        </p:spPr>
        <p:txBody>
          <a:bodyPr wrap="none" rtlCol="0">
            <a:spAutoFit/>
          </a:bodyPr>
          <a:lstStyle/>
          <a:p>
            <a:r>
              <a:rPr lang="en-US" dirty="0"/>
              <a:t>*Agile Manifesto, www.agilemanifesto.org.</a:t>
            </a:r>
          </a:p>
        </p:txBody>
      </p:sp>
    </p:spTree>
    <p:extLst>
      <p:ext uri="{BB962C8B-B14F-4D97-AF65-F5344CB8AC3E}">
        <p14:creationId xmlns:p14="http://schemas.microsoft.com/office/powerpoint/2010/main" val="194163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763000" cy="4525962"/>
          </a:xfrm>
        </p:spPr>
        <p:txBody>
          <a:bodyPr/>
          <a:lstStyle/>
          <a:p>
            <a:r>
              <a:rPr lang="en-US" sz="2400" dirty="0">
                <a:solidFill>
                  <a:srgbClr val="5B53FF"/>
                </a:solidFill>
              </a:rPr>
              <a:t>Agile means being able to move quickly and easily, but some people feel that project management, as they have seen it used, does not allow people to work quickly or easily.</a:t>
            </a:r>
          </a:p>
          <a:p>
            <a:r>
              <a:rPr lang="en-US" sz="2400" dirty="0"/>
              <a:t>Early software development projects often used a waterfall approach, as defined earlier in this chapter. As technology and businesses became more complex, the approach was often difficult to use because requirements were unknown or continuously changing. </a:t>
            </a:r>
          </a:p>
          <a:p>
            <a:r>
              <a:rPr lang="en-US" sz="2400" dirty="0"/>
              <a:t>Agile today means using a method based on iterative and incremental development, in which requirements and solutions evolve through collaboration.</a:t>
            </a:r>
          </a:p>
          <a:p>
            <a:r>
              <a:rPr lang="en-US" sz="2400" dirty="0"/>
              <a:t>See the Resources tab from </a:t>
            </a:r>
            <a:r>
              <a:rPr lang="en-US" sz="2400" dirty="0">
                <a:hlinkClick r:id="rId2"/>
              </a:rPr>
              <a:t>www.pmtexts.com</a:t>
            </a:r>
            <a:r>
              <a:rPr lang="en-US" sz="2400" dirty="0"/>
              <a:t> for more info</a:t>
            </a:r>
          </a:p>
        </p:txBody>
      </p:sp>
      <p:sp>
        <p:nvSpPr>
          <p:cNvPr id="3" name="Title 2"/>
          <p:cNvSpPr>
            <a:spLocks noGrp="1"/>
          </p:cNvSpPr>
          <p:nvPr>
            <p:ph type="title"/>
          </p:nvPr>
        </p:nvSpPr>
        <p:spPr/>
        <p:txBody>
          <a:bodyPr/>
          <a:lstStyle/>
          <a:p>
            <a:r>
              <a:rPr lang="en-US" dirty="0">
                <a:solidFill>
                  <a:srgbClr val="5B53FF"/>
                </a:solidFill>
              </a:rPr>
              <a:t>Agile Project Management</a:t>
            </a:r>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27</a:t>
            </a:fld>
            <a:endParaRPr lang="en-US" dirty="0"/>
          </a:p>
        </p:txBody>
      </p:sp>
    </p:spTree>
    <p:extLst>
      <p:ext uri="{BB962C8B-B14F-4D97-AF65-F5344CB8AC3E}">
        <p14:creationId xmlns:p14="http://schemas.microsoft.com/office/powerpoint/2010/main" val="3369684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1138"/>
            <a:ext cx="8915400" cy="4691062"/>
          </a:xfrm>
        </p:spPr>
        <p:txBody>
          <a:bodyPr/>
          <a:lstStyle/>
          <a:p>
            <a:r>
              <a:rPr lang="en-US" dirty="0"/>
              <a:t>Many seasoned experts in project management warn people not to fall for the hype associated with Agile. </a:t>
            </a:r>
          </a:p>
          <a:p>
            <a:r>
              <a:rPr lang="en-US" dirty="0"/>
              <a:t>For example, J. Leroy Ward, Executive Vice President at ESI International, said that “Agile will be seen for what it is … and isn’t….Project management organizations embracing Agile software and product development approaches will continue to grow while being faced with the challenge of demonstrating ROI through Agile adoption.”*</a:t>
            </a:r>
          </a:p>
        </p:txBody>
      </p:sp>
      <p:sp>
        <p:nvSpPr>
          <p:cNvPr id="3" name="Title 2"/>
          <p:cNvSpPr>
            <a:spLocks noGrp="1"/>
          </p:cNvSpPr>
          <p:nvPr>
            <p:ph type="title"/>
          </p:nvPr>
        </p:nvSpPr>
        <p:spPr/>
        <p:txBody>
          <a:bodyPr>
            <a:normAutofit fontScale="90000"/>
          </a:bodyPr>
          <a:lstStyle/>
          <a:p>
            <a:r>
              <a:rPr lang="en-US" dirty="0"/>
              <a:t>Agile Makes Sense for Some Projects, But Not All</a:t>
            </a:r>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28</a:t>
            </a:fld>
            <a:endParaRPr lang="en-US" dirty="0"/>
          </a:p>
        </p:txBody>
      </p:sp>
      <p:sp>
        <p:nvSpPr>
          <p:cNvPr id="6" name="TextBox 5"/>
          <p:cNvSpPr txBox="1"/>
          <p:nvPr/>
        </p:nvSpPr>
        <p:spPr>
          <a:xfrm>
            <a:off x="685800" y="5486400"/>
            <a:ext cx="8008283" cy="584775"/>
          </a:xfrm>
          <a:prstGeom prst="rect">
            <a:avLst/>
          </a:prstGeom>
          <a:noFill/>
        </p:spPr>
        <p:txBody>
          <a:bodyPr wrap="none" rtlCol="0">
            <a:spAutoFit/>
          </a:bodyPr>
          <a:lstStyle/>
          <a:p>
            <a:r>
              <a:rPr lang="en-US" sz="1600" dirty="0"/>
              <a:t>*J. Leroy Ward, “The Top Ten Project Management Trends for 2011,” projecttimes.com</a:t>
            </a:r>
          </a:p>
          <a:p>
            <a:r>
              <a:rPr lang="en-US" sz="1600" dirty="0"/>
              <a:t>(January 24, 2011).</a:t>
            </a:r>
          </a:p>
        </p:txBody>
      </p:sp>
    </p:spTree>
    <p:extLst>
      <p:ext uri="{BB962C8B-B14F-4D97-AF65-F5344CB8AC3E}">
        <p14:creationId xmlns:p14="http://schemas.microsoft.com/office/powerpoint/2010/main" val="1325066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97D43E-563B-BE40-BB13-262E1A2813D6}"/>
              </a:ext>
            </a:extLst>
          </p:cNvPr>
          <p:cNvSpPr>
            <a:spLocks noGrp="1"/>
          </p:cNvSpPr>
          <p:nvPr>
            <p:ph idx="1"/>
          </p:nvPr>
        </p:nvSpPr>
        <p:spPr/>
        <p:txBody>
          <a:bodyPr/>
          <a:lstStyle/>
          <a:p>
            <a:r>
              <a:rPr lang="en-US" altLang="en-US" dirty="0"/>
              <a:t>The two dominant Agile approaches are </a:t>
            </a:r>
            <a:r>
              <a:rPr lang="en-US" altLang="en-US" dirty="0">
                <a:solidFill>
                  <a:srgbClr val="5B53FF"/>
                </a:solidFill>
              </a:rPr>
              <a:t>Scrum</a:t>
            </a:r>
            <a:r>
              <a:rPr lang="en-US" altLang="en-US" dirty="0"/>
              <a:t> and </a:t>
            </a:r>
            <a:r>
              <a:rPr lang="en-US" altLang="en-US" dirty="0" err="1">
                <a:solidFill>
                  <a:srgbClr val="5B53FF"/>
                </a:solidFill>
              </a:rPr>
              <a:t>eXtreme</a:t>
            </a:r>
            <a:r>
              <a:rPr lang="en-US" altLang="en-US" dirty="0">
                <a:solidFill>
                  <a:srgbClr val="5B53FF"/>
                </a:solidFill>
              </a:rPr>
              <a:t> Programming (XP).</a:t>
            </a:r>
          </a:p>
          <a:p>
            <a:r>
              <a:rPr lang="en-US" altLang="en-US" dirty="0"/>
              <a:t>XP was arguably the first method deemed to be “Agile”.  </a:t>
            </a:r>
          </a:p>
          <a:p>
            <a:r>
              <a:rPr lang="en-US" altLang="en-US" dirty="0"/>
              <a:t>Scrum – very popular and in very wide use today!</a:t>
            </a:r>
          </a:p>
          <a:p>
            <a:endParaRPr lang="en-US" dirty="0"/>
          </a:p>
        </p:txBody>
      </p:sp>
      <p:sp>
        <p:nvSpPr>
          <p:cNvPr id="3" name="Title 2">
            <a:extLst>
              <a:ext uri="{FF2B5EF4-FFF2-40B4-BE49-F238E27FC236}">
                <a16:creationId xmlns:a16="http://schemas.microsoft.com/office/drawing/2014/main" id="{74706A46-345A-0841-9E07-E482212186D4}"/>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504E4358-A8D2-704A-A9A1-983283EC725F}"/>
              </a:ext>
            </a:extLst>
          </p:cNvPr>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a:extLst>
              <a:ext uri="{FF2B5EF4-FFF2-40B4-BE49-F238E27FC236}">
                <a16:creationId xmlns:a16="http://schemas.microsoft.com/office/drawing/2014/main" id="{058928D3-94C1-8D40-8DBB-26773C06D4D8}"/>
              </a:ext>
            </a:extLst>
          </p:cNvPr>
          <p:cNvSpPr>
            <a:spLocks noGrp="1"/>
          </p:cNvSpPr>
          <p:nvPr>
            <p:ph type="sldNum" sz="quarter" idx="11"/>
          </p:nvPr>
        </p:nvSpPr>
        <p:spPr/>
        <p:txBody>
          <a:bodyPr/>
          <a:lstStyle/>
          <a:p>
            <a:pPr>
              <a:defRPr/>
            </a:pPr>
            <a:fld id="{D4FD9659-824B-46C0-8A9A-C90F38C1F825}" type="slidenum">
              <a:rPr lang="en-US" smtClean="0"/>
              <a:pPr>
                <a:defRPr/>
              </a:pPr>
              <a:t>29</a:t>
            </a:fld>
            <a:endParaRPr lang="en-US" dirty="0"/>
          </a:p>
        </p:txBody>
      </p:sp>
    </p:spTree>
    <p:extLst>
      <p:ext uri="{BB962C8B-B14F-4D97-AF65-F5344CB8AC3E}">
        <p14:creationId xmlns:p14="http://schemas.microsoft.com/office/powerpoint/2010/main" val="67961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r>
              <a:rPr lang="en-US" dirty="0"/>
              <a:t>Understand the concept of </a:t>
            </a:r>
            <a:r>
              <a:rPr lang="en-US" dirty="0">
                <a:solidFill>
                  <a:srgbClr val="5B53FF"/>
                </a:solidFill>
              </a:rPr>
              <a:t>a project phase </a:t>
            </a:r>
            <a:r>
              <a:rPr lang="en-US" dirty="0"/>
              <a:t>and </a:t>
            </a:r>
            <a:r>
              <a:rPr lang="en-US" dirty="0">
                <a:solidFill>
                  <a:srgbClr val="5B53FF"/>
                </a:solidFill>
              </a:rPr>
              <a:t>the project life cycle</a:t>
            </a:r>
            <a:r>
              <a:rPr lang="en-US" dirty="0"/>
              <a:t>, and distinguish between </a:t>
            </a:r>
            <a:r>
              <a:rPr lang="en-US" dirty="0">
                <a:solidFill>
                  <a:srgbClr val="5B53FF"/>
                </a:solidFill>
              </a:rPr>
              <a:t>project development and product development</a:t>
            </a:r>
          </a:p>
          <a:p>
            <a:r>
              <a:rPr lang="en-US" dirty="0"/>
              <a:t>Discuss the unique attributes and diverse nature of IT projects</a:t>
            </a:r>
          </a:p>
          <a:p>
            <a:r>
              <a:rPr lang="en-US" dirty="0">
                <a:solidFill>
                  <a:srgbClr val="5B53FF"/>
                </a:solidFill>
              </a:rPr>
              <a:t>Describe recent trends affecting IT project management, including globalization, outsourcing, virtual teams, and agile project management</a:t>
            </a:r>
          </a:p>
          <a:p>
            <a:endParaRPr lang="en-US" dirty="0"/>
          </a:p>
        </p:txBody>
      </p:sp>
      <p:sp>
        <p:nvSpPr>
          <p:cNvPr id="11268" name="Rectangle 2"/>
          <p:cNvSpPr>
            <a:spLocks noGrp="1" noChangeArrowheads="1"/>
          </p:cNvSpPr>
          <p:nvPr>
            <p:ph type="title"/>
          </p:nvPr>
        </p:nvSpPr>
        <p:spPr/>
        <p:txBody>
          <a:bodyPr/>
          <a:lstStyle/>
          <a:p>
            <a:r>
              <a:rPr lang="en-US" dirty="0"/>
              <a:t>Learning Objectives</a:t>
            </a:r>
          </a:p>
        </p:txBody>
      </p:sp>
      <p:sp>
        <p:nvSpPr>
          <p:cNvPr id="11266" name="Footer Placeholder 3"/>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C9F6AAD2-4971-4595-8E55-186EFA782765}" type="slidenum">
              <a:rPr lang="en-US"/>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According to the Scrum Alliance, Scrum is the leading agile development method for completing projects with a complex, innovative scope of work.</a:t>
            </a:r>
          </a:p>
          <a:p>
            <a:r>
              <a:rPr lang="en-US" dirty="0"/>
              <a:t>The term was coined in 1986 in a Harvard Business Review study that compared high-performing, cross-functional teams to the scrum formation used by rugby teams.</a:t>
            </a:r>
          </a:p>
        </p:txBody>
      </p:sp>
      <p:sp>
        <p:nvSpPr>
          <p:cNvPr id="3" name="Title 2"/>
          <p:cNvSpPr>
            <a:spLocks noGrp="1"/>
          </p:cNvSpPr>
          <p:nvPr>
            <p:ph type="title"/>
          </p:nvPr>
        </p:nvSpPr>
        <p:spPr/>
        <p:txBody>
          <a:bodyPr/>
          <a:lstStyle/>
          <a:p>
            <a:r>
              <a:rPr lang="en-US" dirty="0"/>
              <a:t>Scrum</a:t>
            </a:r>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30</a:t>
            </a:fld>
            <a:endParaRPr lang="en-US" dirty="0"/>
          </a:p>
        </p:txBody>
      </p:sp>
    </p:spTree>
    <p:extLst>
      <p:ext uri="{BB962C8B-B14F-4D97-AF65-F5344CB8AC3E}">
        <p14:creationId xmlns:p14="http://schemas.microsoft.com/office/powerpoint/2010/main" val="3991057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F6FEEC-CBD1-A74D-BB1F-2F6422369D89}"/>
              </a:ext>
            </a:extLst>
          </p:cNvPr>
          <p:cNvSpPr>
            <a:spLocks noGrp="1"/>
          </p:cNvSpPr>
          <p:nvPr>
            <p:ph idx="1"/>
          </p:nvPr>
        </p:nvSpPr>
        <p:spPr/>
        <p:txBody>
          <a:bodyPr/>
          <a:lstStyle/>
          <a:p>
            <a:pPr>
              <a:lnSpc>
                <a:spcPct val="80000"/>
              </a:lnSpc>
              <a:buFont typeface="Arial" charset="0"/>
              <a:buChar char="•"/>
              <a:defRPr/>
            </a:pPr>
            <a:r>
              <a:rPr lang="en-US" sz="2400" b="1" dirty="0"/>
              <a:t>Scrum:</a:t>
            </a:r>
            <a:r>
              <a:rPr lang="en-US" sz="2400" dirty="0"/>
              <a:t> a definite project management emphasis.</a:t>
            </a:r>
          </a:p>
          <a:p>
            <a:pPr>
              <a:lnSpc>
                <a:spcPct val="80000"/>
              </a:lnSpc>
              <a:buFont typeface="Arial" charset="0"/>
              <a:buChar char="•"/>
              <a:defRPr/>
            </a:pPr>
            <a:endParaRPr lang="en-US" sz="2400" dirty="0"/>
          </a:p>
          <a:p>
            <a:pPr>
              <a:lnSpc>
                <a:spcPct val="80000"/>
              </a:lnSpc>
              <a:buFont typeface="Arial" charset="0"/>
              <a:buChar char="•"/>
              <a:defRPr/>
            </a:pPr>
            <a:r>
              <a:rPr lang="en-US" sz="2400" b="1" dirty="0"/>
              <a:t>Scrum Master</a:t>
            </a:r>
            <a:r>
              <a:rPr lang="en-US" sz="2400" dirty="0"/>
              <a:t>:  A </a:t>
            </a:r>
            <a:r>
              <a:rPr lang="en-US" sz="2400" b="1" dirty="0"/>
              <a:t>Scrum project</a:t>
            </a:r>
            <a:r>
              <a:rPr lang="en-US" sz="2400" dirty="0"/>
              <a:t> Is managed by a Scrum Master, who can be considered as much a </a:t>
            </a:r>
            <a:r>
              <a:rPr lang="en-US" sz="2400" u="sng" dirty="0"/>
              <a:t>consultant or coach as a manager</a:t>
            </a:r>
            <a:r>
              <a:rPr lang="en-US" sz="2400" dirty="0"/>
              <a:t>.</a:t>
            </a:r>
          </a:p>
          <a:p>
            <a:pPr>
              <a:lnSpc>
                <a:spcPct val="80000"/>
              </a:lnSpc>
              <a:buFont typeface="Arial" charset="0"/>
              <a:buChar char="•"/>
              <a:defRPr/>
            </a:pPr>
            <a:endParaRPr lang="en-US" sz="2400" b="1" dirty="0"/>
          </a:p>
          <a:p>
            <a:pPr>
              <a:lnSpc>
                <a:spcPct val="80000"/>
              </a:lnSpc>
              <a:buFont typeface="Arial" charset="0"/>
              <a:buChar char="•"/>
              <a:defRPr/>
            </a:pPr>
            <a:r>
              <a:rPr lang="en-US" sz="2400" b="1" dirty="0"/>
              <a:t>Sprint</a:t>
            </a:r>
            <a:r>
              <a:rPr lang="en-US" sz="2400" dirty="0"/>
              <a:t>.  Scrum has a fundamental 30-day development cycle called a </a:t>
            </a:r>
            <a:r>
              <a:rPr lang="en-US" sz="2400" b="1" dirty="0"/>
              <a:t>Sprint</a:t>
            </a:r>
            <a:r>
              <a:rPr lang="en-US" sz="2400" dirty="0"/>
              <a:t>, preceded by </a:t>
            </a:r>
          </a:p>
          <a:p>
            <a:pPr lvl="1">
              <a:lnSpc>
                <a:spcPct val="80000"/>
              </a:lnSpc>
              <a:buFont typeface="Arial" charset="0"/>
              <a:buChar char="–"/>
              <a:defRPr/>
            </a:pPr>
            <a:r>
              <a:rPr lang="en-US" sz="2000" b="1" dirty="0"/>
              <a:t>pre-Sprint</a:t>
            </a:r>
            <a:r>
              <a:rPr lang="en-US" sz="2000" dirty="0"/>
              <a:t> activities and </a:t>
            </a:r>
            <a:r>
              <a:rPr lang="en-US" sz="2000" b="1" dirty="0"/>
              <a:t>post-Sprint</a:t>
            </a:r>
            <a:r>
              <a:rPr lang="en-US" sz="2000" dirty="0"/>
              <a:t> activities.</a:t>
            </a:r>
          </a:p>
          <a:p>
            <a:pPr lvl="1">
              <a:lnSpc>
                <a:spcPct val="80000"/>
              </a:lnSpc>
              <a:buNone/>
              <a:defRPr/>
            </a:pPr>
            <a:endParaRPr lang="en-US" sz="2000" dirty="0"/>
          </a:p>
          <a:p>
            <a:pPr>
              <a:lnSpc>
                <a:spcPct val="80000"/>
              </a:lnSpc>
              <a:buFont typeface="Arial" charset="0"/>
              <a:buChar char="•"/>
              <a:defRPr/>
            </a:pPr>
            <a:r>
              <a:rPr lang="en-US" sz="2400" b="1" dirty="0"/>
              <a:t>Daily Scrum</a:t>
            </a:r>
            <a:r>
              <a:rPr lang="en-US" sz="2400" dirty="0"/>
              <a:t>:  A short (less than 30 minutes) daily Scrum Meeting allows the team to monitor status and communicate problems.</a:t>
            </a:r>
          </a:p>
          <a:p>
            <a:endParaRPr lang="en-US" dirty="0"/>
          </a:p>
        </p:txBody>
      </p:sp>
      <p:sp>
        <p:nvSpPr>
          <p:cNvPr id="3" name="Title 2">
            <a:extLst>
              <a:ext uri="{FF2B5EF4-FFF2-40B4-BE49-F238E27FC236}">
                <a16:creationId xmlns:a16="http://schemas.microsoft.com/office/drawing/2014/main" id="{1BD74E90-AE7B-B442-90F5-84BBCD723811}"/>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3BBA5AE4-6F6A-0A4B-80DE-1339C0A286BB}"/>
              </a:ext>
            </a:extLst>
          </p:cNvPr>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a:extLst>
              <a:ext uri="{FF2B5EF4-FFF2-40B4-BE49-F238E27FC236}">
                <a16:creationId xmlns:a16="http://schemas.microsoft.com/office/drawing/2014/main" id="{A181964C-37DD-444C-8686-5538C21E54AA}"/>
              </a:ext>
            </a:extLst>
          </p:cNvPr>
          <p:cNvSpPr>
            <a:spLocks noGrp="1"/>
          </p:cNvSpPr>
          <p:nvPr>
            <p:ph type="sldNum" sz="quarter" idx="11"/>
          </p:nvPr>
        </p:nvSpPr>
        <p:spPr/>
        <p:txBody>
          <a:bodyPr/>
          <a:lstStyle/>
          <a:p>
            <a:pPr>
              <a:defRPr/>
            </a:pPr>
            <a:fld id="{D4FD9659-824B-46C0-8A9A-C90F38C1F825}" type="slidenum">
              <a:rPr lang="en-US" smtClean="0"/>
              <a:pPr>
                <a:defRPr/>
              </a:pPr>
              <a:t>31</a:t>
            </a:fld>
            <a:endParaRPr lang="en-US" dirty="0"/>
          </a:p>
        </p:txBody>
      </p:sp>
    </p:spTree>
    <p:extLst>
      <p:ext uri="{BB962C8B-B14F-4D97-AF65-F5344CB8AC3E}">
        <p14:creationId xmlns:p14="http://schemas.microsoft.com/office/powerpoint/2010/main" val="1569927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5B8543-7B7F-6443-AF0D-907EEB496C74}"/>
              </a:ext>
            </a:extLst>
          </p:cNvPr>
          <p:cNvSpPr>
            <a:spLocks noGrp="1"/>
          </p:cNvSpPr>
          <p:nvPr>
            <p:ph idx="1"/>
          </p:nvPr>
        </p:nvSpPr>
        <p:spPr/>
        <p:txBody>
          <a:bodyPr/>
          <a:lstStyle/>
          <a:p>
            <a:pPr>
              <a:lnSpc>
                <a:spcPct val="80000"/>
              </a:lnSpc>
            </a:pPr>
            <a:r>
              <a:rPr lang="en-US" altLang="en-US" sz="3000" b="1" dirty="0"/>
              <a:t>Project planning</a:t>
            </a:r>
            <a:r>
              <a:rPr lang="en-US" altLang="en-US" sz="3000" dirty="0"/>
              <a:t> is based on a </a:t>
            </a:r>
            <a:r>
              <a:rPr lang="en-US" altLang="en-US" sz="3000" b="1" dirty="0"/>
              <a:t>Product Backlog</a:t>
            </a:r>
            <a:r>
              <a:rPr lang="en-US" altLang="en-US" sz="3000" dirty="0"/>
              <a:t>, which contains</a:t>
            </a:r>
          </a:p>
          <a:p>
            <a:pPr>
              <a:lnSpc>
                <a:spcPct val="80000"/>
              </a:lnSpc>
            </a:pPr>
            <a:r>
              <a:rPr lang="en-US" altLang="en-US" sz="3000" dirty="0"/>
              <a:t> </a:t>
            </a:r>
          </a:p>
          <a:p>
            <a:pPr lvl="1">
              <a:lnSpc>
                <a:spcPct val="80000"/>
              </a:lnSpc>
            </a:pPr>
            <a:r>
              <a:rPr lang="en-US" altLang="en-US" sz="2600" dirty="0"/>
              <a:t>functions and </a:t>
            </a:r>
          </a:p>
          <a:p>
            <a:pPr lvl="1">
              <a:lnSpc>
                <a:spcPct val="80000"/>
              </a:lnSpc>
            </a:pPr>
            <a:r>
              <a:rPr lang="en-US" altLang="en-US" sz="2600" dirty="0"/>
              <a:t>technology enhancements </a:t>
            </a:r>
          </a:p>
          <a:p>
            <a:pPr>
              <a:lnSpc>
                <a:spcPct val="80000"/>
              </a:lnSpc>
            </a:pPr>
            <a:r>
              <a:rPr lang="en-US" altLang="en-US" sz="3000" dirty="0"/>
              <a:t>envisioned for the project.</a:t>
            </a:r>
          </a:p>
          <a:p>
            <a:endParaRPr lang="en-US" dirty="0"/>
          </a:p>
        </p:txBody>
      </p:sp>
      <p:sp>
        <p:nvSpPr>
          <p:cNvPr id="3" name="Title 2">
            <a:extLst>
              <a:ext uri="{FF2B5EF4-FFF2-40B4-BE49-F238E27FC236}">
                <a16:creationId xmlns:a16="http://schemas.microsoft.com/office/drawing/2014/main" id="{4A885114-A3B3-3940-A1EE-B40EB670FD96}"/>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2B361312-62E2-374A-ADEC-CD7325B11520}"/>
              </a:ext>
            </a:extLst>
          </p:cNvPr>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a:extLst>
              <a:ext uri="{FF2B5EF4-FFF2-40B4-BE49-F238E27FC236}">
                <a16:creationId xmlns:a16="http://schemas.microsoft.com/office/drawing/2014/main" id="{97CED286-9809-B34E-BD46-5D06DA007AA6}"/>
              </a:ext>
            </a:extLst>
          </p:cNvPr>
          <p:cNvSpPr>
            <a:spLocks noGrp="1"/>
          </p:cNvSpPr>
          <p:nvPr>
            <p:ph type="sldNum" sz="quarter" idx="11"/>
          </p:nvPr>
        </p:nvSpPr>
        <p:spPr/>
        <p:txBody>
          <a:bodyPr/>
          <a:lstStyle/>
          <a:p>
            <a:pPr>
              <a:defRPr/>
            </a:pPr>
            <a:fld id="{D4FD9659-824B-46C0-8A9A-C90F38C1F825}" type="slidenum">
              <a:rPr lang="en-US" smtClean="0"/>
              <a:pPr>
                <a:defRPr/>
              </a:pPr>
              <a:t>32</a:t>
            </a:fld>
            <a:endParaRPr lang="en-US" dirty="0"/>
          </a:p>
        </p:txBody>
      </p:sp>
    </p:spTree>
    <p:extLst>
      <p:ext uri="{BB962C8B-B14F-4D97-AF65-F5344CB8AC3E}">
        <p14:creationId xmlns:p14="http://schemas.microsoft.com/office/powerpoint/2010/main" val="617006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Figure 2-6. Scrum Framework</a:t>
            </a:r>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97" y="1219832"/>
            <a:ext cx="8609303" cy="4799967"/>
          </a:xfrm>
          <a:prstGeom prst="rect">
            <a:avLst/>
          </a:prstGeom>
        </p:spPr>
      </p:pic>
    </p:spTree>
    <p:extLst>
      <p:ext uri="{BB962C8B-B14F-4D97-AF65-F5344CB8AC3E}">
        <p14:creationId xmlns:p14="http://schemas.microsoft.com/office/powerpoint/2010/main" val="926879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Technique that can be used in conjunction with scrum</a:t>
            </a:r>
          </a:p>
          <a:p>
            <a:r>
              <a:rPr lang="en-US" dirty="0"/>
              <a:t>Developed in Japan by Toyota Motor Corporation</a:t>
            </a:r>
          </a:p>
          <a:p>
            <a:r>
              <a:rPr lang="en-US" dirty="0"/>
              <a:t>Uses visual cues to guide workflow</a:t>
            </a:r>
          </a:p>
          <a:p>
            <a:r>
              <a:rPr lang="en-US" dirty="0"/>
              <a:t>Kanban cards show new work, work in progress, and work completed</a:t>
            </a:r>
          </a:p>
        </p:txBody>
      </p:sp>
      <p:sp>
        <p:nvSpPr>
          <p:cNvPr id="3" name="Title 2"/>
          <p:cNvSpPr>
            <a:spLocks noGrp="1"/>
          </p:cNvSpPr>
          <p:nvPr>
            <p:ph type="title"/>
          </p:nvPr>
        </p:nvSpPr>
        <p:spPr/>
        <p:txBody>
          <a:bodyPr/>
          <a:lstStyle/>
          <a:p>
            <a:r>
              <a:rPr lang="en-US" dirty="0"/>
              <a:t>Kanban</a:t>
            </a:r>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34</a:t>
            </a:fld>
            <a:endParaRPr lang="en-US" dirty="0"/>
          </a:p>
        </p:txBody>
      </p:sp>
    </p:spTree>
    <p:extLst>
      <p:ext uri="{BB962C8B-B14F-4D97-AF65-F5344CB8AC3E}">
        <p14:creationId xmlns:p14="http://schemas.microsoft.com/office/powerpoint/2010/main" val="3241173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The PMBOK® Guide describes best practices for </a:t>
            </a:r>
            <a:r>
              <a:rPr lang="en-US" sz="2400" i="1" dirty="0"/>
              <a:t>what</a:t>
            </a:r>
            <a:r>
              <a:rPr lang="en-US" sz="2400" dirty="0"/>
              <a:t> should be done to manage projects.</a:t>
            </a:r>
          </a:p>
          <a:p>
            <a:r>
              <a:rPr lang="en-US" sz="2400" dirty="0"/>
              <a:t>Agile is a methodology that describes </a:t>
            </a:r>
            <a:r>
              <a:rPr lang="en-US" sz="2400" i="1" dirty="0"/>
              <a:t>how</a:t>
            </a:r>
            <a:r>
              <a:rPr lang="en-US" sz="2400" dirty="0"/>
              <a:t> to manage projects.</a:t>
            </a:r>
          </a:p>
          <a:p>
            <a:r>
              <a:rPr lang="en-US" sz="2400" dirty="0"/>
              <a:t>The Project Management Institute (PMI) recognized the increased interest in Agile, and introduced a new certification in 2011 called Agile Certified Practitioner (ACP).</a:t>
            </a:r>
          </a:p>
          <a:p>
            <a:r>
              <a:rPr lang="en-US" sz="2400" dirty="0"/>
              <a:t>Seasoned project managers understand that they have always had the option of customizing how they run projects, but that project management is not easy, even when using Agile.</a:t>
            </a:r>
          </a:p>
        </p:txBody>
      </p:sp>
      <p:sp>
        <p:nvSpPr>
          <p:cNvPr id="3" name="Title 2"/>
          <p:cNvSpPr>
            <a:spLocks noGrp="1"/>
          </p:cNvSpPr>
          <p:nvPr>
            <p:ph type="title"/>
          </p:nvPr>
        </p:nvSpPr>
        <p:spPr/>
        <p:txBody>
          <a:bodyPr>
            <a:normAutofit fontScale="90000"/>
          </a:bodyPr>
          <a:lstStyle/>
          <a:p>
            <a:r>
              <a:rPr lang="en-US" b="0" dirty="0"/>
              <a:t>Agile, the PMBOK® Guide, and a New Certification</a:t>
            </a:r>
            <a:endParaRPr lang="en-US" dirty="0"/>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35</a:t>
            </a:fld>
            <a:endParaRPr lang="en-US" dirty="0"/>
          </a:p>
        </p:txBody>
      </p:sp>
    </p:spTree>
    <p:extLst>
      <p:ext uri="{BB962C8B-B14F-4D97-AF65-F5344CB8AC3E}">
        <p14:creationId xmlns:p14="http://schemas.microsoft.com/office/powerpoint/2010/main" val="3999709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idx="1"/>
          </p:nvPr>
        </p:nvSpPr>
        <p:spPr>
          <a:xfrm>
            <a:off x="0" y="838200"/>
            <a:ext cx="8915400" cy="4876800"/>
          </a:xfrm>
        </p:spPr>
        <p:txBody>
          <a:bodyPr/>
          <a:lstStyle/>
          <a:p>
            <a:pPr>
              <a:lnSpc>
                <a:spcPct val="90000"/>
              </a:lnSpc>
            </a:pPr>
            <a:r>
              <a:rPr lang="en-US" dirty="0"/>
              <a:t>Project managers need to take a systems approach when working on projects</a:t>
            </a:r>
          </a:p>
          <a:p>
            <a:pPr>
              <a:lnSpc>
                <a:spcPct val="90000"/>
              </a:lnSpc>
            </a:pPr>
            <a:r>
              <a:rPr lang="en-US" dirty="0"/>
              <a:t>Organizations have four different frames: structural, human resources, political, and symbolic</a:t>
            </a:r>
          </a:p>
          <a:p>
            <a:pPr>
              <a:lnSpc>
                <a:spcPct val="90000"/>
              </a:lnSpc>
            </a:pPr>
            <a:r>
              <a:rPr lang="en-US" dirty="0"/>
              <a:t>The structure and culture of an organization have strong implications for project managers</a:t>
            </a:r>
          </a:p>
          <a:p>
            <a:pPr>
              <a:lnSpc>
                <a:spcPct val="90000"/>
              </a:lnSpc>
            </a:pPr>
            <a:r>
              <a:rPr lang="en-US" dirty="0"/>
              <a:t>Projects should successfully pass through each phase of the project life cycle</a:t>
            </a:r>
          </a:p>
          <a:p>
            <a:pPr>
              <a:lnSpc>
                <a:spcPct val="90000"/>
              </a:lnSpc>
            </a:pPr>
            <a:r>
              <a:rPr lang="en-US" dirty="0"/>
              <a:t>Project managers need to consider several factors due to the unique context of information technology projects</a:t>
            </a:r>
          </a:p>
          <a:p>
            <a:pPr>
              <a:lnSpc>
                <a:spcPct val="90000"/>
              </a:lnSpc>
            </a:pPr>
            <a:r>
              <a:rPr lang="en-US" dirty="0"/>
              <a:t>Recent trends affecting IT project management include globalization, outsourcing, virtual teams, and Agile</a:t>
            </a:r>
          </a:p>
        </p:txBody>
      </p:sp>
      <p:sp>
        <p:nvSpPr>
          <p:cNvPr id="34820" name="Rectangle 2"/>
          <p:cNvSpPr>
            <a:spLocks noGrp="1" noChangeArrowheads="1"/>
          </p:cNvSpPr>
          <p:nvPr>
            <p:ph type="title"/>
          </p:nvPr>
        </p:nvSpPr>
        <p:spPr>
          <a:xfrm>
            <a:off x="381000" y="37514"/>
            <a:ext cx="8305800" cy="715962"/>
          </a:xfrm>
        </p:spPr>
        <p:txBody>
          <a:bodyPr>
            <a:normAutofit fontScale="90000"/>
          </a:bodyPr>
          <a:lstStyle/>
          <a:p>
            <a:r>
              <a:rPr lang="en-US" dirty="0"/>
              <a:t>Chapter Summary</a:t>
            </a:r>
          </a:p>
        </p:txBody>
      </p:sp>
      <p:sp>
        <p:nvSpPr>
          <p:cNvPr id="34818" name="Footer Placeholder 3"/>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26E4E808-D5A2-4270-948F-25CED7EF1363}" type="slidenum">
              <a:rPr lang="en-US"/>
              <a:pPr>
                <a:defRPr/>
              </a:pPr>
              <a:t>36</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a:xfrm>
            <a:off x="381000" y="1295400"/>
            <a:ext cx="8458200" cy="4572000"/>
          </a:xfrm>
        </p:spPr>
        <p:txBody>
          <a:bodyPr/>
          <a:lstStyle/>
          <a:p>
            <a:pPr>
              <a:lnSpc>
                <a:spcPct val="90000"/>
              </a:lnSpc>
            </a:pPr>
            <a:r>
              <a:rPr lang="en-US" dirty="0"/>
              <a:t>A </a:t>
            </a:r>
            <a:r>
              <a:rPr lang="en-US" b="1" dirty="0"/>
              <a:t>systems approach </a:t>
            </a:r>
            <a:r>
              <a:rPr lang="en-US" dirty="0"/>
              <a:t>emerged in the 1950s to describe a more analytical approach to management and problem solving</a:t>
            </a:r>
          </a:p>
          <a:p>
            <a:pPr>
              <a:lnSpc>
                <a:spcPct val="90000"/>
              </a:lnSpc>
            </a:pPr>
            <a:r>
              <a:rPr lang="en-US" dirty="0"/>
              <a:t>Three parts include:</a:t>
            </a:r>
          </a:p>
          <a:p>
            <a:pPr lvl="1">
              <a:lnSpc>
                <a:spcPct val="90000"/>
              </a:lnSpc>
            </a:pPr>
            <a:r>
              <a:rPr lang="en-US" b="1" dirty="0">
                <a:solidFill>
                  <a:srgbClr val="5B53FF"/>
                </a:solidFill>
              </a:rPr>
              <a:t>Systems philosophy</a:t>
            </a:r>
            <a:r>
              <a:rPr lang="en-US" dirty="0">
                <a:solidFill>
                  <a:srgbClr val="5B53FF"/>
                </a:solidFill>
              </a:rPr>
              <a:t>: </a:t>
            </a:r>
            <a:r>
              <a:rPr lang="en-US" dirty="0"/>
              <a:t>an overall model for thinking about things as systems</a:t>
            </a:r>
          </a:p>
          <a:p>
            <a:pPr lvl="1">
              <a:lnSpc>
                <a:spcPct val="90000"/>
              </a:lnSpc>
            </a:pPr>
            <a:r>
              <a:rPr lang="en-US" b="1" dirty="0">
                <a:solidFill>
                  <a:srgbClr val="5B53FF"/>
                </a:solidFill>
              </a:rPr>
              <a:t>Systems analysis</a:t>
            </a:r>
            <a:r>
              <a:rPr lang="en-US" dirty="0">
                <a:solidFill>
                  <a:srgbClr val="5B53FF"/>
                </a:solidFill>
              </a:rPr>
              <a:t>: </a:t>
            </a:r>
            <a:r>
              <a:rPr lang="en-US" dirty="0"/>
              <a:t>problem-solving approach</a:t>
            </a:r>
          </a:p>
          <a:p>
            <a:pPr lvl="1">
              <a:lnSpc>
                <a:spcPct val="90000"/>
              </a:lnSpc>
            </a:pPr>
            <a:r>
              <a:rPr lang="en-US" b="1" dirty="0">
                <a:solidFill>
                  <a:srgbClr val="5B53FF"/>
                </a:solidFill>
              </a:rPr>
              <a:t>Systems management</a:t>
            </a:r>
            <a:r>
              <a:rPr lang="en-US" dirty="0">
                <a:solidFill>
                  <a:srgbClr val="5B53FF"/>
                </a:solidFill>
              </a:rPr>
              <a:t>: </a:t>
            </a:r>
            <a:r>
              <a:rPr lang="en-US" dirty="0"/>
              <a:t>address business, technological, and organizational issues before making changes to systems</a:t>
            </a:r>
          </a:p>
        </p:txBody>
      </p:sp>
      <p:sp>
        <p:nvSpPr>
          <p:cNvPr id="13316" name="Rectangle 2"/>
          <p:cNvSpPr>
            <a:spLocks noGrp="1" noChangeArrowheads="1"/>
          </p:cNvSpPr>
          <p:nvPr>
            <p:ph type="title"/>
          </p:nvPr>
        </p:nvSpPr>
        <p:spPr>
          <a:xfrm>
            <a:off x="304800" y="152400"/>
            <a:ext cx="8839200" cy="1143000"/>
          </a:xfrm>
        </p:spPr>
        <p:txBody>
          <a:bodyPr>
            <a:normAutofit fontScale="90000"/>
          </a:bodyPr>
          <a:lstStyle/>
          <a:p>
            <a:r>
              <a:rPr lang="en-US" dirty="0"/>
              <a:t>A Systems View of Project Management</a:t>
            </a:r>
          </a:p>
        </p:txBody>
      </p:sp>
      <p:sp>
        <p:nvSpPr>
          <p:cNvPr id="13314" name="Footer Placeholder 3"/>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51C533D4-6C77-4C28-9310-1A48D750367A}" type="slidenum">
              <a:rPr lang="en-US"/>
              <a:pPr>
                <a:defRPr/>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dirty="0">
                <a:solidFill>
                  <a:srgbClr val="5B53FF"/>
                </a:solidFill>
              </a:rPr>
              <a:t>Figure 2-1. Three Sphere Model for Systems Management</a:t>
            </a:r>
          </a:p>
        </p:txBody>
      </p:sp>
      <p:sp>
        <p:nvSpPr>
          <p:cNvPr id="7" name="Footer Placeholder 6"/>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0BD84499-56DB-4FF3-8D99-174F9EB97545}" type="slidenum">
              <a:rPr lang="en-US" smtClean="0"/>
              <a:pPr>
                <a:defRPr/>
              </a:pPr>
              <a:t>5</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57048"/>
            <a:ext cx="6781800" cy="48306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28600" y="228600"/>
            <a:ext cx="8915400" cy="685800"/>
          </a:xfrm>
        </p:spPr>
        <p:txBody>
          <a:bodyPr>
            <a:normAutofit fontScale="90000"/>
          </a:bodyPr>
          <a:lstStyle/>
          <a:p>
            <a:r>
              <a:rPr lang="en-US" dirty="0"/>
              <a:t>Figure 2-2. Perspectives on Organizations</a:t>
            </a:r>
          </a:p>
        </p:txBody>
      </p:sp>
      <p:sp>
        <p:nvSpPr>
          <p:cNvPr id="16386" name="Footer Placeholder 3"/>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12" name="Slide Number Placeholder 4"/>
          <p:cNvSpPr>
            <a:spLocks noGrp="1"/>
          </p:cNvSpPr>
          <p:nvPr>
            <p:ph type="sldNum" sz="quarter" idx="11"/>
          </p:nvPr>
        </p:nvSpPr>
        <p:spPr/>
        <p:txBody>
          <a:bodyPr/>
          <a:lstStyle/>
          <a:p>
            <a:pPr>
              <a:defRPr/>
            </a:pPr>
            <a:fld id="{54D9EE01-122A-4F6B-878B-46264A60159F}" type="slidenum">
              <a:rPr lang="en-US"/>
              <a:pPr>
                <a:defRPr/>
              </a:pPr>
              <a:t>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17491"/>
            <a:ext cx="8456096" cy="49855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r>
              <a:rPr lang="en-US" dirty="0"/>
              <a:t>3 basic organization structures</a:t>
            </a:r>
          </a:p>
          <a:p>
            <a:pPr lvl="1"/>
            <a:r>
              <a:rPr lang="en-US" sz="2800" b="1" dirty="0"/>
              <a:t>Functional:</a:t>
            </a:r>
            <a:r>
              <a:rPr lang="en-US" sz="2800" dirty="0"/>
              <a:t> functional managers report to the CEO</a:t>
            </a:r>
          </a:p>
          <a:p>
            <a:pPr lvl="1"/>
            <a:r>
              <a:rPr lang="en-US" sz="2800" b="1" dirty="0"/>
              <a:t>Project:</a:t>
            </a:r>
            <a:r>
              <a:rPr lang="en-US" sz="2800" dirty="0"/>
              <a:t> program managers report to the CEO</a:t>
            </a:r>
          </a:p>
          <a:p>
            <a:pPr lvl="1"/>
            <a:r>
              <a:rPr lang="en-US" sz="2800" b="1" dirty="0"/>
              <a:t>Matrix:</a:t>
            </a:r>
            <a:r>
              <a:rPr lang="en-US" sz="2800" dirty="0"/>
              <a:t> </a:t>
            </a:r>
            <a:r>
              <a:rPr lang="en-US" sz="2800" dirty="0">
                <a:solidFill>
                  <a:srgbClr val="5B53FF"/>
                </a:solidFill>
              </a:rPr>
              <a:t>middle ground between functional and project structures; </a:t>
            </a:r>
            <a:r>
              <a:rPr lang="en-US" sz="2800" dirty="0"/>
              <a:t>personnel often report to two or more bosses; structure can be weak, balanced, or strong matrix</a:t>
            </a:r>
          </a:p>
        </p:txBody>
      </p:sp>
      <p:sp>
        <p:nvSpPr>
          <p:cNvPr id="18436" name="Rectangle 2"/>
          <p:cNvSpPr>
            <a:spLocks noGrp="1" noChangeArrowheads="1"/>
          </p:cNvSpPr>
          <p:nvPr>
            <p:ph type="title"/>
          </p:nvPr>
        </p:nvSpPr>
        <p:spPr/>
        <p:txBody>
          <a:bodyPr/>
          <a:lstStyle/>
          <a:p>
            <a:r>
              <a:rPr lang="en-US" dirty="0">
                <a:solidFill>
                  <a:srgbClr val="5B53FF"/>
                </a:solidFill>
              </a:rPr>
              <a:t>Organizational Structures</a:t>
            </a:r>
          </a:p>
        </p:txBody>
      </p:sp>
      <p:sp>
        <p:nvSpPr>
          <p:cNvPr id="18434" name="Footer Placeholder 3"/>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C4723D0A-DC20-4FDC-880A-596289672AA3}" type="slidenum">
              <a:rPr lang="en-US"/>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199" y="145330"/>
            <a:ext cx="8229600" cy="1143000"/>
          </a:xfrm>
        </p:spPr>
        <p:txBody>
          <a:bodyPr>
            <a:normAutofit fontScale="90000"/>
          </a:bodyPr>
          <a:lstStyle/>
          <a:p>
            <a:r>
              <a:rPr lang="en-US" sz="3600" dirty="0"/>
              <a:t>Figure 2-3. Functional, Project, and Matrix Organizational Structures</a:t>
            </a:r>
          </a:p>
        </p:txBody>
      </p:sp>
      <p:sp>
        <p:nvSpPr>
          <p:cNvPr id="19460" name="Footer Placeholder 3"/>
          <p:cNvSpPr>
            <a:spLocks noGrp="1"/>
          </p:cNvSpPr>
          <p:nvPr>
            <p:ph type="ftr" sz="quarter" idx="10"/>
          </p:nvPr>
        </p:nvSpPr>
        <p:spPr bwMode="auto">
          <a:noFill/>
          <a:ln>
            <a:miter lim="800000"/>
            <a:headEnd/>
            <a:tailEnd/>
          </a:ln>
        </p:spPr>
        <p:txBody>
          <a:bodyPr/>
          <a:lstStyle/>
          <a:p>
            <a:pPr algn="r">
              <a:buFontTx/>
              <a:buNone/>
            </a:pPr>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0BD84499-56DB-4FF3-8D99-174F9EB97545}" type="slidenum">
              <a:rPr lang="en-US" smtClean="0"/>
              <a:pPr>
                <a:defRPr/>
              </a:pPr>
              <a:t>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341" y="1295400"/>
            <a:ext cx="4957317" cy="50548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381000" y="152400"/>
            <a:ext cx="8305800" cy="1143000"/>
          </a:xfrm>
        </p:spPr>
        <p:txBody>
          <a:bodyPr>
            <a:normAutofit fontScale="90000"/>
          </a:bodyPr>
          <a:lstStyle/>
          <a:p>
            <a:r>
              <a:rPr lang="en-US" sz="3600" dirty="0"/>
              <a:t>Table 2-1.  Organizational Structure Influences on Projects</a:t>
            </a:r>
            <a:endParaRPr lang="en-US" sz="4400" dirty="0"/>
          </a:p>
        </p:txBody>
      </p:sp>
      <p:sp>
        <p:nvSpPr>
          <p:cNvPr id="1027" name="Footer Placeholder 3"/>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4941097B-8DCA-4F4B-82F9-5CA08C941AAF}" type="slidenum">
              <a:rPr lang="en-US"/>
              <a:pPr>
                <a:defRPr/>
              </a:pPr>
              <a:t>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19200"/>
            <a:ext cx="7357110" cy="5073623"/>
          </a:xfrm>
          <a:prstGeom prst="rect">
            <a:avLst/>
          </a:prstGeom>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2967</TotalTime>
  <Words>2160</Words>
  <Application>Microsoft Macintosh PowerPoint</Application>
  <PresentationFormat>On-screen Show (4:3)</PresentationFormat>
  <Paragraphs>250</Paragraphs>
  <Slides>36</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Arial</vt:lpstr>
      <vt:lpstr>Arial Rounded MT Bold</vt:lpstr>
      <vt:lpstr>Calibri</vt:lpstr>
      <vt:lpstr>Lucida Sans Unicode</vt:lpstr>
      <vt:lpstr>Times New Roman</vt:lpstr>
      <vt:lpstr>Verdana</vt:lpstr>
      <vt:lpstr>Wingdings 2</vt:lpstr>
      <vt:lpstr>Wingdings 3</vt:lpstr>
      <vt:lpstr>Custom Design</vt:lpstr>
      <vt:lpstr>Theme1</vt:lpstr>
      <vt:lpstr>Chapter 2: The Project Management and Information Technology Context</vt:lpstr>
      <vt:lpstr>Learning Objectives</vt:lpstr>
      <vt:lpstr>Learning Objectives</vt:lpstr>
      <vt:lpstr>A Systems View of Project Management</vt:lpstr>
      <vt:lpstr>Figure 2-1. Three Sphere Model for Systems Management</vt:lpstr>
      <vt:lpstr>Figure 2-2. Perspectives on Organizations</vt:lpstr>
      <vt:lpstr>Organizational Structures</vt:lpstr>
      <vt:lpstr>Figure 2-3. Functional, Project, and Matrix Organizational Structures</vt:lpstr>
      <vt:lpstr>Table 2-1.  Organizational Structure Influences on Projects</vt:lpstr>
      <vt:lpstr>Organizational Culture</vt:lpstr>
      <vt:lpstr>Ten Characteristics of Organizational Culture</vt:lpstr>
      <vt:lpstr>Project Phases and the Project Life Cycle</vt:lpstr>
      <vt:lpstr>More on Project Phases</vt:lpstr>
      <vt:lpstr>Figure 2-4. Phases of the Traditional Project Life Cycle</vt:lpstr>
      <vt:lpstr>Product Life Cycles</vt:lpstr>
      <vt:lpstr>Predictive Life Cycle Models</vt:lpstr>
      <vt:lpstr>Figure 2-5. Waterfall and Spiral Life Cycle Models</vt:lpstr>
      <vt:lpstr>Agile Software Development</vt:lpstr>
      <vt:lpstr>The Importance of Project Phases and Management Reviews</vt:lpstr>
      <vt:lpstr>Recent Trends Affecting IT Project Management</vt:lpstr>
      <vt:lpstr>Important Issues and Suggestions Related to Globalization</vt:lpstr>
      <vt:lpstr>Outsourcing</vt:lpstr>
      <vt:lpstr>Virtual Teams Advantages</vt:lpstr>
      <vt:lpstr>Virtual Team Disadvantages</vt:lpstr>
      <vt:lpstr>Agile software development </vt:lpstr>
      <vt:lpstr>Manifesto for Agile Software Development</vt:lpstr>
      <vt:lpstr>Agile Project Management</vt:lpstr>
      <vt:lpstr>Agile Makes Sense for Some Projects, But Not All</vt:lpstr>
      <vt:lpstr>PowerPoint Presentation</vt:lpstr>
      <vt:lpstr>Scrum</vt:lpstr>
      <vt:lpstr>PowerPoint Presentation</vt:lpstr>
      <vt:lpstr>PowerPoint Presentation</vt:lpstr>
      <vt:lpstr>Figure 2-6. Scrum Framework</vt:lpstr>
      <vt:lpstr>Kanban</vt:lpstr>
      <vt:lpstr>Agile, the PMBOK® Guide, and a New Certification</vt:lpstr>
      <vt:lpstr>Chapter Summary</vt:lpstr>
    </vt:vector>
  </TitlesOfParts>
  <Company>Augsburg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Microsoft Office User</cp:lastModifiedBy>
  <cp:revision>168</cp:revision>
  <dcterms:created xsi:type="dcterms:W3CDTF">2001-07-05T23:10:12Z</dcterms:created>
  <dcterms:modified xsi:type="dcterms:W3CDTF">2021-05-10T19:42:40Z</dcterms:modified>
</cp:coreProperties>
</file>