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45"/>
  </p:notesMasterIdLst>
  <p:handoutMasterIdLst>
    <p:handoutMasterId r:id="rId46"/>
  </p:handoutMasterIdLst>
  <p:sldIdLst>
    <p:sldId id="257" r:id="rId2"/>
    <p:sldId id="335" r:id="rId3"/>
    <p:sldId id="407" r:id="rId4"/>
    <p:sldId id="402" r:id="rId5"/>
    <p:sldId id="334" r:id="rId6"/>
    <p:sldId id="392" r:id="rId7"/>
    <p:sldId id="337" r:id="rId8"/>
    <p:sldId id="339" r:id="rId9"/>
    <p:sldId id="371" r:id="rId10"/>
    <p:sldId id="397" r:id="rId11"/>
    <p:sldId id="399" r:id="rId12"/>
    <p:sldId id="398" r:id="rId13"/>
    <p:sldId id="400" r:id="rId14"/>
    <p:sldId id="401" r:id="rId15"/>
    <p:sldId id="403" r:id="rId16"/>
    <p:sldId id="375" r:id="rId17"/>
    <p:sldId id="404" r:id="rId18"/>
    <p:sldId id="344" r:id="rId19"/>
    <p:sldId id="345" r:id="rId20"/>
    <p:sldId id="346" r:id="rId21"/>
    <p:sldId id="347" r:id="rId22"/>
    <p:sldId id="348" r:id="rId23"/>
    <p:sldId id="350" r:id="rId24"/>
    <p:sldId id="351" r:id="rId25"/>
    <p:sldId id="352" r:id="rId26"/>
    <p:sldId id="383" r:id="rId27"/>
    <p:sldId id="406" r:id="rId28"/>
    <p:sldId id="354" r:id="rId29"/>
    <p:sldId id="384" r:id="rId30"/>
    <p:sldId id="405" r:id="rId31"/>
    <p:sldId id="356" r:id="rId32"/>
    <p:sldId id="358" r:id="rId33"/>
    <p:sldId id="385" r:id="rId34"/>
    <p:sldId id="386" r:id="rId35"/>
    <p:sldId id="363" r:id="rId36"/>
    <p:sldId id="387" r:id="rId37"/>
    <p:sldId id="376" r:id="rId38"/>
    <p:sldId id="388" r:id="rId39"/>
    <p:sldId id="366" r:id="rId40"/>
    <p:sldId id="368" r:id="rId41"/>
    <p:sldId id="380" r:id="rId42"/>
    <p:sldId id="389" r:id="rId43"/>
    <p:sldId id="370" r:id="rId4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80580" autoAdjust="0"/>
  </p:normalViewPr>
  <p:slideViewPr>
    <p:cSldViewPr>
      <p:cViewPr varScale="1">
        <p:scale>
          <a:sx n="92" d="100"/>
          <a:sy n="92" d="100"/>
        </p:scale>
        <p:origin x="2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16ACC03-8B63-4662-AA1B-AE60329EE76C}" type="slidenum">
              <a:rPr lang="en-US"/>
              <a:pPr>
                <a:defRPr/>
              </a:pPr>
              <a:t>‹#›</a:t>
            </a:fld>
            <a:endParaRPr lang="en-US" dirty="0"/>
          </a:p>
        </p:txBody>
      </p:sp>
    </p:spTree>
    <p:extLst>
      <p:ext uri="{BB962C8B-B14F-4D97-AF65-F5344CB8AC3E}">
        <p14:creationId xmlns:p14="http://schemas.microsoft.com/office/powerpoint/2010/main" val="256538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4DE4318-E4BE-49A8-80E2-9AEFB83AE894}" type="slidenum">
              <a:rPr lang="en-US"/>
              <a:pPr>
                <a:defRPr/>
              </a:pPr>
              <a:t>‹#›</a:t>
            </a:fld>
            <a:endParaRPr lang="en-US" dirty="0"/>
          </a:p>
        </p:txBody>
      </p:sp>
    </p:spTree>
    <p:extLst>
      <p:ext uri="{BB962C8B-B14F-4D97-AF65-F5344CB8AC3E}">
        <p14:creationId xmlns:p14="http://schemas.microsoft.com/office/powerpoint/2010/main" val="294340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7DE47B17-5236-40BE-93D3-1F5307651A8C}" type="slidenum">
              <a:rPr lang="en-US" smtClean="0"/>
              <a:pPr/>
              <a:t>1</a:t>
            </a:fld>
            <a:endParaRPr lang="en-US" dirty="0"/>
          </a:p>
        </p:txBody>
      </p:sp>
    </p:spTree>
    <p:extLst>
      <p:ext uri="{BB962C8B-B14F-4D97-AF65-F5344CB8AC3E}">
        <p14:creationId xmlns:p14="http://schemas.microsoft.com/office/powerpoint/2010/main" val="3170982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25</a:t>
            </a:fld>
            <a:endParaRPr lang="en-US" dirty="0"/>
          </a:p>
        </p:txBody>
      </p:sp>
    </p:spTree>
    <p:extLst>
      <p:ext uri="{BB962C8B-B14F-4D97-AF65-F5344CB8AC3E}">
        <p14:creationId xmlns:p14="http://schemas.microsoft.com/office/powerpoint/2010/main" val="63097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26</a:t>
            </a:fld>
            <a:endParaRPr lang="en-US" dirty="0"/>
          </a:p>
        </p:txBody>
      </p:sp>
    </p:spTree>
    <p:extLst>
      <p:ext uri="{BB962C8B-B14F-4D97-AF65-F5344CB8AC3E}">
        <p14:creationId xmlns:p14="http://schemas.microsoft.com/office/powerpoint/2010/main" val="2489445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3650132D-6126-5C49-88C1-97A08F869C6C}" type="slidenum">
              <a:rPr lang="en-US" altLang="en-US"/>
              <a:pPr/>
              <a:t>27</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944945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29</a:t>
            </a:fld>
            <a:endParaRPr lang="en-US" dirty="0"/>
          </a:p>
        </p:txBody>
      </p:sp>
    </p:spTree>
    <p:extLst>
      <p:ext uri="{BB962C8B-B14F-4D97-AF65-F5344CB8AC3E}">
        <p14:creationId xmlns:p14="http://schemas.microsoft.com/office/powerpoint/2010/main" val="331069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3650132D-6126-5C49-88C1-97A08F869C6C}" type="slidenum">
              <a:rPr lang="en-US" altLang="en-US"/>
              <a:pPr/>
              <a:t>30</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222372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36</a:t>
            </a:fld>
            <a:endParaRPr lang="en-US" dirty="0"/>
          </a:p>
        </p:txBody>
      </p:sp>
    </p:spTree>
    <p:extLst>
      <p:ext uri="{BB962C8B-B14F-4D97-AF65-F5344CB8AC3E}">
        <p14:creationId xmlns:p14="http://schemas.microsoft.com/office/powerpoint/2010/main" val="160205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38</a:t>
            </a:fld>
            <a:endParaRPr lang="en-US" dirty="0"/>
          </a:p>
        </p:txBody>
      </p:sp>
    </p:spTree>
    <p:extLst>
      <p:ext uri="{BB962C8B-B14F-4D97-AF65-F5344CB8AC3E}">
        <p14:creationId xmlns:p14="http://schemas.microsoft.com/office/powerpoint/2010/main" val="355985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a:t>
            </a:fld>
            <a:endParaRPr lang="en-US" dirty="0"/>
          </a:p>
        </p:txBody>
      </p:sp>
    </p:spTree>
    <p:extLst>
      <p:ext uri="{BB962C8B-B14F-4D97-AF65-F5344CB8AC3E}">
        <p14:creationId xmlns:p14="http://schemas.microsoft.com/office/powerpoint/2010/main" val="316612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3</a:t>
            </a:fld>
            <a:endParaRPr lang="en-US" dirty="0"/>
          </a:p>
        </p:txBody>
      </p:sp>
    </p:spTree>
    <p:extLst>
      <p:ext uri="{BB962C8B-B14F-4D97-AF65-F5344CB8AC3E}">
        <p14:creationId xmlns:p14="http://schemas.microsoft.com/office/powerpoint/2010/main" val="258285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4</a:t>
            </a:fld>
            <a:endParaRPr lang="en-US" dirty="0"/>
          </a:p>
        </p:txBody>
      </p:sp>
    </p:spTree>
    <p:extLst>
      <p:ext uri="{BB962C8B-B14F-4D97-AF65-F5344CB8AC3E}">
        <p14:creationId xmlns:p14="http://schemas.microsoft.com/office/powerpoint/2010/main" val="3940927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9</a:t>
            </a:fld>
            <a:endParaRPr lang="en-US" dirty="0"/>
          </a:p>
        </p:txBody>
      </p:sp>
    </p:spTree>
    <p:extLst>
      <p:ext uri="{BB962C8B-B14F-4D97-AF65-F5344CB8AC3E}">
        <p14:creationId xmlns:p14="http://schemas.microsoft.com/office/powerpoint/2010/main" val="266872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3650132D-6126-5C49-88C1-97A08F869C6C}" type="slidenum">
              <a:rPr lang="en-US" altLang="en-US"/>
              <a:pPr/>
              <a:t>10</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25321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4DE4318-E4BE-49A8-80E2-9AEFB83AE894}" type="slidenum">
              <a:rPr lang="en-US" smtClean="0"/>
              <a:pPr>
                <a:defRPr/>
              </a:pPr>
              <a:t>12</a:t>
            </a:fld>
            <a:endParaRPr lang="en-US" dirty="0"/>
          </a:p>
        </p:txBody>
      </p:sp>
    </p:spTree>
    <p:extLst>
      <p:ext uri="{BB962C8B-B14F-4D97-AF65-F5344CB8AC3E}">
        <p14:creationId xmlns:p14="http://schemas.microsoft.com/office/powerpoint/2010/main" val="306066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3650132D-6126-5C49-88C1-97A08F869C6C}" type="slidenum">
              <a:rPr lang="en-US" altLang="en-US"/>
              <a:pPr/>
              <a:t>15</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43447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3650132D-6126-5C49-88C1-97A08F869C6C}" type="slidenum">
              <a:rPr lang="en-US" altLang="en-US"/>
              <a:pPr/>
              <a:t>17</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82023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356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173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910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1090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47095641"/>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635036237"/>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79682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0312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75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5948457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wrike.com/project-management-guide/project-lifecycle/#the-planning-phase"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7:</a:t>
            </a:r>
            <a:br>
              <a:rPr lang="en-US" dirty="0"/>
            </a:br>
            <a:r>
              <a:rPr lang="en-US" dirty="0"/>
              <a:t>Project Cost Management</a:t>
            </a:r>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algn="ctr" eaLnBrk="1" hangingPunct="1">
              <a:defRPr/>
            </a:pPr>
            <a:r>
              <a:rPr lang="en-US" sz="3200" b="0" dirty="0">
                <a:solidFill>
                  <a:srgbClr val="9900CC"/>
                </a:solidFill>
              </a:rPr>
              <a:t>How Do We Manage Cost?</a:t>
            </a:r>
          </a:p>
        </p:txBody>
      </p:sp>
      <p:sp>
        <p:nvSpPr>
          <p:cNvPr id="104451" name="Rectangle 3"/>
          <p:cNvSpPr>
            <a:spLocks noGrp="1" noChangeArrowheads="1"/>
          </p:cNvSpPr>
          <p:nvPr>
            <p:ph type="body" idx="1"/>
          </p:nvPr>
        </p:nvSpPr>
        <p:spPr>
          <a:xfrm>
            <a:off x="238836" y="1295400"/>
            <a:ext cx="8371764" cy="4762500"/>
          </a:xfrm>
        </p:spPr>
        <p:txBody>
          <a:bodyPr/>
          <a:lstStyle/>
          <a:p>
            <a:pPr eaLnBrk="1" hangingPunct="1">
              <a:buFont typeface="Wingdings" pitchFamily="2" charset="2"/>
              <a:buBlip>
                <a:blip r:embed="rId3"/>
              </a:buBlip>
              <a:defRPr/>
            </a:pPr>
            <a:r>
              <a:rPr lang="en-US" sz="3200" dirty="0">
                <a:latin typeface="Calibri Light" charset="0"/>
                <a:ea typeface="Calibri Light" charset="0"/>
                <a:cs typeface="Calibri Light" charset="0"/>
              </a:rPr>
              <a:t>Processes</a:t>
            </a:r>
          </a:p>
          <a:p>
            <a:pPr marL="857250" lvl="1" indent="-514350">
              <a:buFont typeface="+mj-lt"/>
              <a:buAutoNum type="arabicPeriod"/>
              <a:defRPr/>
            </a:pPr>
            <a:r>
              <a:rPr lang="en-US" sz="2800" dirty="0">
                <a:latin typeface="Calibri Light" charset="0"/>
                <a:ea typeface="Calibri Light" charset="0"/>
                <a:cs typeface="Calibri Light" charset="0"/>
              </a:rPr>
              <a:t>Planning cost management</a:t>
            </a:r>
          </a:p>
          <a:p>
            <a:pPr marL="857250" lvl="1" indent="-514350" eaLnBrk="1" hangingPunct="1">
              <a:buFont typeface="+mj-lt"/>
              <a:buAutoNum type="arabicPeriod"/>
              <a:defRPr/>
            </a:pPr>
            <a:r>
              <a:rPr lang="en-US" sz="2800" dirty="0">
                <a:latin typeface="Calibri Light" charset="0"/>
                <a:ea typeface="Calibri Light" charset="0"/>
                <a:cs typeface="Calibri Light" charset="0"/>
              </a:rPr>
              <a:t>Estimate Costs</a:t>
            </a:r>
          </a:p>
          <a:p>
            <a:pPr marL="857250" lvl="1" indent="-514350" eaLnBrk="1" hangingPunct="1">
              <a:buFont typeface="+mj-lt"/>
              <a:buAutoNum type="arabicPeriod"/>
              <a:defRPr/>
            </a:pPr>
            <a:r>
              <a:rPr lang="en-US" sz="2800" dirty="0">
                <a:latin typeface="Calibri Light" charset="0"/>
                <a:ea typeface="Calibri Light" charset="0"/>
                <a:cs typeface="Calibri Light" charset="0"/>
              </a:rPr>
              <a:t>Determine Budget</a:t>
            </a:r>
          </a:p>
          <a:p>
            <a:pPr marL="857250" lvl="1" indent="-514350" eaLnBrk="1" hangingPunct="1">
              <a:buFont typeface="+mj-lt"/>
              <a:buAutoNum type="arabicPeriod"/>
              <a:defRPr/>
            </a:pPr>
            <a:r>
              <a:rPr lang="en-US" sz="2800" dirty="0">
                <a:latin typeface="Calibri Light" charset="0"/>
                <a:ea typeface="Calibri Light" charset="0"/>
                <a:cs typeface="Calibri Light" charset="0"/>
              </a:rPr>
              <a:t>Control Costs</a:t>
            </a:r>
          </a:p>
          <a:p>
            <a:pPr lvl="1" eaLnBrk="1" hangingPunct="1">
              <a:buFont typeface="Wingdings" pitchFamily="2" charset="2"/>
              <a:buChar char="n"/>
              <a:defRPr/>
            </a:pPr>
            <a:endParaRPr lang="en-US" dirty="0">
              <a:latin typeface="Calibri Light" charset="0"/>
              <a:ea typeface="Calibri Light" charset="0"/>
              <a:cs typeface="Calibri Light" charset="0"/>
            </a:endParaRPr>
          </a:p>
        </p:txBody>
      </p:sp>
      <p:grpSp>
        <p:nvGrpSpPr>
          <p:cNvPr id="7172" name="Group 71"/>
          <p:cNvGrpSpPr>
            <a:grpSpLocks/>
          </p:cNvGrpSpPr>
          <p:nvPr/>
        </p:nvGrpSpPr>
        <p:grpSpPr bwMode="auto">
          <a:xfrm>
            <a:off x="3124200" y="4268788"/>
            <a:ext cx="5780964" cy="1066800"/>
            <a:chOff x="192" y="3504"/>
            <a:chExt cx="3168" cy="672"/>
          </a:xfrm>
        </p:grpSpPr>
        <p:sp>
          <p:nvSpPr>
            <p:cNvPr id="7173" name="Rectangle 5"/>
            <p:cNvSpPr>
              <a:spLocks noChangeArrowheads="1"/>
            </p:cNvSpPr>
            <p:nvPr/>
          </p:nvSpPr>
          <p:spPr bwMode="auto">
            <a:xfrm>
              <a:off x="1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4" name="AutoShape 28"/>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
          <p:nvSpPr>
            <p:cNvPr id="7175" name="Text Box 36"/>
            <p:cNvSpPr txBox="1">
              <a:spLocks noChangeArrowheads="1"/>
            </p:cNvSpPr>
            <p:nvPr/>
          </p:nvSpPr>
          <p:spPr bwMode="auto">
            <a:xfrm>
              <a:off x="356" y="3648"/>
              <a:ext cx="6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Estimate</a:t>
              </a:r>
            </a:p>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Costs</a:t>
              </a:r>
            </a:p>
          </p:txBody>
        </p:sp>
        <p:sp>
          <p:nvSpPr>
            <p:cNvPr id="7176" name="Rectangle 56"/>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7" name="AutoShape 57"/>
            <p:cNvSpPr>
              <a:spLocks noChangeArrowheads="1"/>
            </p:cNvSpPr>
            <p:nvPr/>
          </p:nvSpPr>
          <p:spPr bwMode="auto">
            <a:xfrm>
              <a:off x="2233"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8" name="Text Box 58"/>
            <p:cNvSpPr txBox="1">
              <a:spLocks noChangeArrowheads="1"/>
            </p:cNvSpPr>
            <p:nvPr/>
          </p:nvSpPr>
          <p:spPr bwMode="auto">
            <a:xfrm>
              <a:off x="1516" y="3648"/>
              <a:ext cx="8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Determine Budget</a:t>
              </a:r>
            </a:p>
          </p:txBody>
        </p:sp>
        <p:sp>
          <p:nvSpPr>
            <p:cNvPr id="7179" name="Rectangle 59"/>
            <p:cNvSpPr>
              <a:spLocks noChangeArrowheads="1"/>
            </p:cNvSpPr>
            <p:nvPr/>
          </p:nvSpPr>
          <p:spPr bwMode="auto">
            <a:xfrm>
              <a:off x="25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80" name="Text Box 61"/>
            <p:cNvSpPr txBox="1">
              <a:spLocks noChangeArrowheads="1"/>
            </p:cNvSpPr>
            <p:nvPr/>
          </p:nvSpPr>
          <p:spPr bwMode="auto">
            <a:xfrm>
              <a:off x="2640" y="3648"/>
              <a:ext cx="67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400" b="1" dirty="0">
                  <a:solidFill>
                    <a:srgbClr val="FFFF00"/>
                  </a:solidFill>
                  <a:latin typeface="Calibri Light" panose="020F0302020204030204" pitchFamily="34" charset="0"/>
                </a:rPr>
                <a:t>Control</a:t>
              </a:r>
            </a:p>
            <a:p>
              <a:pPr>
                <a:spcBef>
                  <a:spcPct val="50000"/>
                </a:spcBef>
              </a:pPr>
              <a:r>
                <a:rPr lang="en-US" altLang="en-US" sz="1400" b="1" dirty="0">
                  <a:solidFill>
                    <a:srgbClr val="FFFF00"/>
                  </a:solidFill>
                  <a:latin typeface="Calibri Light" panose="020F0302020204030204" pitchFamily="34" charset="0"/>
                </a:rPr>
                <a:t>Costs</a:t>
              </a:r>
            </a:p>
          </p:txBody>
        </p:sp>
      </p:grpSp>
      <p:sp>
        <p:nvSpPr>
          <p:cNvPr id="2" name="Rectangle 1"/>
          <p:cNvSpPr/>
          <p:nvPr/>
        </p:nvSpPr>
        <p:spPr>
          <a:xfrm>
            <a:off x="377793" y="4268788"/>
            <a:ext cx="2432542" cy="114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defRPr/>
            </a:pPr>
            <a:r>
              <a:rPr lang="en-US" b="1" dirty="0">
                <a:solidFill>
                  <a:srgbClr val="FFFF00"/>
                </a:solidFill>
                <a:latin typeface="Calibri Light" panose="020F0302020204030204" pitchFamily="34" charset="0"/>
              </a:rPr>
              <a:t>Planning cost management</a:t>
            </a:r>
            <a:endParaRPr lang="en-US" b="1" dirty="0">
              <a:solidFill>
                <a:srgbClr val="FFFF00"/>
              </a:solidFill>
              <a:latin typeface="Calibri Light" charset="0"/>
              <a:ea typeface="Calibri Light" charset="0"/>
              <a:cs typeface="Calibri Light" charset="0"/>
            </a:endParaRPr>
          </a:p>
        </p:txBody>
      </p:sp>
      <p:sp>
        <p:nvSpPr>
          <p:cNvPr id="14" name="AutoShape 28">
            <a:extLst>
              <a:ext uri="{FF2B5EF4-FFF2-40B4-BE49-F238E27FC236}">
                <a16:creationId xmlns:a16="http://schemas.microsoft.com/office/drawing/2014/main" id="{5984BE59-17F7-684F-9E10-F73F96F3EBDF}"/>
              </a:ext>
            </a:extLst>
          </p:cNvPr>
          <p:cNvSpPr>
            <a:spLocks noChangeArrowheads="1"/>
          </p:cNvSpPr>
          <p:nvPr/>
        </p:nvSpPr>
        <p:spPr bwMode="auto">
          <a:xfrm>
            <a:off x="2699021" y="4535488"/>
            <a:ext cx="567513"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Tree>
    <p:extLst>
      <p:ext uri="{BB962C8B-B14F-4D97-AF65-F5344CB8AC3E}">
        <p14:creationId xmlns:p14="http://schemas.microsoft.com/office/powerpoint/2010/main" val="319407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09550" y="838200"/>
            <a:ext cx="8305800" cy="4572000"/>
          </a:xfrm>
        </p:spPr>
        <p:txBody>
          <a:bodyPr>
            <a:normAutofit lnSpcReduction="10000"/>
          </a:bodyPr>
          <a:lstStyle/>
          <a:p>
            <a:pPr>
              <a:lnSpc>
                <a:spcPct val="80000"/>
              </a:lnSpc>
            </a:pPr>
            <a:r>
              <a:rPr lang="en-US" sz="2800" b="1" dirty="0">
                <a:solidFill>
                  <a:srgbClr val="000000"/>
                </a:solidFill>
                <a:highlight>
                  <a:srgbClr val="00FFFF"/>
                </a:highlight>
                <a:latin typeface="Calibri Light" panose="020F0302020204030204" pitchFamily="34" charset="0"/>
              </a:rPr>
              <a:t>Tangible costs</a:t>
            </a:r>
            <a:r>
              <a:rPr lang="en-US" sz="2800" dirty="0">
                <a:solidFill>
                  <a:srgbClr val="000000"/>
                </a:solidFill>
                <a:highlight>
                  <a:srgbClr val="00FFFF"/>
                </a:highlight>
                <a:latin typeface="Calibri Light" panose="020F0302020204030204" pitchFamily="34" charset="0"/>
              </a:rPr>
              <a:t> or </a:t>
            </a:r>
            <a:r>
              <a:rPr lang="en-US" sz="2800" b="1" dirty="0">
                <a:solidFill>
                  <a:srgbClr val="000000"/>
                </a:solidFill>
                <a:highlight>
                  <a:srgbClr val="00FFFF"/>
                </a:highlight>
                <a:latin typeface="Calibri Light" panose="020F0302020204030204" pitchFamily="34" charset="0"/>
              </a:rPr>
              <a:t>benefits</a:t>
            </a:r>
            <a:r>
              <a:rPr lang="en-US" sz="2800" dirty="0">
                <a:solidFill>
                  <a:srgbClr val="000000"/>
                </a:solidFill>
                <a:highlight>
                  <a:srgbClr val="00FFFF"/>
                </a:highlight>
                <a:latin typeface="Calibri Light" panose="020F0302020204030204" pitchFamily="34" charset="0"/>
              </a:rPr>
              <a:t> </a:t>
            </a:r>
            <a:r>
              <a:rPr lang="en-US" sz="2800" dirty="0">
                <a:latin typeface="Calibri Light" panose="020F0302020204030204" pitchFamily="34" charset="0"/>
              </a:rPr>
              <a:t>are those costs or benefits that an organization can easily measure in dollars</a:t>
            </a:r>
          </a:p>
          <a:p>
            <a:pPr>
              <a:lnSpc>
                <a:spcPct val="80000"/>
              </a:lnSpc>
            </a:pPr>
            <a:r>
              <a:rPr lang="en-US" sz="2800" i="1" u="sng" dirty="0">
                <a:solidFill>
                  <a:srgbClr val="000000"/>
                </a:solidFill>
                <a:latin typeface="Calibri Light" panose="020F0302020204030204" pitchFamily="34" charset="0"/>
              </a:rPr>
              <a:t>Measure them accurately. </a:t>
            </a:r>
          </a:p>
          <a:p>
            <a:pPr>
              <a:lnSpc>
                <a:spcPct val="80000"/>
              </a:lnSpc>
            </a:pPr>
            <a:r>
              <a:rPr lang="en-US" sz="2800" i="1" dirty="0">
                <a:solidFill>
                  <a:srgbClr val="000000"/>
                </a:solidFill>
                <a:latin typeface="Calibri Light" panose="020F0302020204030204" pitchFamily="34" charset="0"/>
              </a:rPr>
              <a:t> (hard cost) Cost you can “see feel and touch”. Ex: purchase cost of computer, power usage software purchase costs, wages, labor </a:t>
            </a:r>
          </a:p>
          <a:p>
            <a:pPr>
              <a:lnSpc>
                <a:spcPct val="80000"/>
              </a:lnSpc>
            </a:pPr>
            <a:r>
              <a:rPr lang="en-US" sz="2800" dirty="0">
                <a:solidFill>
                  <a:srgbClr val="FF3399"/>
                </a:solidFill>
                <a:latin typeface="Calibri Light" panose="020F0302020204030204" pitchFamily="34" charset="0"/>
              </a:rPr>
              <a:t> </a:t>
            </a:r>
          </a:p>
          <a:p>
            <a:pPr>
              <a:lnSpc>
                <a:spcPct val="80000"/>
              </a:lnSpc>
            </a:pPr>
            <a:r>
              <a:rPr lang="en-US" sz="2800" b="1" dirty="0">
                <a:solidFill>
                  <a:srgbClr val="000000"/>
                </a:solidFill>
                <a:highlight>
                  <a:srgbClr val="00FFFF"/>
                </a:highlight>
                <a:latin typeface="Calibri Light" panose="020F0302020204030204" pitchFamily="34" charset="0"/>
              </a:rPr>
              <a:t>Intangible costs</a:t>
            </a:r>
            <a:r>
              <a:rPr lang="en-US" sz="2800" dirty="0">
                <a:solidFill>
                  <a:srgbClr val="000000"/>
                </a:solidFill>
                <a:highlight>
                  <a:srgbClr val="00FFFF"/>
                </a:highlight>
                <a:latin typeface="Calibri Light" panose="020F0302020204030204" pitchFamily="34" charset="0"/>
              </a:rPr>
              <a:t> or </a:t>
            </a:r>
            <a:r>
              <a:rPr lang="en-US" sz="2800" b="1" dirty="0">
                <a:solidFill>
                  <a:srgbClr val="000000"/>
                </a:solidFill>
                <a:highlight>
                  <a:srgbClr val="00FFFF"/>
                </a:highlight>
                <a:latin typeface="Calibri Light" panose="020F0302020204030204" pitchFamily="34" charset="0"/>
              </a:rPr>
              <a:t>benefits</a:t>
            </a:r>
            <a:r>
              <a:rPr lang="en-US" sz="2800" dirty="0">
                <a:solidFill>
                  <a:srgbClr val="C00000"/>
                </a:solidFill>
                <a:highlight>
                  <a:srgbClr val="00FFFF"/>
                </a:highlight>
                <a:latin typeface="Calibri Light" panose="020F0302020204030204" pitchFamily="34" charset="0"/>
              </a:rPr>
              <a:t> </a:t>
            </a:r>
            <a:r>
              <a:rPr lang="en-US" sz="2800" dirty="0">
                <a:latin typeface="Calibri Light" panose="020F0302020204030204" pitchFamily="34" charset="0"/>
              </a:rPr>
              <a:t>are costs or benefits that are difficult to measure in monetary terms. </a:t>
            </a:r>
          </a:p>
          <a:p>
            <a:pPr>
              <a:lnSpc>
                <a:spcPct val="80000"/>
              </a:lnSpc>
            </a:pPr>
            <a:r>
              <a:rPr lang="en-US" sz="2800" i="1" u="sng" dirty="0">
                <a:solidFill>
                  <a:srgbClr val="000000"/>
                </a:solidFill>
                <a:latin typeface="Calibri Light" panose="020F0302020204030204" pitchFamily="34" charset="0"/>
              </a:rPr>
              <a:t>Cannot measure accurately</a:t>
            </a:r>
          </a:p>
          <a:p>
            <a:pPr>
              <a:lnSpc>
                <a:spcPct val="80000"/>
              </a:lnSpc>
            </a:pPr>
            <a:r>
              <a:rPr lang="en-US" sz="2800" i="1" dirty="0">
                <a:solidFill>
                  <a:srgbClr val="000000"/>
                </a:solidFill>
                <a:latin typeface="Calibri Light" panose="020F0302020204030204" pitchFamily="34" charset="0"/>
              </a:rPr>
              <a:t>  (soft costs). Costs cannot “see, feel or touch”.  Ex. Productivity  gains from  computer use, sales gains from a better customer support, etc. (Employee moral)</a:t>
            </a:r>
          </a:p>
          <a:p>
            <a:pPr>
              <a:lnSpc>
                <a:spcPct val="80000"/>
              </a:lnSpc>
            </a:pPr>
            <a:endParaRPr lang="en-US" sz="2800" dirty="0">
              <a:latin typeface="Calibri Light" panose="020F0302020204030204" pitchFamily="34" charset="0"/>
            </a:endParaRPr>
          </a:p>
          <a:p>
            <a:pPr>
              <a:lnSpc>
                <a:spcPct val="80000"/>
              </a:lnSpc>
            </a:pPr>
            <a:endParaRPr lang="en-US" dirty="0">
              <a:latin typeface="Calibri Light" panose="020F0302020204030204" pitchFamily="34" charset="0"/>
            </a:endParaRPr>
          </a:p>
        </p:txBody>
      </p:sp>
      <p:sp>
        <p:nvSpPr>
          <p:cNvPr id="30722" name="Rectangle 2"/>
          <p:cNvSpPr>
            <a:spLocks noGrp="1" noChangeArrowheads="1"/>
          </p:cNvSpPr>
          <p:nvPr>
            <p:ph type="title"/>
          </p:nvPr>
        </p:nvSpPr>
        <p:spPr>
          <a:xfrm>
            <a:off x="381000" y="274638"/>
            <a:ext cx="8305800" cy="411162"/>
          </a:xfrm>
        </p:spPr>
        <p:txBody>
          <a:bodyPr>
            <a:normAutofit fontScale="90000"/>
          </a:bodyPr>
          <a:lstStyle/>
          <a:p>
            <a:pPr algn="ctr"/>
            <a:r>
              <a:rPr lang="en-US" sz="3600" dirty="0">
                <a:solidFill>
                  <a:srgbClr val="000000"/>
                </a:solidFill>
                <a:highlight>
                  <a:srgbClr val="FFFF00"/>
                </a:highlight>
              </a:rPr>
              <a:t>Types of Costs and Benefits</a:t>
            </a:r>
          </a:p>
        </p:txBody>
      </p:sp>
      <p:sp>
        <p:nvSpPr>
          <p:cNvPr id="3072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1EB3F714-30BF-4029-B3DF-B4C71CA79379}" type="slidenum">
              <a:rPr lang="en-US" smtClean="0"/>
              <a:pPr>
                <a:defRPr/>
              </a:pPr>
              <a:t>11</a:t>
            </a:fld>
            <a:endParaRPr lang="en-US" dirty="0"/>
          </a:p>
        </p:txBody>
      </p:sp>
    </p:spTree>
    <p:extLst>
      <p:ext uri="{BB962C8B-B14F-4D97-AF65-F5344CB8AC3E}">
        <p14:creationId xmlns:p14="http://schemas.microsoft.com/office/powerpoint/2010/main" val="383830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914400"/>
            <a:ext cx="8109366" cy="5644719"/>
          </a:xfrm>
        </p:spPr>
        <p:txBody>
          <a:bodyPr>
            <a:normAutofit fontScale="92500"/>
          </a:bodyPr>
          <a:lstStyle/>
          <a:p>
            <a:r>
              <a:rPr lang="en-US" sz="3200" dirty="0">
                <a:latin typeface="Calibri Light" panose="020F0302020204030204" pitchFamily="34" charset="0"/>
              </a:rPr>
              <a:t>Most members of an executive board better understand and are more interested in financial terms than IT terms , so IT project managers must speak their language</a:t>
            </a:r>
          </a:p>
          <a:p>
            <a:pPr lvl="1"/>
            <a:r>
              <a:rPr lang="en-US" sz="2800" b="1" dirty="0">
                <a:solidFill>
                  <a:srgbClr val="C00000"/>
                </a:solidFill>
                <a:latin typeface="Calibri Light" panose="020F0302020204030204" pitchFamily="34" charset="0"/>
              </a:rPr>
              <a:t>Profits</a:t>
            </a:r>
            <a:r>
              <a:rPr lang="en-US" sz="2800" dirty="0">
                <a:latin typeface="Calibri Light" panose="020F0302020204030204" pitchFamily="34" charset="0"/>
              </a:rPr>
              <a:t> are revenues minus expenditures</a:t>
            </a:r>
          </a:p>
          <a:p>
            <a:pPr lvl="1"/>
            <a:endParaRPr lang="en-US" sz="2800" dirty="0">
              <a:latin typeface="Calibri Light" panose="020F0302020204030204" pitchFamily="34" charset="0"/>
            </a:endParaRPr>
          </a:p>
          <a:p>
            <a:pPr lvl="1"/>
            <a:r>
              <a:rPr lang="en-US" sz="2800" b="1" dirty="0">
                <a:solidFill>
                  <a:srgbClr val="C00000"/>
                </a:solidFill>
                <a:latin typeface="Calibri Light" panose="020F0302020204030204" pitchFamily="34" charset="0"/>
              </a:rPr>
              <a:t>Profit margin </a:t>
            </a:r>
            <a:r>
              <a:rPr lang="en-US" sz="2800" dirty="0">
                <a:latin typeface="Calibri Light" panose="020F0302020204030204" pitchFamily="34" charset="0"/>
              </a:rPr>
              <a:t>is the ratio of revenues to profits</a:t>
            </a:r>
          </a:p>
          <a:p>
            <a:pPr lvl="1"/>
            <a:endParaRPr lang="en-US" sz="2800" dirty="0">
              <a:latin typeface="Calibri Light" panose="020F0302020204030204" pitchFamily="34" charset="0"/>
            </a:endParaRPr>
          </a:p>
          <a:p>
            <a:pPr lvl="1"/>
            <a:r>
              <a:rPr lang="en-US" sz="2800" b="1" dirty="0">
                <a:solidFill>
                  <a:srgbClr val="C00000"/>
                </a:solidFill>
                <a:latin typeface="Calibri Light" panose="020F0302020204030204" pitchFamily="34" charset="0"/>
              </a:rPr>
              <a:t>Life cycle costing </a:t>
            </a:r>
            <a:r>
              <a:rPr lang="en-US" sz="2800" dirty="0">
                <a:latin typeface="Calibri Light" panose="020F0302020204030204" pitchFamily="34" charset="0"/>
              </a:rPr>
              <a:t>considers the total cost of ownership, or development plus support costs, for a project </a:t>
            </a:r>
          </a:p>
          <a:p>
            <a:pPr lvl="1"/>
            <a:endParaRPr lang="en-US" sz="2800" dirty="0">
              <a:latin typeface="Calibri Light" panose="020F0302020204030204" pitchFamily="34" charset="0"/>
            </a:endParaRPr>
          </a:p>
          <a:p>
            <a:pPr lvl="1"/>
            <a:r>
              <a:rPr lang="en-US" sz="2800" b="1" dirty="0">
                <a:solidFill>
                  <a:srgbClr val="C00000"/>
                </a:solidFill>
                <a:latin typeface="Calibri Light" panose="020F0302020204030204" pitchFamily="34" charset="0"/>
              </a:rPr>
              <a:t>Cash flow analysis</a:t>
            </a:r>
            <a:r>
              <a:rPr lang="en-US" sz="2800" dirty="0">
                <a:solidFill>
                  <a:srgbClr val="C00000"/>
                </a:solidFill>
                <a:latin typeface="Calibri Light" panose="020F0302020204030204" pitchFamily="34" charset="0"/>
              </a:rPr>
              <a:t> </a:t>
            </a:r>
            <a:r>
              <a:rPr lang="en-US" sz="2800" dirty="0">
                <a:latin typeface="Calibri Light" panose="020F0302020204030204" pitchFamily="34" charset="0"/>
              </a:rPr>
              <a:t>determines the estimated annual costs and benefits for a project and the resulting annual cash flow</a:t>
            </a:r>
          </a:p>
          <a:p>
            <a:pPr lvl="1"/>
            <a:endParaRPr lang="en-US" sz="4400" dirty="0">
              <a:latin typeface="Calibri Light" panose="020F0302020204030204" pitchFamily="34" charset="0"/>
            </a:endParaRPr>
          </a:p>
          <a:p>
            <a:endParaRPr lang="en-US" dirty="0"/>
          </a:p>
        </p:txBody>
      </p:sp>
      <p:sp>
        <p:nvSpPr>
          <p:cNvPr id="27650" name="Rectangle 2"/>
          <p:cNvSpPr>
            <a:spLocks noGrp="1" noChangeArrowheads="1"/>
          </p:cNvSpPr>
          <p:nvPr>
            <p:ph type="title"/>
          </p:nvPr>
        </p:nvSpPr>
        <p:spPr/>
        <p:txBody>
          <a:bodyPr>
            <a:noAutofit/>
          </a:bodyPr>
          <a:lstStyle/>
          <a:p>
            <a:pPr algn="ctr"/>
            <a:r>
              <a:rPr lang="en-US" sz="3200" dirty="0">
                <a:solidFill>
                  <a:srgbClr val="000000"/>
                </a:solidFill>
                <a:highlight>
                  <a:srgbClr val="FFFF00"/>
                </a:highlight>
              </a:rPr>
              <a:t>Basic Principles of Cost Management</a:t>
            </a:r>
          </a:p>
        </p:txBody>
      </p:sp>
      <p:sp>
        <p:nvSpPr>
          <p:cNvPr id="27653" name="Footer Placeholder 6"/>
          <p:cNvSpPr>
            <a:spLocks noGrp="1"/>
          </p:cNvSpPr>
          <p:nvPr>
            <p:ph type="ftr" sz="quarter" idx="10"/>
          </p:nvPr>
        </p:nvSpPr>
        <p:spPr bwMode="auto">
          <a:xfrm>
            <a:off x="0" y="6492875"/>
            <a:ext cx="7543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dirty="0"/>
              <a:t>Information Technology Project Management, Eighth Edition</a:t>
            </a:r>
          </a:p>
        </p:txBody>
      </p:sp>
      <p:sp>
        <p:nvSpPr>
          <p:cNvPr id="6" name="Slide Number Placeholder 5"/>
          <p:cNvSpPr>
            <a:spLocks noGrp="1"/>
          </p:cNvSpPr>
          <p:nvPr>
            <p:ph type="sldNum" sz="quarter" idx="11"/>
          </p:nvPr>
        </p:nvSpPr>
        <p:spPr/>
        <p:txBody>
          <a:bodyPr/>
          <a:lstStyle/>
          <a:p>
            <a:pPr>
              <a:defRPr/>
            </a:pPr>
            <a:fld id="{57DC5289-8C18-4B08-95ED-9153050721CB}" type="slidenum">
              <a:rPr lang="en-US" smtClean="0"/>
              <a:pPr>
                <a:defRPr/>
              </a:pPr>
              <a:t>12</a:t>
            </a:fld>
            <a:endParaRPr lang="en-US" dirty="0"/>
          </a:p>
        </p:txBody>
      </p:sp>
    </p:spTree>
    <p:extLst>
      <p:ext uri="{BB962C8B-B14F-4D97-AF65-F5344CB8AC3E}">
        <p14:creationId xmlns:p14="http://schemas.microsoft.com/office/powerpoint/2010/main" val="111611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04800" y="838200"/>
            <a:ext cx="8610600" cy="5486400"/>
          </a:xfrm>
        </p:spPr>
        <p:txBody>
          <a:bodyPr>
            <a:normAutofit fontScale="92500"/>
          </a:bodyPr>
          <a:lstStyle/>
          <a:p>
            <a:pPr>
              <a:lnSpc>
                <a:spcPct val="80000"/>
              </a:lnSpc>
            </a:pPr>
            <a:endParaRPr lang="en-US" sz="2000" dirty="0">
              <a:latin typeface="Calibri Light" panose="020F0302020204030204" pitchFamily="34" charset="0"/>
            </a:endParaRPr>
          </a:p>
          <a:p>
            <a:pPr>
              <a:lnSpc>
                <a:spcPct val="80000"/>
              </a:lnSpc>
            </a:pPr>
            <a:r>
              <a:rPr lang="en-US" sz="2400" b="1" dirty="0">
                <a:solidFill>
                  <a:srgbClr val="000000"/>
                </a:solidFill>
                <a:highlight>
                  <a:srgbClr val="00FFFF"/>
                </a:highlight>
                <a:latin typeface="Calibri Light" panose="020F0302020204030204" pitchFamily="34" charset="0"/>
              </a:rPr>
              <a:t>Direct costs</a:t>
            </a:r>
            <a:r>
              <a:rPr lang="en-US" sz="2400" dirty="0">
                <a:solidFill>
                  <a:srgbClr val="000000"/>
                </a:solidFill>
                <a:highlight>
                  <a:srgbClr val="00FFFF"/>
                </a:highlight>
                <a:latin typeface="Calibri Light" panose="020F0302020204030204" pitchFamily="34" charset="0"/>
              </a:rPr>
              <a:t> </a:t>
            </a:r>
            <a:r>
              <a:rPr lang="en-US" sz="2400" dirty="0">
                <a:latin typeface="Calibri Light" panose="020F0302020204030204" pitchFamily="34" charset="0"/>
              </a:rPr>
              <a:t>are costs that can be directly related to producing the products and services of the project. </a:t>
            </a:r>
            <a:r>
              <a:rPr lang="en-US" sz="2400" dirty="0">
                <a:solidFill>
                  <a:srgbClr val="9900CC"/>
                </a:solidFill>
                <a:latin typeface="Calibri Light" panose="020F0302020204030204" pitchFamily="34" charset="0"/>
              </a:rPr>
              <a:t>Produce goods or services (good  sold, unsold), raw material, labor</a:t>
            </a:r>
          </a:p>
          <a:p>
            <a:pPr>
              <a:lnSpc>
                <a:spcPct val="80000"/>
              </a:lnSpc>
            </a:pPr>
            <a:endParaRPr lang="en-US" sz="2400" dirty="0">
              <a:latin typeface="Calibri Light" panose="020F0302020204030204" pitchFamily="34" charset="0"/>
            </a:endParaRPr>
          </a:p>
          <a:p>
            <a:pPr>
              <a:lnSpc>
                <a:spcPct val="80000"/>
              </a:lnSpc>
            </a:pPr>
            <a:r>
              <a:rPr lang="en-US" sz="2400" b="1" dirty="0">
                <a:solidFill>
                  <a:srgbClr val="000000"/>
                </a:solidFill>
                <a:highlight>
                  <a:srgbClr val="00FFFF"/>
                </a:highlight>
                <a:latin typeface="Calibri Light" panose="020F0302020204030204" pitchFamily="34" charset="0"/>
              </a:rPr>
              <a:t>Indirect costs</a:t>
            </a:r>
            <a:r>
              <a:rPr lang="en-US" sz="2400" dirty="0">
                <a:solidFill>
                  <a:srgbClr val="000000"/>
                </a:solidFill>
                <a:highlight>
                  <a:srgbClr val="00FFFF"/>
                </a:highlight>
                <a:latin typeface="Calibri Light" panose="020F0302020204030204" pitchFamily="34" charset="0"/>
              </a:rPr>
              <a:t> </a:t>
            </a:r>
            <a:r>
              <a:rPr lang="en-US" sz="2400" dirty="0">
                <a:latin typeface="Calibri Light" panose="020F0302020204030204" pitchFamily="34" charset="0"/>
              </a:rPr>
              <a:t>are costs that are not directly related to the products or services of the project, but are indirectly related to performing the project.</a:t>
            </a:r>
          </a:p>
          <a:p>
            <a:pPr>
              <a:lnSpc>
                <a:spcPct val="80000"/>
              </a:lnSpc>
            </a:pPr>
            <a:r>
              <a:rPr lang="en-US" sz="2400" dirty="0">
                <a:solidFill>
                  <a:srgbClr val="9900CC"/>
                </a:solidFill>
                <a:latin typeface="Calibri Light" panose="020F0302020204030204" pitchFamily="34" charset="0"/>
              </a:rPr>
              <a:t>Cost that affect the entire company, not just the product. Ex: advertising, depreciation, accounting services </a:t>
            </a:r>
          </a:p>
          <a:p>
            <a:pPr>
              <a:lnSpc>
                <a:spcPct val="80000"/>
              </a:lnSpc>
            </a:pPr>
            <a:r>
              <a:rPr lang="en-US" sz="2400" dirty="0">
                <a:solidFill>
                  <a:srgbClr val="9900CC"/>
                </a:solidFill>
                <a:latin typeface="Calibri Light" panose="020F0302020204030204" pitchFamily="34" charset="0"/>
              </a:rPr>
              <a:t>Called overhead, nor related for making  the product. In general, they are fixed. Ex. Pay the rent of the building or variables, pay the electricity, water bills</a:t>
            </a:r>
          </a:p>
          <a:p>
            <a:pPr>
              <a:lnSpc>
                <a:spcPct val="80000"/>
              </a:lnSpc>
            </a:pPr>
            <a:endParaRPr lang="en-US" sz="2400" dirty="0">
              <a:latin typeface="Calibri Light" panose="020F0302020204030204" pitchFamily="34" charset="0"/>
            </a:endParaRPr>
          </a:p>
          <a:p>
            <a:pPr>
              <a:lnSpc>
                <a:spcPct val="80000"/>
              </a:lnSpc>
            </a:pPr>
            <a:r>
              <a:rPr lang="en-US" sz="2400" b="1" dirty="0">
                <a:solidFill>
                  <a:srgbClr val="000000"/>
                </a:solidFill>
                <a:highlight>
                  <a:srgbClr val="00FFFF"/>
                </a:highlight>
                <a:latin typeface="Calibri Light" panose="020F0302020204030204" pitchFamily="34" charset="0"/>
              </a:rPr>
              <a:t>Sunk cost </a:t>
            </a:r>
            <a:r>
              <a:rPr lang="en-US" sz="2400" dirty="0">
                <a:solidFill>
                  <a:srgbClr val="5B53FF"/>
                </a:solidFill>
                <a:latin typeface="Calibri Light" panose="020F0302020204030204" pitchFamily="34" charset="0"/>
              </a:rPr>
              <a:t>is money that has been spent in the past; </a:t>
            </a:r>
            <a:r>
              <a:rPr lang="en-US" sz="2400" dirty="0">
                <a:latin typeface="Calibri Light" panose="020F0302020204030204" pitchFamily="34" charset="0"/>
              </a:rPr>
              <a:t>when deciding what projects to invest in or continue, you should </a:t>
            </a:r>
            <a:r>
              <a:rPr lang="en-US" sz="2400" i="1" dirty="0">
                <a:latin typeface="Calibri Light" panose="020F0302020204030204" pitchFamily="34" charset="0"/>
              </a:rPr>
              <a:t>not</a:t>
            </a:r>
            <a:r>
              <a:rPr lang="en-US" sz="2400" dirty="0">
                <a:latin typeface="Calibri Light" panose="020F0302020204030204" pitchFamily="34" charset="0"/>
              </a:rPr>
              <a:t> include sunk costs.</a:t>
            </a:r>
          </a:p>
          <a:p>
            <a:pPr>
              <a:lnSpc>
                <a:spcPct val="80000"/>
              </a:lnSpc>
            </a:pPr>
            <a:r>
              <a:rPr lang="en-US" sz="2400" dirty="0">
                <a:solidFill>
                  <a:srgbClr val="9900CC"/>
                </a:solidFill>
                <a:latin typeface="Calibri Light" panose="020F0302020204030204" pitchFamily="34" charset="0"/>
              </a:rPr>
              <a:t>Expenses have already occurred and can’t be changed or avoided or recovered.</a:t>
            </a:r>
          </a:p>
          <a:p>
            <a:pPr>
              <a:lnSpc>
                <a:spcPct val="80000"/>
              </a:lnSpc>
            </a:pPr>
            <a:endParaRPr lang="en-US" sz="2400" dirty="0">
              <a:solidFill>
                <a:srgbClr val="9900CC"/>
              </a:solidFill>
              <a:latin typeface="Calibri Light" panose="020F0302020204030204" pitchFamily="34" charset="0"/>
            </a:endParaRPr>
          </a:p>
          <a:p>
            <a:pPr>
              <a:lnSpc>
                <a:spcPct val="80000"/>
              </a:lnSpc>
            </a:pPr>
            <a:endParaRPr lang="en-US" sz="2400" dirty="0">
              <a:solidFill>
                <a:srgbClr val="9900CC"/>
              </a:solidFill>
              <a:latin typeface="Calibri Light" panose="020F0302020204030204" pitchFamily="34" charset="0"/>
            </a:endParaRPr>
          </a:p>
          <a:p>
            <a:pPr>
              <a:lnSpc>
                <a:spcPct val="80000"/>
              </a:lnSpc>
            </a:pPr>
            <a:endParaRPr lang="en-US" sz="2400" dirty="0">
              <a:solidFill>
                <a:srgbClr val="9900CC"/>
              </a:solidFill>
              <a:latin typeface="Calibri Light" panose="020F0302020204030204" pitchFamily="34" charset="0"/>
            </a:endParaRPr>
          </a:p>
          <a:p>
            <a:pPr>
              <a:lnSpc>
                <a:spcPct val="80000"/>
              </a:lnSpc>
            </a:pPr>
            <a:endParaRPr lang="en-US" dirty="0">
              <a:latin typeface="Calibri Light" panose="020F0302020204030204" pitchFamily="34" charset="0"/>
            </a:endParaRPr>
          </a:p>
        </p:txBody>
      </p:sp>
      <p:sp>
        <p:nvSpPr>
          <p:cNvPr id="30722" name="Rectangle 2"/>
          <p:cNvSpPr>
            <a:spLocks noGrp="1" noChangeArrowheads="1"/>
          </p:cNvSpPr>
          <p:nvPr>
            <p:ph type="title"/>
          </p:nvPr>
        </p:nvSpPr>
        <p:spPr>
          <a:xfrm>
            <a:off x="381000" y="274638"/>
            <a:ext cx="8305800" cy="411162"/>
          </a:xfrm>
        </p:spPr>
        <p:txBody>
          <a:bodyPr>
            <a:normAutofit fontScale="90000"/>
          </a:bodyPr>
          <a:lstStyle/>
          <a:p>
            <a:pPr algn="ctr"/>
            <a:r>
              <a:rPr lang="en-US" sz="3600" dirty="0">
                <a:solidFill>
                  <a:srgbClr val="000000"/>
                </a:solidFill>
                <a:highlight>
                  <a:srgbClr val="FFFF00"/>
                </a:highlight>
              </a:rPr>
              <a:t>Types of Costs and Benefits</a:t>
            </a:r>
          </a:p>
        </p:txBody>
      </p:sp>
      <p:sp>
        <p:nvSpPr>
          <p:cNvPr id="3072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1EB3F714-30BF-4029-B3DF-B4C71CA79379}" type="slidenum">
              <a:rPr lang="en-US" smtClean="0"/>
              <a:pPr>
                <a:defRPr/>
              </a:pPr>
              <a:t>13</a:t>
            </a:fld>
            <a:endParaRPr lang="en-US" dirty="0"/>
          </a:p>
        </p:txBody>
      </p:sp>
    </p:spTree>
    <p:extLst>
      <p:ext uri="{BB962C8B-B14F-4D97-AF65-F5344CB8AC3E}">
        <p14:creationId xmlns:p14="http://schemas.microsoft.com/office/powerpoint/2010/main" val="124425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0" y="990600"/>
            <a:ext cx="8515350" cy="5186363"/>
          </a:xfrm>
        </p:spPr>
        <p:txBody>
          <a:bodyPr>
            <a:normAutofit/>
          </a:bodyPr>
          <a:lstStyle/>
          <a:p>
            <a:pPr>
              <a:lnSpc>
                <a:spcPct val="80000"/>
              </a:lnSpc>
            </a:pPr>
            <a:r>
              <a:rPr lang="en-US" sz="2800" dirty="0">
                <a:solidFill>
                  <a:srgbClr val="000000"/>
                </a:solidFill>
                <a:highlight>
                  <a:srgbClr val="00FFFF"/>
                </a:highlight>
                <a:latin typeface="Calibri Light" charset="0"/>
                <a:ea typeface="Calibri Light" charset="0"/>
                <a:cs typeface="Calibri Light" charset="0"/>
              </a:rPr>
              <a:t>Learning curve theory </a:t>
            </a:r>
            <a:r>
              <a:rPr lang="en-US" sz="2800" dirty="0">
                <a:latin typeface="Calibri Light" charset="0"/>
                <a:ea typeface="Calibri Light" charset="0"/>
                <a:cs typeface="Calibri Light" charset="0"/>
              </a:rPr>
              <a:t>states that when many items are produced repetitively, the unit cost of those items decreases in a regular pattern as more units are produced</a:t>
            </a:r>
          </a:p>
          <a:p>
            <a:pPr>
              <a:lnSpc>
                <a:spcPct val="80000"/>
              </a:lnSpc>
            </a:pPr>
            <a:endParaRPr lang="en-US" sz="2800" dirty="0">
              <a:latin typeface="Calibri Light" charset="0"/>
              <a:ea typeface="Calibri Light" charset="0"/>
              <a:cs typeface="Calibri Light" charset="0"/>
            </a:endParaRPr>
          </a:p>
          <a:p>
            <a:pPr>
              <a:lnSpc>
                <a:spcPct val="80000"/>
              </a:lnSpc>
            </a:pPr>
            <a:r>
              <a:rPr lang="en-US" sz="2800" dirty="0">
                <a:solidFill>
                  <a:srgbClr val="5B53FF"/>
                </a:solidFill>
                <a:highlight>
                  <a:srgbClr val="00FFFF"/>
                </a:highlight>
                <a:latin typeface="Calibri Light" charset="0"/>
                <a:ea typeface="Calibri Light" charset="0"/>
                <a:cs typeface="Calibri Light" charset="0"/>
              </a:rPr>
              <a:t>Reserves</a:t>
            </a:r>
            <a:r>
              <a:rPr lang="en-US" sz="2800" dirty="0">
                <a:latin typeface="Calibri Light" charset="0"/>
                <a:ea typeface="Calibri Light" charset="0"/>
                <a:cs typeface="Calibri Light" charset="0"/>
              </a:rPr>
              <a:t> are dollars included in a cost estimate to mitigate cost risk by allowin</a:t>
            </a:r>
            <a:r>
              <a:rPr lang="en-US" sz="2800" dirty="0">
                <a:latin typeface="Calibri Light" panose="020F0302020204030204" pitchFamily="34" charset="0"/>
              </a:rPr>
              <a:t>g for future situations that are difficult to predict</a:t>
            </a:r>
          </a:p>
          <a:p>
            <a:pPr lvl="1">
              <a:lnSpc>
                <a:spcPct val="80000"/>
              </a:lnSpc>
            </a:pPr>
            <a:r>
              <a:rPr lang="en-US" sz="2800" b="1" dirty="0">
                <a:solidFill>
                  <a:srgbClr val="5B53FF"/>
                </a:solidFill>
                <a:latin typeface="Calibri Light" panose="020F0302020204030204" pitchFamily="34" charset="0"/>
              </a:rPr>
              <a:t>Contingency reserves</a:t>
            </a:r>
            <a:r>
              <a:rPr lang="en-US" sz="2800" dirty="0">
                <a:solidFill>
                  <a:srgbClr val="5B53FF"/>
                </a:solidFill>
                <a:latin typeface="Calibri Light" panose="020F0302020204030204" pitchFamily="34" charset="0"/>
              </a:rPr>
              <a:t> </a:t>
            </a:r>
            <a:r>
              <a:rPr lang="en-US" sz="2800" dirty="0">
                <a:latin typeface="Calibri Light" panose="020F0302020204030204" pitchFamily="34" charset="0"/>
              </a:rPr>
              <a:t>allow for future situations </a:t>
            </a:r>
            <a:r>
              <a:rPr lang="en-US" sz="2800" dirty="0">
                <a:solidFill>
                  <a:srgbClr val="C00000"/>
                </a:solidFill>
                <a:latin typeface="Calibri Light" panose="020F0302020204030204" pitchFamily="34" charset="0"/>
              </a:rPr>
              <a:t>that may be partially planned for </a:t>
            </a:r>
            <a:r>
              <a:rPr lang="en-US" sz="2800" dirty="0">
                <a:latin typeface="Calibri Light" panose="020F0302020204030204" pitchFamily="34" charset="0"/>
              </a:rPr>
              <a:t>(sometimes called </a:t>
            </a:r>
            <a:r>
              <a:rPr lang="en-US" sz="2800" b="1" dirty="0">
                <a:solidFill>
                  <a:srgbClr val="5B53FF"/>
                </a:solidFill>
                <a:latin typeface="Calibri Light" panose="020F0302020204030204" pitchFamily="34" charset="0"/>
              </a:rPr>
              <a:t>known</a:t>
            </a:r>
            <a:r>
              <a:rPr lang="en-US" sz="2800" b="1" dirty="0">
                <a:latin typeface="Calibri Light" panose="020F0302020204030204" pitchFamily="34" charset="0"/>
              </a:rPr>
              <a:t> </a:t>
            </a:r>
            <a:r>
              <a:rPr lang="en-US" sz="2800" b="1" dirty="0">
                <a:solidFill>
                  <a:srgbClr val="5B53FF"/>
                </a:solidFill>
                <a:latin typeface="Calibri Light" panose="020F0302020204030204" pitchFamily="34" charset="0"/>
              </a:rPr>
              <a:t>unknowns</a:t>
            </a:r>
            <a:r>
              <a:rPr lang="en-US" sz="2800" dirty="0">
                <a:latin typeface="Calibri Light" panose="020F0302020204030204" pitchFamily="34" charset="0"/>
              </a:rPr>
              <a:t>) and are included in the project cost baseline</a:t>
            </a:r>
          </a:p>
          <a:p>
            <a:pPr lvl="1">
              <a:lnSpc>
                <a:spcPct val="80000"/>
              </a:lnSpc>
            </a:pPr>
            <a:endParaRPr lang="en-US" sz="2800" dirty="0">
              <a:latin typeface="Calibri Light" panose="020F0302020204030204" pitchFamily="34" charset="0"/>
            </a:endParaRPr>
          </a:p>
          <a:p>
            <a:pPr lvl="1">
              <a:lnSpc>
                <a:spcPct val="80000"/>
              </a:lnSpc>
            </a:pPr>
            <a:r>
              <a:rPr lang="en-US" sz="2800" b="1" dirty="0">
                <a:solidFill>
                  <a:srgbClr val="5B53FF"/>
                </a:solidFill>
                <a:latin typeface="Calibri Light" panose="020F0302020204030204" pitchFamily="34" charset="0"/>
              </a:rPr>
              <a:t>Management reserves</a:t>
            </a:r>
            <a:r>
              <a:rPr lang="en-US" sz="2800" dirty="0">
                <a:solidFill>
                  <a:srgbClr val="5B53FF"/>
                </a:solidFill>
                <a:latin typeface="Calibri Light" panose="020F0302020204030204" pitchFamily="34" charset="0"/>
              </a:rPr>
              <a:t> </a:t>
            </a:r>
            <a:r>
              <a:rPr lang="en-US" sz="2800" dirty="0">
                <a:latin typeface="Calibri Light" panose="020F0302020204030204" pitchFamily="34" charset="0"/>
              </a:rPr>
              <a:t>allow for </a:t>
            </a:r>
            <a:r>
              <a:rPr lang="en-US" sz="2800" dirty="0">
                <a:solidFill>
                  <a:srgbClr val="C00000"/>
                </a:solidFill>
                <a:latin typeface="Calibri Light" panose="020F0302020204030204" pitchFamily="34" charset="0"/>
              </a:rPr>
              <a:t>future situations that are unpredictable</a:t>
            </a:r>
            <a:r>
              <a:rPr lang="en-US" sz="2800" dirty="0">
                <a:latin typeface="Calibri Light" panose="020F0302020204030204" pitchFamily="34" charset="0"/>
              </a:rPr>
              <a:t> (sometimes called </a:t>
            </a:r>
            <a:r>
              <a:rPr lang="en-US" sz="2800" b="1" dirty="0">
                <a:solidFill>
                  <a:srgbClr val="5B53FF"/>
                </a:solidFill>
                <a:latin typeface="Calibri Light" panose="020F0302020204030204" pitchFamily="34" charset="0"/>
              </a:rPr>
              <a:t>unknown unknowns)</a:t>
            </a:r>
            <a:r>
              <a:rPr lang="en-US" sz="2800" dirty="0">
                <a:solidFill>
                  <a:srgbClr val="5B53FF"/>
                </a:solidFill>
                <a:latin typeface="Calibri Light" panose="020F0302020204030204" pitchFamily="34" charset="0"/>
              </a:rPr>
              <a:t> </a:t>
            </a:r>
          </a:p>
        </p:txBody>
      </p:sp>
      <p:sp>
        <p:nvSpPr>
          <p:cNvPr id="31746" name="Rectangle 2"/>
          <p:cNvSpPr>
            <a:spLocks noGrp="1" noChangeArrowheads="1"/>
          </p:cNvSpPr>
          <p:nvPr>
            <p:ph type="title"/>
          </p:nvPr>
        </p:nvSpPr>
        <p:spPr>
          <a:xfrm>
            <a:off x="285750" y="152400"/>
            <a:ext cx="8610600" cy="715962"/>
          </a:xfrm>
        </p:spPr>
        <p:txBody>
          <a:bodyPr>
            <a:normAutofit fontScale="90000"/>
          </a:bodyPr>
          <a:lstStyle/>
          <a:p>
            <a:pPr algn="ctr"/>
            <a:r>
              <a:rPr lang="en-US" sz="3600" dirty="0">
                <a:solidFill>
                  <a:srgbClr val="000000"/>
                </a:solidFill>
                <a:highlight>
                  <a:srgbClr val="FFFF00"/>
                </a:highlight>
              </a:rPr>
              <a:t>More Basic Principles of Cost Management</a:t>
            </a:r>
          </a:p>
        </p:txBody>
      </p:sp>
      <p:sp>
        <p:nvSpPr>
          <p:cNvPr id="31749"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2C29A66E-B55B-4BF5-AD2A-2A3550D95B5A}" type="slidenum">
              <a:rPr lang="en-US" smtClean="0"/>
              <a:pPr>
                <a:defRPr/>
              </a:pPr>
              <a:t>14</a:t>
            </a:fld>
            <a:endParaRPr lang="en-US" dirty="0"/>
          </a:p>
        </p:txBody>
      </p:sp>
    </p:spTree>
    <p:extLst>
      <p:ext uri="{BB962C8B-B14F-4D97-AF65-F5344CB8AC3E}">
        <p14:creationId xmlns:p14="http://schemas.microsoft.com/office/powerpoint/2010/main" val="1045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algn="ctr" eaLnBrk="1" hangingPunct="1">
              <a:defRPr/>
            </a:pPr>
            <a:r>
              <a:rPr lang="en-US" sz="3200" b="0" dirty="0">
                <a:solidFill>
                  <a:srgbClr val="9900CC"/>
                </a:solidFill>
              </a:rPr>
              <a:t>How Do We Manage Cost?</a:t>
            </a:r>
          </a:p>
        </p:txBody>
      </p:sp>
      <p:sp>
        <p:nvSpPr>
          <p:cNvPr id="104451" name="Rectangle 3"/>
          <p:cNvSpPr>
            <a:spLocks noGrp="1" noChangeArrowheads="1"/>
          </p:cNvSpPr>
          <p:nvPr>
            <p:ph type="body" idx="1"/>
          </p:nvPr>
        </p:nvSpPr>
        <p:spPr>
          <a:xfrm>
            <a:off x="238836" y="1295400"/>
            <a:ext cx="8371764" cy="4762500"/>
          </a:xfrm>
        </p:spPr>
        <p:txBody>
          <a:bodyPr/>
          <a:lstStyle/>
          <a:p>
            <a:pPr eaLnBrk="1" hangingPunct="1">
              <a:buFont typeface="Wingdings" pitchFamily="2" charset="2"/>
              <a:buBlip>
                <a:blip r:embed="rId3"/>
              </a:buBlip>
              <a:defRPr/>
            </a:pPr>
            <a:r>
              <a:rPr lang="en-US" sz="3200" dirty="0">
                <a:latin typeface="Calibri Light" charset="0"/>
                <a:ea typeface="Calibri Light" charset="0"/>
                <a:cs typeface="Calibri Light" charset="0"/>
              </a:rPr>
              <a:t>Processes</a:t>
            </a:r>
          </a:p>
          <a:p>
            <a:pPr marL="857250" lvl="1" indent="-514350">
              <a:buFont typeface="+mj-lt"/>
              <a:buAutoNum type="arabicPeriod"/>
              <a:defRPr/>
            </a:pPr>
            <a:r>
              <a:rPr lang="en-US" sz="2800" dirty="0">
                <a:latin typeface="Calibri Light" charset="0"/>
                <a:ea typeface="Calibri Light" charset="0"/>
                <a:cs typeface="Calibri Light" charset="0"/>
              </a:rPr>
              <a:t>Planning cost management</a:t>
            </a:r>
          </a:p>
          <a:p>
            <a:pPr marL="857250" lvl="1" indent="-514350" eaLnBrk="1" hangingPunct="1">
              <a:buFont typeface="+mj-lt"/>
              <a:buAutoNum type="arabicPeriod"/>
              <a:defRPr/>
            </a:pPr>
            <a:r>
              <a:rPr lang="en-US" sz="2800" dirty="0">
                <a:latin typeface="Calibri Light" charset="0"/>
                <a:ea typeface="Calibri Light" charset="0"/>
                <a:cs typeface="Calibri Light" charset="0"/>
              </a:rPr>
              <a:t>Estimate Costs</a:t>
            </a:r>
          </a:p>
          <a:p>
            <a:pPr marL="857250" lvl="1" indent="-514350" eaLnBrk="1" hangingPunct="1">
              <a:buFont typeface="+mj-lt"/>
              <a:buAutoNum type="arabicPeriod"/>
              <a:defRPr/>
            </a:pPr>
            <a:r>
              <a:rPr lang="en-US" sz="2800" dirty="0">
                <a:latin typeface="Calibri Light" charset="0"/>
                <a:ea typeface="Calibri Light" charset="0"/>
                <a:cs typeface="Calibri Light" charset="0"/>
              </a:rPr>
              <a:t>Determine Budget</a:t>
            </a:r>
          </a:p>
          <a:p>
            <a:pPr marL="857250" lvl="1" indent="-514350" eaLnBrk="1" hangingPunct="1">
              <a:buFont typeface="+mj-lt"/>
              <a:buAutoNum type="arabicPeriod"/>
              <a:defRPr/>
            </a:pPr>
            <a:r>
              <a:rPr lang="en-US" sz="2800" dirty="0">
                <a:latin typeface="Calibri Light" charset="0"/>
                <a:ea typeface="Calibri Light" charset="0"/>
                <a:cs typeface="Calibri Light" charset="0"/>
              </a:rPr>
              <a:t>Control Costs</a:t>
            </a:r>
          </a:p>
          <a:p>
            <a:pPr lvl="1" eaLnBrk="1" hangingPunct="1">
              <a:buFont typeface="Wingdings" pitchFamily="2" charset="2"/>
              <a:buChar char="n"/>
              <a:defRPr/>
            </a:pPr>
            <a:endParaRPr lang="en-US" dirty="0">
              <a:latin typeface="Calibri Light" charset="0"/>
              <a:ea typeface="Calibri Light" charset="0"/>
              <a:cs typeface="Calibri Light" charset="0"/>
            </a:endParaRPr>
          </a:p>
        </p:txBody>
      </p:sp>
      <p:grpSp>
        <p:nvGrpSpPr>
          <p:cNvPr id="7172" name="Group 71"/>
          <p:cNvGrpSpPr>
            <a:grpSpLocks/>
          </p:cNvGrpSpPr>
          <p:nvPr/>
        </p:nvGrpSpPr>
        <p:grpSpPr bwMode="auto">
          <a:xfrm>
            <a:off x="3124200" y="4268788"/>
            <a:ext cx="5780964" cy="1066800"/>
            <a:chOff x="192" y="3504"/>
            <a:chExt cx="3168" cy="672"/>
          </a:xfrm>
        </p:grpSpPr>
        <p:sp>
          <p:nvSpPr>
            <p:cNvPr id="7173" name="Rectangle 5"/>
            <p:cNvSpPr>
              <a:spLocks noChangeArrowheads="1"/>
            </p:cNvSpPr>
            <p:nvPr/>
          </p:nvSpPr>
          <p:spPr bwMode="auto">
            <a:xfrm>
              <a:off x="1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4" name="AutoShape 28"/>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
          <p:nvSpPr>
            <p:cNvPr id="7175" name="Text Box 36"/>
            <p:cNvSpPr txBox="1">
              <a:spLocks noChangeArrowheads="1"/>
            </p:cNvSpPr>
            <p:nvPr/>
          </p:nvSpPr>
          <p:spPr bwMode="auto">
            <a:xfrm>
              <a:off x="356" y="3648"/>
              <a:ext cx="6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Estimate</a:t>
              </a:r>
            </a:p>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Costs</a:t>
              </a:r>
            </a:p>
          </p:txBody>
        </p:sp>
        <p:sp>
          <p:nvSpPr>
            <p:cNvPr id="7176" name="Rectangle 56"/>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7" name="AutoShape 57"/>
            <p:cNvSpPr>
              <a:spLocks noChangeArrowheads="1"/>
            </p:cNvSpPr>
            <p:nvPr/>
          </p:nvSpPr>
          <p:spPr bwMode="auto">
            <a:xfrm>
              <a:off x="2233"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8" name="Text Box 58"/>
            <p:cNvSpPr txBox="1">
              <a:spLocks noChangeArrowheads="1"/>
            </p:cNvSpPr>
            <p:nvPr/>
          </p:nvSpPr>
          <p:spPr bwMode="auto">
            <a:xfrm>
              <a:off x="1516" y="3648"/>
              <a:ext cx="8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Determine Budget</a:t>
              </a:r>
            </a:p>
          </p:txBody>
        </p:sp>
        <p:sp>
          <p:nvSpPr>
            <p:cNvPr id="7179" name="Rectangle 59"/>
            <p:cNvSpPr>
              <a:spLocks noChangeArrowheads="1"/>
            </p:cNvSpPr>
            <p:nvPr/>
          </p:nvSpPr>
          <p:spPr bwMode="auto">
            <a:xfrm>
              <a:off x="25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80" name="Text Box 61"/>
            <p:cNvSpPr txBox="1">
              <a:spLocks noChangeArrowheads="1"/>
            </p:cNvSpPr>
            <p:nvPr/>
          </p:nvSpPr>
          <p:spPr bwMode="auto">
            <a:xfrm>
              <a:off x="2640" y="3648"/>
              <a:ext cx="67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400" b="1" dirty="0">
                  <a:solidFill>
                    <a:srgbClr val="FFFF00"/>
                  </a:solidFill>
                  <a:latin typeface="Calibri Light" panose="020F0302020204030204" pitchFamily="34" charset="0"/>
                </a:rPr>
                <a:t>Control</a:t>
              </a:r>
            </a:p>
            <a:p>
              <a:pPr>
                <a:spcBef>
                  <a:spcPct val="50000"/>
                </a:spcBef>
              </a:pPr>
              <a:r>
                <a:rPr lang="en-US" altLang="en-US" sz="1400" b="1" dirty="0">
                  <a:solidFill>
                    <a:srgbClr val="FFFF00"/>
                  </a:solidFill>
                  <a:latin typeface="Calibri Light" panose="020F0302020204030204" pitchFamily="34" charset="0"/>
                </a:rPr>
                <a:t>Costs</a:t>
              </a:r>
            </a:p>
          </p:txBody>
        </p:sp>
      </p:grpSp>
      <p:sp>
        <p:nvSpPr>
          <p:cNvPr id="2" name="Rectangle 1"/>
          <p:cNvSpPr/>
          <p:nvPr/>
        </p:nvSpPr>
        <p:spPr>
          <a:xfrm>
            <a:off x="377793" y="4268788"/>
            <a:ext cx="2432542" cy="114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defRPr/>
            </a:pPr>
            <a:r>
              <a:rPr lang="en-US" b="1" dirty="0">
                <a:solidFill>
                  <a:srgbClr val="FFFF00"/>
                </a:solidFill>
                <a:latin typeface="Calibri Light" panose="020F0302020204030204" pitchFamily="34" charset="0"/>
              </a:rPr>
              <a:t>Planning cost management</a:t>
            </a:r>
            <a:endParaRPr lang="en-US" b="1" dirty="0">
              <a:solidFill>
                <a:srgbClr val="FFFF00"/>
              </a:solidFill>
              <a:latin typeface="Calibri Light" charset="0"/>
              <a:ea typeface="Calibri Light" charset="0"/>
              <a:cs typeface="Calibri Light" charset="0"/>
            </a:endParaRPr>
          </a:p>
        </p:txBody>
      </p:sp>
      <p:sp>
        <p:nvSpPr>
          <p:cNvPr id="14" name="AutoShape 28">
            <a:extLst>
              <a:ext uri="{FF2B5EF4-FFF2-40B4-BE49-F238E27FC236}">
                <a16:creationId xmlns:a16="http://schemas.microsoft.com/office/drawing/2014/main" id="{5984BE59-17F7-684F-9E10-F73F96F3EBDF}"/>
              </a:ext>
            </a:extLst>
          </p:cNvPr>
          <p:cNvSpPr>
            <a:spLocks noChangeArrowheads="1"/>
          </p:cNvSpPr>
          <p:nvPr/>
        </p:nvSpPr>
        <p:spPr bwMode="auto">
          <a:xfrm>
            <a:off x="2699021" y="4535488"/>
            <a:ext cx="567513"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Tree>
    <p:extLst>
      <p:ext uri="{BB962C8B-B14F-4D97-AF65-F5344CB8AC3E}">
        <p14:creationId xmlns:p14="http://schemas.microsoft.com/office/powerpoint/2010/main" val="193998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1779" y="381000"/>
            <a:ext cx="7886700" cy="1325563"/>
          </a:xfrm>
        </p:spPr>
        <p:txBody>
          <a:bodyPr/>
          <a:lstStyle/>
          <a:p>
            <a:r>
              <a:rPr lang="en-US" dirty="0">
                <a:highlight>
                  <a:srgbClr val="00FFFF"/>
                </a:highlight>
              </a:rPr>
              <a:t>Planning Cost Management</a:t>
            </a:r>
          </a:p>
        </p:txBody>
      </p:sp>
      <p:sp>
        <p:nvSpPr>
          <p:cNvPr id="2" name="Content Placeholder 1"/>
          <p:cNvSpPr>
            <a:spLocks noGrp="1"/>
          </p:cNvSpPr>
          <p:nvPr>
            <p:ph idx="1"/>
          </p:nvPr>
        </p:nvSpPr>
        <p:spPr>
          <a:xfrm>
            <a:off x="381000" y="1066800"/>
            <a:ext cx="8134350" cy="5110163"/>
          </a:xfrm>
        </p:spPr>
        <p:txBody>
          <a:bodyPr/>
          <a:lstStyle/>
          <a:p>
            <a:r>
              <a:rPr lang="en-US" sz="2800" dirty="0">
                <a:latin typeface="+mj-lt"/>
              </a:rPr>
              <a:t>The first step in project cost management is planning how the costs will be managed throughout the life of the project</a:t>
            </a:r>
          </a:p>
          <a:p>
            <a:pPr lvl="1"/>
            <a:r>
              <a:rPr lang="en-US" sz="2400" dirty="0">
                <a:latin typeface="+mj-lt"/>
              </a:rPr>
              <a:t>The project team uses expert judgment, analytical techniques, and meetings to develop the cost management plan</a:t>
            </a:r>
          </a:p>
          <a:p>
            <a:r>
              <a:rPr lang="en-US" sz="2800" dirty="0">
                <a:latin typeface="+mj-lt"/>
              </a:rPr>
              <a:t>Cost management plan includes:</a:t>
            </a:r>
          </a:p>
          <a:p>
            <a:pPr lvl="1"/>
            <a:r>
              <a:rPr lang="en-US" sz="2400" dirty="0">
                <a:latin typeface="+mj-lt"/>
              </a:rPr>
              <a:t>Level of accuracy </a:t>
            </a:r>
          </a:p>
          <a:p>
            <a:pPr lvl="1"/>
            <a:r>
              <a:rPr lang="en-US" sz="2400" dirty="0">
                <a:latin typeface="+mj-lt"/>
              </a:rPr>
              <a:t>Units of measure</a:t>
            </a:r>
          </a:p>
          <a:p>
            <a:pPr lvl="1"/>
            <a:r>
              <a:rPr lang="en-US" sz="2400" dirty="0">
                <a:latin typeface="+mj-lt"/>
              </a:rPr>
              <a:t>Organizational procedure links</a:t>
            </a:r>
          </a:p>
          <a:p>
            <a:pPr lvl="1"/>
            <a:r>
              <a:rPr lang="en-US" sz="2400" dirty="0">
                <a:latin typeface="+mj-lt"/>
              </a:rPr>
              <a:t>Control thresholds</a:t>
            </a:r>
          </a:p>
          <a:p>
            <a:pPr lvl="1"/>
            <a:r>
              <a:rPr lang="en-US" sz="2400" dirty="0">
                <a:latin typeface="+mj-lt"/>
              </a:rPr>
              <a:t>Rules of performance measurement</a:t>
            </a:r>
          </a:p>
          <a:p>
            <a:pPr lvl="1"/>
            <a:r>
              <a:rPr lang="en-US" sz="2400" dirty="0">
                <a:latin typeface="+mj-lt"/>
              </a:rPr>
              <a:t>Reporting formats</a:t>
            </a:r>
          </a:p>
          <a:p>
            <a:pPr lvl="1"/>
            <a:r>
              <a:rPr lang="en-US" sz="2400" dirty="0">
                <a:latin typeface="+mj-lt"/>
              </a:rPr>
              <a:t>Process descriptions</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150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algn="ctr" eaLnBrk="1" hangingPunct="1">
              <a:defRPr/>
            </a:pPr>
            <a:r>
              <a:rPr lang="en-US" sz="3200" b="0" dirty="0">
                <a:solidFill>
                  <a:srgbClr val="9900CC"/>
                </a:solidFill>
              </a:rPr>
              <a:t>How Do We Manage Cost?</a:t>
            </a:r>
          </a:p>
        </p:txBody>
      </p:sp>
      <p:sp>
        <p:nvSpPr>
          <p:cNvPr id="104451" name="Rectangle 3"/>
          <p:cNvSpPr>
            <a:spLocks noGrp="1" noChangeArrowheads="1"/>
          </p:cNvSpPr>
          <p:nvPr>
            <p:ph type="body" idx="1"/>
          </p:nvPr>
        </p:nvSpPr>
        <p:spPr>
          <a:xfrm>
            <a:off x="238836" y="1295400"/>
            <a:ext cx="8371764" cy="4762500"/>
          </a:xfrm>
        </p:spPr>
        <p:txBody>
          <a:bodyPr/>
          <a:lstStyle/>
          <a:p>
            <a:pPr eaLnBrk="1" hangingPunct="1">
              <a:buFont typeface="Wingdings" pitchFamily="2" charset="2"/>
              <a:buBlip>
                <a:blip r:embed="rId3"/>
              </a:buBlip>
              <a:defRPr/>
            </a:pPr>
            <a:r>
              <a:rPr lang="en-US" sz="3200" dirty="0">
                <a:latin typeface="Calibri Light" charset="0"/>
                <a:ea typeface="Calibri Light" charset="0"/>
                <a:cs typeface="Calibri Light" charset="0"/>
              </a:rPr>
              <a:t>Processes</a:t>
            </a:r>
          </a:p>
          <a:p>
            <a:pPr marL="857250" lvl="1" indent="-514350">
              <a:buFont typeface="+mj-lt"/>
              <a:buAutoNum type="arabicPeriod"/>
              <a:defRPr/>
            </a:pPr>
            <a:r>
              <a:rPr lang="en-US" sz="2800" dirty="0">
                <a:latin typeface="Calibri Light" charset="0"/>
                <a:ea typeface="Calibri Light" charset="0"/>
                <a:cs typeface="Calibri Light" charset="0"/>
              </a:rPr>
              <a:t>Planning cost management</a:t>
            </a:r>
          </a:p>
          <a:p>
            <a:pPr marL="857250" lvl="1" indent="-514350" eaLnBrk="1" hangingPunct="1">
              <a:buFont typeface="+mj-lt"/>
              <a:buAutoNum type="arabicPeriod"/>
              <a:defRPr/>
            </a:pPr>
            <a:r>
              <a:rPr lang="en-US" sz="2800" dirty="0">
                <a:latin typeface="Calibri Light" charset="0"/>
                <a:ea typeface="Calibri Light" charset="0"/>
                <a:cs typeface="Calibri Light" charset="0"/>
              </a:rPr>
              <a:t>Estimate Costs</a:t>
            </a:r>
          </a:p>
          <a:p>
            <a:pPr marL="857250" lvl="1" indent="-514350" eaLnBrk="1" hangingPunct="1">
              <a:buFont typeface="+mj-lt"/>
              <a:buAutoNum type="arabicPeriod"/>
              <a:defRPr/>
            </a:pPr>
            <a:r>
              <a:rPr lang="en-US" sz="2800" dirty="0">
                <a:latin typeface="Calibri Light" charset="0"/>
                <a:ea typeface="Calibri Light" charset="0"/>
                <a:cs typeface="Calibri Light" charset="0"/>
              </a:rPr>
              <a:t>Determine Budget</a:t>
            </a:r>
          </a:p>
          <a:p>
            <a:pPr marL="857250" lvl="1" indent="-514350" eaLnBrk="1" hangingPunct="1">
              <a:buFont typeface="+mj-lt"/>
              <a:buAutoNum type="arabicPeriod"/>
              <a:defRPr/>
            </a:pPr>
            <a:r>
              <a:rPr lang="en-US" sz="2800" dirty="0">
                <a:latin typeface="Calibri Light" charset="0"/>
                <a:ea typeface="Calibri Light" charset="0"/>
                <a:cs typeface="Calibri Light" charset="0"/>
              </a:rPr>
              <a:t>Control Costs</a:t>
            </a:r>
          </a:p>
          <a:p>
            <a:pPr lvl="1" eaLnBrk="1" hangingPunct="1">
              <a:buFont typeface="Wingdings" pitchFamily="2" charset="2"/>
              <a:buChar char="n"/>
              <a:defRPr/>
            </a:pPr>
            <a:endParaRPr lang="en-US" dirty="0">
              <a:latin typeface="Calibri Light" charset="0"/>
              <a:ea typeface="Calibri Light" charset="0"/>
              <a:cs typeface="Calibri Light" charset="0"/>
            </a:endParaRPr>
          </a:p>
        </p:txBody>
      </p:sp>
      <p:grpSp>
        <p:nvGrpSpPr>
          <p:cNvPr id="7172" name="Group 71"/>
          <p:cNvGrpSpPr>
            <a:grpSpLocks/>
          </p:cNvGrpSpPr>
          <p:nvPr/>
        </p:nvGrpSpPr>
        <p:grpSpPr bwMode="auto">
          <a:xfrm>
            <a:off x="3124200" y="4268788"/>
            <a:ext cx="5780964" cy="1066800"/>
            <a:chOff x="192" y="3504"/>
            <a:chExt cx="3168" cy="672"/>
          </a:xfrm>
        </p:grpSpPr>
        <p:sp>
          <p:nvSpPr>
            <p:cNvPr id="7173" name="Rectangle 5"/>
            <p:cNvSpPr>
              <a:spLocks noChangeArrowheads="1"/>
            </p:cNvSpPr>
            <p:nvPr/>
          </p:nvSpPr>
          <p:spPr bwMode="auto">
            <a:xfrm>
              <a:off x="1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4" name="AutoShape 28"/>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
          <p:nvSpPr>
            <p:cNvPr id="7175" name="Text Box 36"/>
            <p:cNvSpPr txBox="1">
              <a:spLocks noChangeArrowheads="1"/>
            </p:cNvSpPr>
            <p:nvPr/>
          </p:nvSpPr>
          <p:spPr bwMode="auto">
            <a:xfrm>
              <a:off x="356" y="3648"/>
              <a:ext cx="6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Estimate</a:t>
              </a:r>
            </a:p>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Costs</a:t>
              </a:r>
            </a:p>
          </p:txBody>
        </p:sp>
        <p:sp>
          <p:nvSpPr>
            <p:cNvPr id="7176" name="Rectangle 56"/>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7" name="AutoShape 57"/>
            <p:cNvSpPr>
              <a:spLocks noChangeArrowheads="1"/>
            </p:cNvSpPr>
            <p:nvPr/>
          </p:nvSpPr>
          <p:spPr bwMode="auto">
            <a:xfrm>
              <a:off x="2233"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8" name="Text Box 58"/>
            <p:cNvSpPr txBox="1">
              <a:spLocks noChangeArrowheads="1"/>
            </p:cNvSpPr>
            <p:nvPr/>
          </p:nvSpPr>
          <p:spPr bwMode="auto">
            <a:xfrm>
              <a:off x="1516" y="3648"/>
              <a:ext cx="8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Determine Budget</a:t>
              </a:r>
            </a:p>
          </p:txBody>
        </p:sp>
        <p:sp>
          <p:nvSpPr>
            <p:cNvPr id="7179" name="Rectangle 59"/>
            <p:cNvSpPr>
              <a:spLocks noChangeArrowheads="1"/>
            </p:cNvSpPr>
            <p:nvPr/>
          </p:nvSpPr>
          <p:spPr bwMode="auto">
            <a:xfrm>
              <a:off x="25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80" name="Text Box 61"/>
            <p:cNvSpPr txBox="1">
              <a:spLocks noChangeArrowheads="1"/>
            </p:cNvSpPr>
            <p:nvPr/>
          </p:nvSpPr>
          <p:spPr bwMode="auto">
            <a:xfrm>
              <a:off x="2640" y="3648"/>
              <a:ext cx="67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400" b="1" dirty="0">
                  <a:solidFill>
                    <a:srgbClr val="FFFF00"/>
                  </a:solidFill>
                  <a:latin typeface="Calibri Light" panose="020F0302020204030204" pitchFamily="34" charset="0"/>
                </a:rPr>
                <a:t>Control</a:t>
              </a:r>
            </a:p>
            <a:p>
              <a:pPr>
                <a:spcBef>
                  <a:spcPct val="50000"/>
                </a:spcBef>
              </a:pPr>
              <a:r>
                <a:rPr lang="en-US" altLang="en-US" sz="1400" b="1" dirty="0">
                  <a:solidFill>
                    <a:srgbClr val="FFFF00"/>
                  </a:solidFill>
                  <a:latin typeface="Calibri Light" panose="020F0302020204030204" pitchFamily="34" charset="0"/>
                </a:rPr>
                <a:t>Costs</a:t>
              </a:r>
            </a:p>
          </p:txBody>
        </p:sp>
      </p:grpSp>
      <p:sp>
        <p:nvSpPr>
          <p:cNvPr id="2" name="Rectangle 1"/>
          <p:cNvSpPr/>
          <p:nvPr/>
        </p:nvSpPr>
        <p:spPr>
          <a:xfrm>
            <a:off x="377793" y="4268788"/>
            <a:ext cx="2432542" cy="114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defRPr/>
            </a:pPr>
            <a:r>
              <a:rPr lang="en-US" b="1" dirty="0">
                <a:solidFill>
                  <a:srgbClr val="FFFF00"/>
                </a:solidFill>
                <a:latin typeface="Calibri Light" panose="020F0302020204030204" pitchFamily="34" charset="0"/>
              </a:rPr>
              <a:t>Planning cost management</a:t>
            </a:r>
            <a:endParaRPr lang="en-US" b="1" dirty="0">
              <a:solidFill>
                <a:srgbClr val="FFFF00"/>
              </a:solidFill>
              <a:latin typeface="Calibri Light" charset="0"/>
              <a:ea typeface="Calibri Light" charset="0"/>
              <a:cs typeface="Calibri Light" charset="0"/>
            </a:endParaRPr>
          </a:p>
        </p:txBody>
      </p:sp>
      <p:sp>
        <p:nvSpPr>
          <p:cNvPr id="14" name="AutoShape 28">
            <a:extLst>
              <a:ext uri="{FF2B5EF4-FFF2-40B4-BE49-F238E27FC236}">
                <a16:creationId xmlns:a16="http://schemas.microsoft.com/office/drawing/2014/main" id="{5984BE59-17F7-684F-9E10-F73F96F3EBDF}"/>
              </a:ext>
            </a:extLst>
          </p:cNvPr>
          <p:cNvSpPr>
            <a:spLocks noChangeArrowheads="1"/>
          </p:cNvSpPr>
          <p:nvPr/>
        </p:nvSpPr>
        <p:spPr bwMode="auto">
          <a:xfrm>
            <a:off x="2699021" y="4535488"/>
            <a:ext cx="567513"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Tree>
    <p:extLst>
      <p:ext uri="{BB962C8B-B14F-4D97-AF65-F5344CB8AC3E}">
        <p14:creationId xmlns:p14="http://schemas.microsoft.com/office/powerpoint/2010/main" val="199394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highlight>
                  <a:srgbClr val="FFFF00"/>
                </a:highlight>
              </a:rPr>
              <a:t>Estimating Costs (1 of 4)</a:t>
            </a:r>
          </a:p>
        </p:txBody>
      </p:sp>
      <p:sp>
        <p:nvSpPr>
          <p:cNvPr id="32771" name="Rectangle 3"/>
          <p:cNvSpPr>
            <a:spLocks noGrp="1" noChangeArrowheads="1"/>
          </p:cNvSpPr>
          <p:nvPr>
            <p:ph idx="1"/>
          </p:nvPr>
        </p:nvSpPr>
        <p:spPr>
          <a:xfrm>
            <a:off x="533400" y="1295400"/>
            <a:ext cx="7981950" cy="4881563"/>
          </a:xfrm>
        </p:spPr>
        <p:txBody>
          <a:bodyPr>
            <a:normAutofit/>
          </a:bodyPr>
          <a:lstStyle/>
          <a:p>
            <a:r>
              <a:rPr lang="en-US" sz="3200" dirty="0">
                <a:latin typeface="+mj-lt"/>
              </a:rPr>
              <a:t>Project managers must take cost estimates seriously if they want to complete projects within budget constraints</a:t>
            </a:r>
          </a:p>
          <a:p>
            <a:pPr lvl="1"/>
            <a:r>
              <a:rPr lang="en-US" sz="2800" dirty="0">
                <a:latin typeface="+mj-lt"/>
              </a:rPr>
              <a:t>Types of cost estimates</a:t>
            </a:r>
          </a:p>
          <a:p>
            <a:pPr lvl="1"/>
            <a:r>
              <a:rPr lang="en-US" sz="2800" dirty="0">
                <a:latin typeface="+mj-lt"/>
              </a:rPr>
              <a:t>Tools and techniques for estimating costs</a:t>
            </a:r>
          </a:p>
          <a:p>
            <a:pPr lvl="1"/>
            <a:r>
              <a:rPr lang="en-US" sz="2800" dirty="0">
                <a:latin typeface="+mj-lt"/>
              </a:rPr>
              <a:t>Typical problems associated with IT cost estimates</a:t>
            </a:r>
          </a:p>
        </p:txBody>
      </p:sp>
      <p:sp>
        <p:nvSpPr>
          <p:cNvPr id="3277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Estimating Costs (2 of 4)</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59431367"/>
              </p:ext>
            </p:extLst>
          </p:nvPr>
        </p:nvGraphicFramePr>
        <p:xfrm>
          <a:off x="628650" y="1825625"/>
          <a:ext cx="7296150" cy="2286000"/>
        </p:xfrm>
        <a:graphic>
          <a:graphicData uri="http://schemas.openxmlformats.org/drawingml/2006/table">
            <a:tbl>
              <a:tblPr firstRow="1" bandRow="1">
                <a:tableStyleId>{5C22544A-7EE6-4342-B048-85BDC9FD1C3A}</a:tableStyleId>
              </a:tblPr>
              <a:tblGrid>
                <a:gridCol w="1392261">
                  <a:extLst>
                    <a:ext uri="{9D8B030D-6E8A-4147-A177-3AD203B41FA5}">
                      <a16:colId xmlns:a16="http://schemas.microsoft.com/office/drawing/2014/main" val="2583238796"/>
                    </a:ext>
                  </a:extLst>
                </a:gridCol>
                <a:gridCol w="2093889">
                  <a:extLst>
                    <a:ext uri="{9D8B030D-6E8A-4147-A177-3AD203B41FA5}">
                      <a16:colId xmlns:a16="http://schemas.microsoft.com/office/drawing/2014/main" val="2801995462"/>
                    </a:ext>
                  </a:extLst>
                </a:gridCol>
                <a:gridCol w="1981200">
                  <a:extLst>
                    <a:ext uri="{9D8B030D-6E8A-4147-A177-3AD203B41FA5}">
                      <a16:colId xmlns:a16="http://schemas.microsoft.com/office/drawing/2014/main" val="3481135079"/>
                    </a:ext>
                  </a:extLst>
                </a:gridCol>
                <a:gridCol w="1828800">
                  <a:extLst>
                    <a:ext uri="{9D8B030D-6E8A-4147-A177-3AD203B41FA5}">
                      <a16:colId xmlns:a16="http://schemas.microsoft.com/office/drawing/2014/main" val="1918299057"/>
                    </a:ext>
                  </a:extLst>
                </a:gridCol>
              </a:tblGrid>
              <a:tr h="370840">
                <a:tc>
                  <a:txBody>
                    <a:bodyPr/>
                    <a:lstStyle/>
                    <a:p>
                      <a:r>
                        <a:rPr lang="en-US" sz="1400" dirty="0">
                          <a:latin typeface="+mn-lt"/>
                        </a:rPr>
                        <a:t>Type of Estimate</a:t>
                      </a:r>
                    </a:p>
                  </a:txBody>
                  <a:tcPr/>
                </a:tc>
                <a:tc>
                  <a:txBody>
                    <a:bodyPr/>
                    <a:lstStyle/>
                    <a:p>
                      <a:r>
                        <a:rPr lang="en-US" sz="1400" dirty="0">
                          <a:latin typeface="+mn-lt"/>
                        </a:rPr>
                        <a:t>When Done</a:t>
                      </a:r>
                    </a:p>
                  </a:txBody>
                  <a:tcPr/>
                </a:tc>
                <a:tc>
                  <a:txBody>
                    <a:bodyPr/>
                    <a:lstStyle/>
                    <a:p>
                      <a:r>
                        <a:rPr lang="en-US" sz="1400" dirty="0">
                          <a:latin typeface="+mn-lt"/>
                        </a:rPr>
                        <a:t>Why Done</a:t>
                      </a:r>
                    </a:p>
                  </a:txBody>
                  <a:tcPr/>
                </a:tc>
                <a:tc>
                  <a:txBody>
                    <a:bodyPr/>
                    <a:lstStyle/>
                    <a:p>
                      <a:r>
                        <a:rPr lang="en-US" sz="1400" dirty="0">
                          <a:latin typeface="+mn-lt"/>
                        </a:rPr>
                        <a:t>Typical Range</a:t>
                      </a:r>
                    </a:p>
                  </a:txBody>
                  <a:tcPr/>
                </a:tc>
                <a:extLst>
                  <a:ext uri="{0D108BD9-81ED-4DB2-BD59-A6C34878D82A}">
                    <a16:rowId xmlns:a16="http://schemas.microsoft.com/office/drawing/2014/main" val="809809498"/>
                  </a:ext>
                </a:extLst>
              </a:tr>
              <a:tr h="370840">
                <a:tc>
                  <a:txBody>
                    <a:bodyPr/>
                    <a:lstStyle/>
                    <a:p>
                      <a:r>
                        <a:rPr lang="en-US" sz="1400" dirty="0">
                          <a:latin typeface="+mn-lt"/>
                        </a:rPr>
                        <a:t>Rough order of</a:t>
                      </a:r>
                    </a:p>
                    <a:p>
                      <a:r>
                        <a:rPr lang="en-US" sz="1400" dirty="0">
                          <a:latin typeface="+mn-lt"/>
                        </a:rPr>
                        <a:t>magnitude (ROM)</a:t>
                      </a:r>
                    </a:p>
                  </a:txBody>
                  <a:tcPr/>
                </a:tc>
                <a:tc>
                  <a:txBody>
                    <a:bodyPr/>
                    <a:lstStyle/>
                    <a:p>
                      <a:r>
                        <a:rPr lang="en-US" sz="1400" dirty="0">
                          <a:latin typeface="+mn-lt"/>
                        </a:rPr>
                        <a:t>Very early in the</a:t>
                      </a:r>
                      <a:r>
                        <a:rPr lang="en-US" sz="1400" baseline="0" dirty="0">
                          <a:latin typeface="+mn-lt"/>
                        </a:rPr>
                        <a:t> </a:t>
                      </a:r>
                      <a:r>
                        <a:rPr lang="en-US" sz="1400" dirty="0">
                          <a:latin typeface="+mn-lt"/>
                        </a:rPr>
                        <a:t>project life cycle,</a:t>
                      </a:r>
                      <a:r>
                        <a:rPr lang="en-US" sz="1400" baseline="0" dirty="0">
                          <a:latin typeface="+mn-lt"/>
                        </a:rPr>
                        <a:t> </a:t>
                      </a:r>
                      <a:r>
                        <a:rPr lang="en-US" sz="1400" dirty="0">
                          <a:latin typeface="+mn-lt"/>
                        </a:rPr>
                        <a:t>often 3–5 years</a:t>
                      </a:r>
                    </a:p>
                    <a:p>
                      <a:r>
                        <a:rPr lang="en-US" sz="1400" dirty="0">
                          <a:latin typeface="+mn-lt"/>
                        </a:rPr>
                        <a:t>before project</a:t>
                      </a:r>
                      <a:r>
                        <a:rPr lang="en-US" sz="1400" baseline="0" dirty="0">
                          <a:latin typeface="+mn-lt"/>
                        </a:rPr>
                        <a:t> c</a:t>
                      </a:r>
                      <a:r>
                        <a:rPr lang="en-US" sz="1400" dirty="0">
                          <a:latin typeface="+mn-lt"/>
                        </a:rPr>
                        <a:t>ompletion</a:t>
                      </a:r>
                    </a:p>
                  </a:txBody>
                  <a:tcPr/>
                </a:tc>
                <a:tc>
                  <a:txBody>
                    <a:bodyPr/>
                    <a:lstStyle/>
                    <a:p>
                      <a:r>
                        <a:rPr lang="en-US" sz="1400" dirty="0">
                          <a:latin typeface="+mn-lt"/>
                        </a:rPr>
                        <a:t>Provides estimate</a:t>
                      </a:r>
                      <a:r>
                        <a:rPr lang="en-US" sz="1400" baseline="0" dirty="0">
                          <a:latin typeface="+mn-lt"/>
                        </a:rPr>
                        <a:t> </a:t>
                      </a:r>
                      <a:r>
                        <a:rPr lang="en-US" sz="1400" dirty="0">
                          <a:latin typeface="+mn-lt"/>
                        </a:rPr>
                        <a:t>of cost for selection</a:t>
                      </a:r>
                      <a:r>
                        <a:rPr lang="en-US" sz="1400" baseline="0" dirty="0">
                          <a:latin typeface="+mn-lt"/>
                        </a:rPr>
                        <a:t> d</a:t>
                      </a:r>
                      <a:r>
                        <a:rPr lang="en-US" sz="1400" dirty="0">
                          <a:latin typeface="+mn-lt"/>
                        </a:rPr>
                        <a:t>ecisions</a:t>
                      </a:r>
                    </a:p>
                  </a:txBody>
                  <a:tcPr/>
                </a:tc>
                <a:tc>
                  <a:txBody>
                    <a:bodyPr/>
                    <a:lstStyle/>
                    <a:p>
                      <a:r>
                        <a:rPr lang="en-US" sz="1400" dirty="0">
                          <a:latin typeface="+mn-lt"/>
                        </a:rPr>
                        <a:t>-50% to +</a:t>
                      </a:r>
                      <a:r>
                        <a:rPr lang="en-US" sz="1400" baseline="0" dirty="0">
                          <a:latin typeface="+mn-lt"/>
                        </a:rPr>
                        <a:t> </a:t>
                      </a:r>
                      <a:r>
                        <a:rPr lang="en-US" sz="1400" dirty="0">
                          <a:latin typeface="+mn-lt"/>
                        </a:rPr>
                        <a:t>100%</a:t>
                      </a:r>
                    </a:p>
                  </a:txBody>
                  <a:tcPr/>
                </a:tc>
                <a:extLst>
                  <a:ext uri="{0D108BD9-81ED-4DB2-BD59-A6C34878D82A}">
                    <a16:rowId xmlns:a16="http://schemas.microsoft.com/office/drawing/2014/main" val="2780993699"/>
                  </a:ext>
                </a:extLst>
              </a:tr>
              <a:tr h="370840">
                <a:tc>
                  <a:txBody>
                    <a:bodyPr/>
                    <a:lstStyle/>
                    <a:p>
                      <a:r>
                        <a:rPr lang="en-US" sz="1400" dirty="0">
                          <a:latin typeface="+mn-lt"/>
                        </a:rPr>
                        <a:t>Budgetary</a:t>
                      </a:r>
                    </a:p>
                  </a:txBody>
                  <a:tcPr/>
                </a:tc>
                <a:tc>
                  <a:txBody>
                    <a:bodyPr/>
                    <a:lstStyle/>
                    <a:p>
                      <a:r>
                        <a:rPr lang="en-US" sz="1400" dirty="0">
                          <a:latin typeface="+mn-lt"/>
                        </a:rPr>
                        <a:t>Early, 1–2 years out</a:t>
                      </a:r>
                    </a:p>
                  </a:txBody>
                  <a:tcPr/>
                </a:tc>
                <a:tc>
                  <a:txBody>
                    <a:bodyPr/>
                    <a:lstStyle/>
                    <a:p>
                      <a:r>
                        <a:rPr lang="en-US" sz="1400" dirty="0">
                          <a:latin typeface="+mn-lt"/>
                        </a:rPr>
                        <a:t>Puts dollars in the</a:t>
                      </a:r>
                      <a:r>
                        <a:rPr lang="en-US" sz="1400" baseline="0" dirty="0">
                          <a:latin typeface="+mn-lt"/>
                        </a:rPr>
                        <a:t> </a:t>
                      </a:r>
                      <a:r>
                        <a:rPr lang="en-US" sz="1400" dirty="0">
                          <a:latin typeface="+mn-lt"/>
                        </a:rPr>
                        <a:t>budget plans</a:t>
                      </a:r>
                    </a:p>
                  </a:txBody>
                  <a:tcPr/>
                </a:tc>
                <a:tc>
                  <a:txBody>
                    <a:bodyPr/>
                    <a:lstStyle/>
                    <a:p>
                      <a:r>
                        <a:rPr lang="en-US" sz="1400" dirty="0">
                          <a:latin typeface="+mn-lt"/>
                        </a:rPr>
                        <a:t>-10% to </a:t>
                      </a:r>
                      <a:r>
                        <a:rPr lang="en-US" sz="1400" baseline="0" dirty="0">
                          <a:latin typeface="+mn-lt"/>
                        </a:rPr>
                        <a:t> +</a:t>
                      </a:r>
                      <a:r>
                        <a:rPr lang="en-US" sz="1400" dirty="0">
                          <a:latin typeface="+mn-lt"/>
                        </a:rPr>
                        <a:t>25%</a:t>
                      </a:r>
                    </a:p>
                  </a:txBody>
                  <a:tcPr/>
                </a:tc>
                <a:extLst>
                  <a:ext uri="{0D108BD9-81ED-4DB2-BD59-A6C34878D82A}">
                    <a16:rowId xmlns:a16="http://schemas.microsoft.com/office/drawing/2014/main" val="96443748"/>
                  </a:ext>
                </a:extLst>
              </a:tr>
              <a:tr h="370840">
                <a:tc>
                  <a:txBody>
                    <a:bodyPr/>
                    <a:lstStyle/>
                    <a:p>
                      <a:r>
                        <a:rPr lang="en-US" sz="1400" dirty="0">
                          <a:latin typeface="+mn-lt"/>
                        </a:rPr>
                        <a:t>Definitive</a:t>
                      </a:r>
                    </a:p>
                  </a:txBody>
                  <a:tcPr/>
                </a:tc>
                <a:tc>
                  <a:txBody>
                    <a:bodyPr/>
                    <a:lstStyle/>
                    <a:p>
                      <a:r>
                        <a:rPr lang="en-US" sz="1400" dirty="0">
                          <a:latin typeface="+mn-lt"/>
                        </a:rPr>
                        <a:t>Later in the project,</a:t>
                      </a:r>
                      <a:r>
                        <a:rPr lang="en-US" sz="1400" baseline="0" dirty="0">
                          <a:latin typeface="+mn-lt"/>
                        </a:rPr>
                        <a:t> </a:t>
                      </a:r>
                      <a:r>
                        <a:rPr lang="en-US" sz="1400" dirty="0">
                          <a:latin typeface="+mn-lt"/>
                        </a:rPr>
                        <a:t>less than 1 year out</a:t>
                      </a:r>
                    </a:p>
                  </a:txBody>
                  <a:tcPr/>
                </a:tc>
                <a:tc>
                  <a:txBody>
                    <a:bodyPr/>
                    <a:lstStyle/>
                    <a:p>
                      <a:r>
                        <a:rPr lang="en-US" sz="1400" dirty="0">
                          <a:latin typeface="+mn-lt"/>
                        </a:rPr>
                        <a:t>Puts dollars in the</a:t>
                      </a:r>
                      <a:r>
                        <a:rPr lang="en-US" sz="1400" baseline="0" dirty="0">
                          <a:latin typeface="+mn-lt"/>
                        </a:rPr>
                        <a:t> </a:t>
                      </a:r>
                      <a:r>
                        <a:rPr lang="en-US" sz="1400" dirty="0">
                          <a:latin typeface="+mn-lt"/>
                        </a:rPr>
                        <a:t>budget plans</a:t>
                      </a:r>
                    </a:p>
                  </a:txBody>
                  <a:tcPr/>
                </a:tc>
                <a:tc>
                  <a:txBody>
                    <a:bodyPr/>
                    <a:lstStyle/>
                    <a:p>
                      <a:r>
                        <a:rPr lang="en-US" sz="1400" b="0" i="0" u="none" strike="noStrike" baseline="0" dirty="0">
                          <a:latin typeface="+mn-lt"/>
                        </a:rPr>
                        <a:t>-5% to +10%</a:t>
                      </a:r>
                      <a:endParaRPr lang="en-US" sz="1400" dirty="0">
                        <a:latin typeface="+mn-lt"/>
                      </a:endParaRPr>
                    </a:p>
                  </a:txBody>
                  <a:tcPr/>
                </a:tc>
                <a:extLst>
                  <a:ext uri="{0D108BD9-81ED-4DB2-BD59-A6C34878D82A}">
                    <a16:rowId xmlns:a16="http://schemas.microsoft.com/office/drawing/2014/main" val="1953106736"/>
                  </a:ext>
                </a:extLst>
              </a:tr>
            </a:tbl>
          </a:graphicData>
        </a:graphic>
      </p:graphicFrame>
      <p:sp>
        <p:nvSpPr>
          <p:cNvPr id="2" name="Rectangle 1"/>
          <p:cNvSpPr/>
          <p:nvPr/>
        </p:nvSpPr>
        <p:spPr>
          <a:xfrm>
            <a:off x="628650" y="4138664"/>
            <a:ext cx="4544193" cy="430887"/>
          </a:xfrm>
          <a:prstGeom prst="rect">
            <a:avLst/>
          </a:prstGeom>
        </p:spPr>
        <p:txBody>
          <a:bodyPr wrap="none">
            <a:spAutoFit/>
          </a:bodyPr>
          <a:lstStyle/>
          <a:p>
            <a:r>
              <a:rPr lang="en-US" dirty="0"/>
              <a:t>Table 7-1 Types of cost estimates</a:t>
            </a:r>
          </a:p>
        </p:txBody>
      </p:sp>
      <p:sp>
        <p:nvSpPr>
          <p:cNvPr id="33796"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158556"/>
            <a:ext cx="8286750" cy="1325563"/>
          </a:xfrm>
        </p:spPr>
        <p:txBody>
          <a:bodyPr>
            <a:normAutofit/>
          </a:bodyPr>
          <a:lstStyle/>
          <a:p>
            <a:pPr algn="ctr"/>
            <a:br>
              <a:rPr lang="en-US" dirty="0">
                <a:highlight>
                  <a:srgbClr val="FFFF00"/>
                </a:highlight>
              </a:rPr>
            </a:br>
            <a:r>
              <a:rPr lang="en-US" dirty="0">
                <a:highlight>
                  <a:srgbClr val="FFFF00"/>
                </a:highlight>
              </a:rPr>
              <a:t>HOW MUCH COST MANAGEMENT should there be on a project</a:t>
            </a:r>
          </a:p>
        </p:txBody>
      </p:sp>
      <p:sp>
        <p:nvSpPr>
          <p:cNvPr id="21507" name="Rectangle 4"/>
          <p:cNvSpPr>
            <a:spLocks noGrp="1" noChangeArrowheads="1"/>
          </p:cNvSpPr>
          <p:nvPr>
            <p:ph idx="1"/>
          </p:nvPr>
        </p:nvSpPr>
        <p:spPr>
          <a:xfrm>
            <a:off x="76200" y="1456410"/>
            <a:ext cx="9689523" cy="4576763"/>
          </a:xfrm>
        </p:spPr>
        <p:txBody>
          <a:bodyPr>
            <a:noAutofit/>
          </a:bodyPr>
          <a:lstStyle/>
          <a:p>
            <a:r>
              <a:rPr lang="en-US" sz="3200" dirty="0">
                <a:latin typeface="+mj-lt"/>
              </a:rPr>
              <a:t>What is Cost Management in Project Management? </a:t>
            </a:r>
          </a:p>
          <a:p>
            <a:r>
              <a:rPr lang="en-US" sz="3200" dirty="0">
                <a:latin typeface="+mj-lt"/>
              </a:rPr>
              <a:t>Cost management is the process of</a:t>
            </a:r>
          </a:p>
          <a:p>
            <a:pPr marL="0" indent="0">
              <a:buNone/>
            </a:pPr>
            <a:r>
              <a:rPr lang="en-US" sz="2900" dirty="0">
                <a:highlight>
                  <a:srgbClr val="FFFF00"/>
                </a:highlight>
                <a:latin typeface="+mj-lt"/>
              </a:rPr>
              <a:t>Estimating, predicting,  allocating, reduce budget overrun,</a:t>
            </a:r>
          </a:p>
          <a:p>
            <a:pPr marL="0" indent="0">
              <a:buNone/>
            </a:pPr>
            <a:r>
              <a:rPr lang="en-US" sz="2900" dirty="0">
                <a:highlight>
                  <a:srgbClr val="FFFF00"/>
                </a:highlight>
                <a:latin typeface="+mj-lt"/>
              </a:rPr>
              <a:t>Realistic budget, satisfying stakeholders., and controlling  project </a:t>
            </a:r>
            <a:r>
              <a:rPr lang="en-US" sz="3200" dirty="0">
                <a:latin typeface="+mj-lt"/>
              </a:rPr>
              <a:t>costs</a:t>
            </a:r>
          </a:p>
          <a:p>
            <a:r>
              <a:rPr lang="en-US" sz="3200" dirty="0">
                <a:latin typeface="+mj-lt"/>
              </a:rPr>
              <a:t> </a:t>
            </a:r>
            <a:r>
              <a:rPr lang="en-US" sz="2800" dirty="0">
                <a:latin typeface="+mj-lt"/>
              </a:rPr>
              <a:t>Projected costs are calculated during  </a:t>
            </a:r>
            <a:r>
              <a:rPr lang="en-US" sz="2800" dirty="0">
                <a:latin typeface="+mj-lt"/>
                <a:hlinkClick r:id="rId3">
                  <a:extLst>
                    <a:ext uri="{A12FA001-AC4F-418D-AE19-62706E023703}">
                      <ahyp:hlinkClr xmlns:ahyp="http://schemas.microsoft.com/office/drawing/2018/hyperlinkcolor" val="tx"/>
                    </a:ext>
                  </a:extLst>
                </a:hlinkClick>
              </a:rPr>
              <a:t>the planning phase of a project</a:t>
            </a:r>
            <a:r>
              <a:rPr lang="en-US" sz="2800" dirty="0">
                <a:latin typeface="+mj-lt"/>
              </a:rPr>
              <a:t> and must be approved before work begins</a:t>
            </a:r>
          </a:p>
          <a:p>
            <a:r>
              <a:rPr lang="en-US" sz="2800" dirty="0">
                <a:latin typeface="+mj-lt"/>
              </a:rPr>
              <a:t>Usually measured in monetary units like dollars that must be paid to acquire goods and servic</a:t>
            </a:r>
            <a:r>
              <a:rPr lang="en-US" sz="2800" dirty="0"/>
              <a:t>es</a:t>
            </a:r>
          </a:p>
          <a:p>
            <a:r>
              <a:rPr lang="en-US" sz="2800" dirty="0">
                <a:latin typeface="+mj-lt"/>
              </a:rPr>
              <a:t> </a:t>
            </a:r>
            <a:endParaRPr lang="en-US" dirty="0"/>
          </a:p>
        </p:txBody>
      </p:sp>
      <p:sp>
        <p:nvSpPr>
          <p:cNvPr id="2150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Estimating Costs (3 of 4)</a:t>
            </a:r>
          </a:p>
        </p:txBody>
      </p:sp>
      <p:sp>
        <p:nvSpPr>
          <p:cNvPr id="34819" name="Rectangle 3"/>
          <p:cNvSpPr>
            <a:spLocks noGrp="1" noChangeArrowheads="1"/>
          </p:cNvSpPr>
          <p:nvPr>
            <p:ph idx="1"/>
          </p:nvPr>
        </p:nvSpPr>
        <p:spPr>
          <a:xfrm>
            <a:off x="628650" y="1143000"/>
            <a:ext cx="7886700" cy="5033963"/>
          </a:xfrm>
        </p:spPr>
        <p:txBody>
          <a:bodyPr/>
          <a:lstStyle/>
          <a:p>
            <a:r>
              <a:rPr lang="en-US" sz="2800" dirty="0">
                <a:latin typeface="+mj-lt"/>
              </a:rPr>
              <a:t>The number and type of cost estimates vary by application area</a:t>
            </a:r>
          </a:p>
          <a:p>
            <a:pPr lvl="1"/>
            <a:r>
              <a:rPr lang="en-US" sz="2400" dirty="0">
                <a:latin typeface="+mj-lt"/>
              </a:rPr>
              <a:t>The Association for the Advancement of Cost Engineering International identifies five types of cost estimates for construction projects</a:t>
            </a:r>
          </a:p>
          <a:p>
            <a:pPr lvl="2"/>
            <a:r>
              <a:rPr lang="en-US" sz="1800" dirty="0">
                <a:latin typeface="+mj-lt"/>
              </a:rPr>
              <a:t>Order of magnitude, conceptual, preliminary, definitive, and control</a:t>
            </a:r>
          </a:p>
          <a:p>
            <a:pPr lvl="1"/>
            <a:r>
              <a:rPr lang="en-US" sz="2400" dirty="0">
                <a:latin typeface="+mj-lt"/>
              </a:rPr>
              <a:t>Estimates are usually done at various stages of a project </a:t>
            </a:r>
          </a:p>
          <a:p>
            <a:pPr lvl="2"/>
            <a:r>
              <a:rPr lang="en-US" sz="1800" dirty="0">
                <a:latin typeface="+mj-lt"/>
              </a:rPr>
              <a:t>Should become more accurate as time progresses</a:t>
            </a:r>
          </a:p>
          <a:p>
            <a:pPr lvl="1"/>
            <a:r>
              <a:rPr lang="en-US" sz="2400" dirty="0">
                <a:latin typeface="+mj-lt"/>
              </a:rPr>
              <a:t>It is important to provide supporting details for estimates and updates to project documents</a:t>
            </a:r>
          </a:p>
          <a:p>
            <a:pPr lvl="1"/>
            <a:r>
              <a:rPr lang="en-US" sz="2400" dirty="0">
                <a:latin typeface="+mj-lt"/>
              </a:rPr>
              <a:t>A large percentage of total project costs are </a:t>
            </a:r>
            <a:r>
              <a:rPr lang="en-US" sz="2000" dirty="0">
                <a:latin typeface="+mj-lt"/>
              </a:rPr>
              <a:t>often labor cost</a:t>
            </a:r>
            <a:r>
              <a:rPr lang="en-US" dirty="0"/>
              <a:t>s</a:t>
            </a:r>
          </a:p>
        </p:txBody>
      </p:sp>
      <p:sp>
        <p:nvSpPr>
          <p:cNvPr id="3482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Estimating Costs (4 of 4)</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92105477"/>
              </p:ext>
            </p:extLst>
          </p:nvPr>
        </p:nvGraphicFramePr>
        <p:xfrm>
          <a:off x="658147" y="2209800"/>
          <a:ext cx="7886697" cy="2489200"/>
        </p:xfrm>
        <a:graphic>
          <a:graphicData uri="http://schemas.openxmlformats.org/drawingml/2006/table">
            <a:tbl>
              <a:tblPr firstRow="1" bandRow="1">
                <a:tableStyleId>{5C22544A-7EE6-4342-B048-85BDC9FD1C3A}</a:tableStyleId>
              </a:tblPr>
              <a:tblGrid>
                <a:gridCol w="1126671">
                  <a:extLst>
                    <a:ext uri="{9D8B030D-6E8A-4147-A177-3AD203B41FA5}">
                      <a16:colId xmlns:a16="http://schemas.microsoft.com/office/drawing/2014/main" val="486336496"/>
                    </a:ext>
                  </a:extLst>
                </a:gridCol>
                <a:gridCol w="1126671">
                  <a:extLst>
                    <a:ext uri="{9D8B030D-6E8A-4147-A177-3AD203B41FA5}">
                      <a16:colId xmlns:a16="http://schemas.microsoft.com/office/drawing/2014/main" val="4097740504"/>
                    </a:ext>
                  </a:extLst>
                </a:gridCol>
                <a:gridCol w="1126671">
                  <a:extLst>
                    <a:ext uri="{9D8B030D-6E8A-4147-A177-3AD203B41FA5}">
                      <a16:colId xmlns:a16="http://schemas.microsoft.com/office/drawing/2014/main" val="3122315046"/>
                    </a:ext>
                  </a:extLst>
                </a:gridCol>
                <a:gridCol w="1126671">
                  <a:extLst>
                    <a:ext uri="{9D8B030D-6E8A-4147-A177-3AD203B41FA5}">
                      <a16:colId xmlns:a16="http://schemas.microsoft.com/office/drawing/2014/main" val="3333147573"/>
                    </a:ext>
                  </a:extLst>
                </a:gridCol>
                <a:gridCol w="1126671">
                  <a:extLst>
                    <a:ext uri="{9D8B030D-6E8A-4147-A177-3AD203B41FA5}">
                      <a16:colId xmlns:a16="http://schemas.microsoft.com/office/drawing/2014/main" val="768153080"/>
                    </a:ext>
                  </a:extLst>
                </a:gridCol>
                <a:gridCol w="1126671">
                  <a:extLst>
                    <a:ext uri="{9D8B030D-6E8A-4147-A177-3AD203B41FA5}">
                      <a16:colId xmlns:a16="http://schemas.microsoft.com/office/drawing/2014/main" val="2142927680"/>
                    </a:ext>
                  </a:extLst>
                </a:gridCol>
                <a:gridCol w="1126671">
                  <a:extLst>
                    <a:ext uri="{9D8B030D-6E8A-4147-A177-3AD203B41FA5}">
                      <a16:colId xmlns:a16="http://schemas.microsoft.com/office/drawing/2014/main" val="535870163"/>
                    </a:ext>
                  </a:extLst>
                </a:gridCol>
              </a:tblGrid>
              <a:tr h="370840">
                <a:tc>
                  <a:txBody>
                    <a:bodyPr/>
                    <a:lstStyle/>
                    <a:p>
                      <a:r>
                        <a:rPr lang="en-US" dirty="0"/>
                        <a:t>Department</a:t>
                      </a:r>
                    </a:p>
                  </a:txBody>
                  <a:tcPr/>
                </a:tc>
                <a:tc>
                  <a:txBody>
                    <a:bodyPr/>
                    <a:lstStyle/>
                    <a:p>
                      <a:pPr algn="ctr"/>
                      <a:r>
                        <a:rPr lang="en-US" dirty="0"/>
                        <a:t>Year 1</a:t>
                      </a:r>
                    </a:p>
                  </a:txBody>
                  <a:tcPr/>
                </a:tc>
                <a:tc>
                  <a:txBody>
                    <a:bodyPr/>
                    <a:lstStyle/>
                    <a:p>
                      <a:pPr algn="ctr"/>
                      <a:r>
                        <a:rPr lang="en-US" dirty="0"/>
                        <a:t>Year 2</a:t>
                      </a:r>
                    </a:p>
                  </a:txBody>
                  <a:tcPr/>
                </a:tc>
                <a:tc>
                  <a:txBody>
                    <a:bodyPr/>
                    <a:lstStyle/>
                    <a:p>
                      <a:pPr algn="ctr"/>
                      <a:r>
                        <a:rPr lang="en-US" dirty="0"/>
                        <a:t>Year 3</a:t>
                      </a:r>
                    </a:p>
                  </a:txBody>
                  <a:tcPr/>
                </a:tc>
                <a:tc>
                  <a:txBody>
                    <a:bodyPr/>
                    <a:lstStyle/>
                    <a:p>
                      <a:pPr algn="ctr"/>
                      <a:r>
                        <a:rPr lang="en-US" dirty="0"/>
                        <a:t>Year 4</a:t>
                      </a:r>
                    </a:p>
                  </a:txBody>
                  <a:tcPr/>
                </a:tc>
                <a:tc>
                  <a:txBody>
                    <a:bodyPr/>
                    <a:lstStyle/>
                    <a:p>
                      <a:pPr algn="ctr"/>
                      <a:r>
                        <a:rPr lang="en-US" dirty="0"/>
                        <a:t>Year 5</a:t>
                      </a:r>
                    </a:p>
                  </a:txBody>
                  <a:tcPr/>
                </a:tc>
                <a:tc>
                  <a:txBody>
                    <a:bodyPr/>
                    <a:lstStyle/>
                    <a:p>
                      <a:pPr algn="ctr"/>
                      <a:r>
                        <a:rPr lang="en-US" dirty="0"/>
                        <a:t>Totals </a:t>
                      </a:r>
                    </a:p>
                  </a:txBody>
                  <a:tcPr/>
                </a:tc>
                <a:extLst>
                  <a:ext uri="{0D108BD9-81ED-4DB2-BD59-A6C34878D82A}">
                    <a16:rowId xmlns:a16="http://schemas.microsoft.com/office/drawing/2014/main" val="225172263"/>
                  </a:ext>
                </a:extLst>
              </a:tr>
              <a:tr h="370840">
                <a:tc>
                  <a:txBody>
                    <a:bodyPr/>
                    <a:lstStyle/>
                    <a:p>
                      <a:r>
                        <a:rPr lang="en-US" dirty="0"/>
                        <a:t>Information</a:t>
                      </a:r>
                    </a:p>
                    <a:p>
                      <a:r>
                        <a:rPr lang="en-US" dirty="0"/>
                        <a:t>systems</a:t>
                      </a:r>
                    </a:p>
                  </a:txBody>
                  <a:tcPr/>
                </a:tc>
                <a:tc>
                  <a:txBody>
                    <a:bodyPr/>
                    <a:lstStyle/>
                    <a:p>
                      <a:pPr algn="ctr"/>
                      <a:r>
                        <a:rPr lang="en-US" dirty="0"/>
                        <a:t>24</a:t>
                      </a:r>
                    </a:p>
                  </a:txBody>
                  <a:tcPr/>
                </a:tc>
                <a:tc>
                  <a:txBody>
                    <a:bodyPr/>
                    <a:lstStyle/>
                    <a:p>
                      <a:pPr algn="ctr"/>
                      <a:r>
                        <a:rPr lang="en-US" dirty="0"/>
                        <a:t>31</a:t>
                      </a:r>
                    </a:p>
                  </a:txBody>
                  <a:tcPr/>
                </a:tc>
                <a:tc>
                  <a:txBody>
                    <a:bodyPr/>
                    <a:lstStyle/>
                    <a:p>
                      <a:pPr algn="ctr"/>
                      <a:r>
                        <a:rPr lang="en-US" dirty="0"/>
                        <a:t>35</a:t>
                      </a:r>
                    </a:p>
                  </a:txBody>
                  <a:tcPr/>
                </a:tc>
                <a:tc>
                  <a:txBody>
                    <a:bodyPr/>
                    <a:lstStyle/>
                    <a:p>
                      <a:pPr algn="ctr"/>
                      <a:r>
                        <a:rPr lang="en-US" dirty="0"/>
                        <a:t>13</a:t>
                      </a:r>
                    </a:p>
                  </a:txBody>
                  <a:tcPr/>
                </a:tc>
                <a:tc>
                  <a:txBody>
                    <a:bodyPr/>
                    <a:lstStyle/>
                    <a:p>
                      <a:pPr algn="ctr"/>
                      <a:r>
                        <a:rPr lang="en-US" dirty="0"/>
                        <a:t>13</a:t>
                      </a:r>
                    </a:p>
                  </a:txBody>
                  <a:tcPr/>
                </a:tc>
                <a:tc>
                  <a:txBody>
                    <a:bodyPr/>
                    <a:lstStyle/>
                    <a:p>
                      <a:pPr algn="ctr"/>
                      <a:r>
                        <a:rPr lang="en-US" dirty="0"/>
                        <a:t>116</a:t>
                      </a:r>
                    </a:p>
                  </a:txBody>
                  <a:tcPr/>
                </a:tc>
                <a:extLst>
                  <a:ext uri="{0D108BD9-81ED-4DB2-BD59-A6C34878D82A}">
                    <a16:rowId xmlns:a16="http://schemas.microsoft.com/office/drawing/2014/main" val="1786467100"/>
                  </a:ext>
                </a:extLst>
              </a:tr>
              <a:tr h="370840">
                <a:tc>
                  <a:txBody>
                    <a:bodyPr/>
                    <a:lstStyle/>
                    <a:p>
                      <a:r>
                        <a:rPr lang="en-US" dirty="0"/>
                        <a:t>Marketing</a:t>
                      </a:r>
                    </a:p>
                    <a:p>
                      <a:r>
                        <a:rPr lang="en-US" dirty="0"/>
                        <a:t>systems</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15</a:t>
                      </a:r>
                    </a:p>
                  </a:txBody>
                  <a:tcPr/>
                </a:tc>
                <a:extLst>
                  <a:ext uri="{0D108BD9-81ED-4DB2-BD59-A6C34878D82A}">
                    <a16:rowId xmlns:a16="http://schemas.microsoft.com/office/drawing/2014/main" val="2079844000"/>
                  </a:ext>
                </a:extLst>
              </a:tr>
              <a:tr h="370840">
                <a:tc>
                  <a:txBody>
                    <a:bodyPr/>
                    <a:lstStyle/>
                    <a:p>
                      <a:r>
                        <a:rPr lang="en-US" dirty="0"/>
                        <a:t>Reservations</a:t>
                      </a:r>
                    </a:p>
                  </a:txBody>
                  <a:tcPr/>
                </a:tc>
                <a:tc>
                  <a:txBody>
                    <a:bodyPr/>
                    <a:lstStyle/>
                    <a:p>
                      <a:pPr algn="ctr"/>
                      <a:r>
                        <a:rPr lang="en-US" dirty="0"/>
                        <a:t>12</a:t>
                      </a:r>
                    </a:p>
                  </a:txBody>
                  <a:tcPr/>
                </a:tc>
                <a:tc>
                  <a:txBody>
                    <a:bodyPr/>
                    <a:lstStyle/>
                    <a:p>
                      <a:pPr algn="ctr"/>
                      <a:r>
                        <a:rPr lang="en-US" dirty="0"/>
                        <a:t>29</a:t>
                      </a:r>
                    </a:p>
                  </a:txBody>
                  <a:tcPr/>
                </a:tc>
                <a:tc>
                  <a:txBody>
                    <a:bodyPr/>
                    <a:lstStyle/>
                    <a:p>
                      <a:pPr algn="ctr"/>
                      <a:r>
                        <a:rPr lang="en-US" dirty="0"/>
                        <a:t>33</a:t>
                      </a:r>
                    </a:p>
                  </a:txBody>
                  <a:tcPr/>
                </a:tc>
                <a:tc>
                  <a:txBody>
                    <a:bodyPr/>
                    <a:lstStyle/>
                    <a:p>
                      <a:pPr algn="ctr"/>
                      <a:r>
                        <a:rPr lang="en-US" dirty="0"/>
                        <a:t>9</a:t>
                      </a:r>
                    </a:p>
                  </a:txBody>
                  <a:tcPr/>
                </a:tc>
                <a:tc>
                  <a:txBody>
                    <a:bodyPr/>
                    <a:lstStyle/>
                    <a:p>
                      <a:pPr algn="ctr"/>
                      <a:r>
                        <a:rPr lang="en-US" dirty="0"/>
                        <a:t>7</a:t>
                      </a:r>
                    </a:p>
                  </a:txBody>
                  <a:tcPr/>
                </a:tc>
                <a:tc>
                  <a:txBody>
                    <a:bodyPr/>
                    <a:lstStyle/>
                    <a:p>
                      <a:pPr algn="ctr"/>
                      <a:r>
                        <a:rPr lang="en-US" dirty="0"/>
                        <a:t>90</a:t>
                      </a:r>
                    </a:p>
                  </a:txBody>
                  <a:tcPr/>
                </a:tc>
                <a:extLst>
                  <a:ext uri="{0D108BD9-81ED-4DB2-BD59-A6C34878D82A}">
                    <a16:rowId xmlns:a16="http://schemas.microsoft.com/office/drawing/2014/main" val="3815061528"/>
                  </a:ext>
                </a:extLst>
              </a:tr>
              <a:tr h="370840">
                <a:tc>
                  <a:txBody>
                    <a:bodyPr/>
                    <a:lstStyle/>
                    <a:p>
                      <a:r>
                        <a:rPr lang="en-US" dirty="0"/>
                        <a:t>Contractors</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6</a:t>
                      </a:r>
                    </a:p>
                  </a:txBody>
                  <a:tcPr/>
                </a:tc>
                <a:extLst>
                  <a:ext uri="{0D108BD9-81ED-4DB2-BD59-A6C34878D82A}">
                    <a16:rowId xmlns:a16="http://schemas.microsoft.com/office/drawing/2014/main" val="4143805901"/>
                  </a:ext>
                </a:extLst>
              </a:tr>
              <a:tr h="370840">
                <a:tc>
                  <a:txBody>
                    <a:bodyPr/>
                    <a:lstStyle/>
                    <a:p>
                      <a:r>
                        <a:rPr lang="en-US" dirty="0"/>
                        <a:t>Totals</a:t>
                      </a:r>
                    </a:p>
                  </a:txBody>
                  <a:tcPr/>
                </a:tc>
                <a:tc>
                  <a:txBody>
                    <a:bodyPr/>
                    <a:lstStyle/>
                    <a:p>
                      <a:pPr algn="ctr"/>
                      <a:r>
                        <a:rPr lang="en-US" dirty="0"/>
                        <a:t>41</a:t>
                      </a:r>
                    </a:p>
                  </a:txBody>
                  <a:tcPr/>
                </a:tc>
                <a:tc>
                  <a:txBody>
                    <a:bodyPr/>
                    <a:lstStyle/>
                    <a:p>
                      <a:pPr algn="ctr"/>
                      <a:r>
                        <a:rPr lang="en-US" dirty="0"/>
                        <a:t>66</a:t>
                      </a:r>
                    </a:p>
                  </a:txBody>
                  <a:tcPr/>
                </a:tc>
                <a:tc>
                  <a:txBody>
                    <a:bodyPr/>
                    <a:lstStyle/>
                    <a:p>
                      <a:pPr algn="ctr"/>
                      <a:r>
                        <a:rPr lang="en-US" dirty="0"/>
                        <a:t>72</a:t>
                      </a:r>
                    </a:p>
                  </a:txBody>
                  <a:tcPr/>
                </a:tc>
                <a:tc>
                  <a:txBody>
                    <a:bodyPr/>
                    <a:lstStyle/>
                    <a:p>
                      <a:pPr algn="ctr"/>
                      <a:r>
                        <a:rPr lang="en-US" dirty="0"/>
                        <a:t>25</a:t>
                      </a:r>
                    </a:p>
                  </a:txBody>
                  <a:tcPr/>
                </a:tc>
                <a:tc>
                  <a:txBody>
                    <a:bodyPr/>
                    <a:lstStyle/>
                    <a:p>
                      <a:pPr algn="ctr"/>
                      <a:r>
                        <a:rPr lang="en-US" dirty="0"/>
                        <a:t>23</a:t>
                      </a:r>
                    </a:p>
                  </a:txBody>
                  <a:tcPr/>
                </a:tc>
                <a:tc>
                  <a:txBody>
                    <a:bodyPr/>
                    <a:lstStyle/>
                    <a:p>
                      <a:pPr algn="ctr"/>
                      <a:r>
                        <a:rPr lang="en-US" dirty="0"/>
                        <a:t>227</a:t>
                      </a:r>
                    </a:p>
                  </a:txBody>
                  <a:tcPr/>
                </a:tc>
                <a:extLst>
                  <a:ext uri="{0D108BD9-81ED-4DB2-BD59-A6C34878D82A}">
                    <a16:rowId xmlns:a16="http://schemas.microsoft.com/office/drawing/2014/main" val="3970231735"/>
                  </a:ext>
                </a:extLst>
              </a:tr>
            </a:tbl>
          </a:graphicData>
        </a:graphic>
      </p:graphicFrame>
      <p:sp>
        <p:nvSpPr>
          <p:cNvPr id="3" name="Rectangle 2"/>
          <p:cNvSpPr/>
          <p:nvPr/>
        </p:nvSpPr>
        <p:spPr>
          <a:xfrm>
            <a:off x="628650" y="4779689"/>
            <a:ext cx="6934200" cy="430887"/>
          </a:xfrm>
          <a:prstGeom prst="rect">
            <a:avLst/>
          </a:prstGeom>
        </p:spPr>
        <p:txBody>
          <a:bodyPr wrap="square">
            <a:spAutoFit/>
          </a:bodyPr>
          <a:lstStyle/>
          <a:p>
            <a:r>
              <a:rPr lang="en-US" dirty="0"/>
              <a:t>Table 7-2 Maximum FTE by department by year</a:t>
            </a:r>
          </a:p>
        </p:txBody>
      </p:sp>
      <p:sp>
        <p:nvSpPr>
          <p:cNvPr id="35845" name="Footer Placeholder 7"/>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solidFill>
                  <a:srgbClr val="C00000"/>
                </a:solidFill>
              </a:rPr>
              <a:t>Cost Estimation Tools and Techniques</a:t>
            </a:r>
          </a:p>
        </p:txBody>
      </p:sp>
      <p:sp>
        <p:nvSpPr>
          <p:cNvPr id="36867" name="Rectangle 3"/>
          <p:cNvSpPr>
            <a:spLocks noGrp="1" noChangeArrowheads="1"/>
          </p:cNvSpPr>
          <p:nvPr>
            <p:ph idx="1"/>
          </p:nvPr>
        </p:nvSpPr>
        <p:spPr>
          <a:xfrm>
            <a:off x="457200" y="1066800"/>
            <a:ext cx="8058150" cy="5110163"/>
          </a:xfrm>
        </p:spPr>
        <p:txBody>
          <a:bodyPr>
            <a:normAutofit/>
          </a:bodyPr>
          <a:lstStyle/>
          <a:p>
            <a:r>
              <a:rPr lang="en-US" sz="2800" dirty="0">
                <a:solidFill>
                  <a:srgbClr val="C00000"/>
                </a:solidFill>
                <a:latin typeface="+mj-lt"/>
              </a:rPr>
              <a:t>Analogous or top-down estimates</a:t>
            </a:r>
          </a:p>
          <a:p>
            <a:pPr lvl="1"/>
            <a:r>
              <a:rPr lang="en-US" sz="2400" dirty="0">
                <a:latin typeface="+mj-lt"/>
              </a:rPr>
              <a:t>Use the actual cost of a previous, similar project as the basis for estimating the cost of the current project </a:t>
            </a:r>
          </a:p>
          <a:p>
            <a:r>
              <a:rPr lang="en-US" sz="2800" dirty="0">
                <a:solidFill>
                  <a:srgbClr val="C00000"/>
                </a:solidFill>
                <a:latin typeface="+mj-lt"/>
              </a:rPr>
              <a:t>Bottom-up estimates</a:t>
            </a:r>
          </a:p>
          <a:p>
            <a:pPr lvl="1"/>
            <a:r>
              <a:rPr lang="en-US" sz="2400" dirty="0">
                <a:latin typeface="+mj-lt"/>
              </a:rPr>
              <a:t>Involve estimating individual work items or activities and summing them to get a project total </a:t>
            </a:r>
          </a:p>
          <a:p>
            <a:r>
              <a:rPr lang="en-US" sz="2800" dirty="0">
                <a:solidFill>
                  <a:srgbClr val="C00000"/>
                </a:solidFill>
                <a:latin typeface="+mj-lt"/>
              </a:rPr>
              <a:t>Three-point estimates </a:t>
            </a:r>
          </a:p>
          <a:p>
            <a:pPr lvl="1"/>
            <a:r>
              <a:rPr lang="en-US" sz="2400" dirty="0">
                <a:latin typeface="+mj-lt"/>
              </a:rPr>
              <a:t>Involve estimating the most likely, optimistic, and pessimistic costs for items</a:t>
            </a:r>
          </a:p>
          <a:p>
            <a:r>
              <a:rPr lang="en-US" sz="2800" dirty="0">
                <a:solidFill>
                  <a:srgbClr val="C00000"/>
                </a:solidFill>
                <a:latin typeface="+mj-lt"/>
              </a:rPr>
              <a:t>Parametric estimating</a:t>
            </a:r>
          </a:p>
          <a:p>
            <a:pPr lvl="1"/>
            <a:r>
              <a:rPr lang="en-US" sz="2400" dirty="0">
                <a:latin typeface="+mj-lt"/>
              </a:rPr>
              <a:t>Uses project characteristics (parameters) in a mathematical model to estimate project costs </a:t>
            </a:r>
          </a:p>
        </p:txBody>
      </p:sp>
      <p:sp>
        <p:nvSpPr>
          <p:cNvPr id="368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highlight>
                  <a:srgbClr val="FFFF00"/>
                </a:highlight>
              </a:rPr>
              <a:t>Typical Problems with IT Cost Estimates</a:t>
            </a:r>
          </a:p>
        </p:txBody>
      </p:sp>
      <p:sp>
        <p:nvSpPr>
          <p:cNvPr id="37891" name="Rectangle 3"/>
          <p:cNvSpPr>
            <a:spLocks noGrp="1" noChangeArrowheads="1"/>
          </p:cNvSpPr>
          <p:nvPr>
            <p:ph idx="1"/>
          </p:nvPr>
        </p:nvSpPr>
        <p:spPr>
          <a:xfrm>
            <a:off x="381000" y="1219200"/>
            <a:ext cx="8134350" cy="4957763"/>
          </a:xfrm>
        </p:spPr>
        <p:txBody>
          <a:bodyPr>
            <a:normAutofit/>
          </a:bodyPr>
          <a:lstStyle/>
          <a:p>
            <a:r>
              <a:rPr lang="en-US" sz="3600" dirty="0">
                <a:latin typeface="+mj-lt"/>
              </a:rPr>
              <a:t>Reasons for inaccuracies </a:t>
            </a:r>
          </a:p>
          <a:p>
            <a:pPr lvl="1"/>
            <a:r>
              <a:rPr lang="en-US" sz="3200" dirty="0">
                <a:latin typeface="+mj-lt"/>
              </a:rPr>
              <a:t>Estimates are done too quickly</a:t>
            </a:r>
          </a:p>
          <a:p>
            <a:pPr lvl="1"/>
            <a:r>
              <a:rPr lang="en-US" sz="3200" dirty="0">
                <a:latin typeface="+mj-lt"/>
              </a:rPr>
              <a:t>People lack estimating experience</a:t>
            </a:r>
          </a:p>
          <a:p>
            <a:pPr lvl="1"/>
            <a:r>
              <a:rPr lang="en-US" sz="3200" dirty="0">
                <a:latin typeface="+mj-lt"/>
              </a:rPr>
              <a:t>Human beings are biased toward underestimation</a:t>
            </a:r>
          </a:p>
          <a:p>
            <a:pPr lvl="1"/>
            <a:r>
              <a:rPr lang="en-US" sz="3200" dirty="0">
                <a:latin typeface="+mj-lt"/>
              </a:rPr>
              <a:t>Management desires accuracy</a:t>
            </a:r>
          </a:p>
        </p:txBody>
      </p:sp>
      <p:sp>
        <p:nvSpPr>
          <p:cNvPr id="3789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a:r>
              <a:rPr lang="en-US" dirty="0"/>
              <a:t>How to Develop a Cost Estimate and Basis of Estimates (1 of 3)</a:t>
            </a:r>
          </a:p>
        </p:txBody>
      </p:sp>
      <p:sp>
        <p:nvSpPr>
          <p:cNvPr id="38915" name="Rectangle 3"/>
          <p:cNvSpPr>
            <a:spLocks noGrp="1" noChangeArrowheads="1"/>
          </p:cNvSpPr>
          <p:nvPr>
            <p:ph idx="1"/>
          </p:nvPr>
        </p:nvSpPr>
        <p:spPr>
          <a:xfrm>
            <a:off x="628650" y="1371600"/>
            <a:ext cx="7886700" cy="4805363"/>
          </a:xfrm>
        </p:spPr>
        <p:txBody>
          <a:bodyPr>
            <a:normAutofit/>
          </a:bodyPr>
          <a:lstStyle/>
          <a:p>
            <a:r>
              <a:rPr lang="en-US" sz="3600" dirty="0">
                <a:latin typeface="+mj-lt"/>
              </a:rPr>
              <a:t>See the text for a detailed example of creating a cost estimate for the Surveyor Pro project described in the opening case</a:t>
            </a:r>
          </a:p>
          <a:p>
            <a:pPr lvl="1"/>
            <a:r>
              <a:rPr lang="en-US" sz="3200" dirty="0">
                <a:latin typeface="+mj-lt"/>
              </a:rPr>
              <a:t>Before creating an estimate gather as much information as possible about the project, ask how the organization plans to use the cost estimate, and clarify the ground rules and assumptions</a:t>
            </a:r>
          </a:p>
        </p:txBody>
      </p:sp>
      <p:sp>
        <p:nvSpPr>
          <p:cNvPr id="3891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algn="ctr"/>
            <a:r>
              <a:rPr lang="en-US" dirty="0"/>
              <a:t>How to Develop a Cost Estimate and Basis of Estimates (2 of 3)</a:t>
            </a:r>
          </a:p>
        </p:txBody>
      </p:sp>
      <p:pic>
        <p:nvPicPr>
          <p:cNvPr id="2" name="Picture 1" descr="Image displays a spreadsheet that summarizes the costs by WBS ite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143000"/>
            <a:ext cx="7886700" cy="4638105"/>
          </a:xfrm>
          <a:prstGeom prst="rect">
            <a:avLst/>
          </a:prstGeom>
        </p:spPr>
      </p:pic>
      <p:sp>
        <p:nvSpPr>
          <p:cNvPr id="39940"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765653" y="369841"/>
            <a:ext cx="7886700" cy="1325563"/>
          </a:xfrm>
        </p:spPr>
        <p:txBody>
          <a:bodyPr/>
          <a:lstStyle/>
          <a:p>
            <a:pPr algn="ctr"/>
            <a:r>
              <a:rPr lang="en-US" dirty="0"/>
              <a:t>How to Develop a Cost Estimate and Basis of Estimates (3 of 3) </a:t>
            </a:r>
          </a:p>
        </p:txBody>
      </p:sp>
      <p:pic>
        <p:nvPicPr>
          <p:cNvPr id="2" name="Picture 1" descr="Image displays a function point estimat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08" y="1447800"/>
            <a:ext cx="8458200" cy="4203323"/>
          </a:xfrm>
          <a:prstGeom prst="rect">
            <a:avLst/>
          </a:prstGeom>
        </p:spPr>
      </p:pic>
      <p:sp>
        <p:nvSpPr>
          <p:cNvPr id="39940"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5426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algn="ctr" eaLnBrk="1" hangingPunct="1">
              <a:defRPr/>
            </a:pPr>
            <a:r>
              <a:rPr lang="en-US" sz="3200" b="0" dirty="0">
                <a:solidFill>
                  <a:srgbClr val="9900CC"/>
                </a:solidFill>
              </a:rPr>
              <a:t>How Do We Manage Cost?</a:t>
            </a:r>
          </a:p>
        </p:txBody>
      </p:sp>
      <p:sp>
        <p:nvSpPr>
          <p:cNvPr id="104451" name="Rectangle 3"/>
          <p:cNvSpPr>
            <a:spLocks noGrp="1" noChangeArrowheads="1"/>
          </p:cNvSpPr>
          <p:nvPr>
            <p:ph type="body" idx="1"/>
          </p:nvPr>
        </p:nvSpPr>
        <p:spPr>
          <a:xfrm>
            <a:off x="238836" y="1295400"/>
            <a:ext cx="8371764" cy="4762500"/>
          </a:xfrm>
        </p:spPr>
        <p:txBody>
          <a:bodyPr/>
          <a:lstStyle/>
          <a:p>
            <a:pPr eaLnBrk="1" hangingPunct="1">
              <a:buFont typeface="Wingdings" pitchFamily="2" charset="2"/>
              <a:buBlip>
                <a:blip r:embed="rId3"/>
              </a:buBlip>
              <a:defRPr/>
            </a:pPr>
            <a:r>
              <a:rPr lang="en-US" sz="3200" dirty="0">
                <a:latin typeface="Calibri Light" charset="0"/>
                <a:ea typeface="Calibri Light" charset="0"/>
                <a:cs typeface="Calibri Light" charset="0"/>
              </a:rPr>
              <a:t>Processes</a:t>
            </a:r>
          </a:p>
          <a:p>
            <a:pPr marL="857250" lvl="1" indent="-514350">
              <a:buFont typeface="+mj-lt"/>
              <a:buAutoNum type="arabicPeriod"/>
              <a:defRPr/>
            </a:pPr>
            <a:r>
              <a:rPr lang="en-US" sz="2800" dirty="0">
                <a:latin typeface="Calibri Light" charset="0"/>
                <a:ea typeface="Calibri Light" charset="0"/>
                <a:cs typeface="Calibri Light" charset="0"/>
              </a:rPr>
              <a:t>Planning cost management</a:t>
            </a:r>
          </a:p>
          <a:p>
            <a:pPr marL="857250" lvl="1" indent="-514350" eaLnBrk="1" hangingPunct="1">
              <a:buFont typeface="+mj-lt"/>
              <a:buAutoNum type="arabicPeriod"/>
              <a:defRPr/>
            </a:pPr>
            <a:r>
              <a:rPr lang="en-US" sz="2800" dirty="0">
                <a:latin typeface="Calibri Light" charset="0"/>
                <a:ea typeface="Calibri Light" charset="0"/>
                <a:cs typeface="Calibri Light" charset="0"/>
              </a:rPr>
              <a:t>Estimate Costs</a:t>
            </a:r>
          </a:p>
          <a:p>
            <a:pPr marL="857250" lvl="1" indent="-514350" eaLnBrk="1" hangingPunct="1">
              <a:buFont typeface="+mj-lt"/>
              <a:buAutoNum type="arabicPeriod"/>
              <a:defRPr/>
            </a:pPr>
            <a:r>
              <a:rPr lang="en-US" sz="2800" dirty="0">
                <a:latin typeface="Calibri Light" charset="0"/>
                <a:ea typeface="Calibri Light" charset="0"/>
                <a:cs typeface="Calibri Light" charset="0"/>
              </a:rPr>
              <a:t>Determine Budget</a:t>
            </a:r>
          </a:p>
          <a:p>
            <a:pPr marL="857250" lvl="1" indent="-514350" eaLnBrk="1" hangingPunct="1">
              <a:buFont typeface="+mj-lt"/>
              <a:buAutoNum type="arabicPeriod"/>
              <a:defRPr/>
            </a:pPr>
            <a:r>
              <a:rPr lang="en-US" sz="2800" dirty="0">
                <a:latin typeface="Calibri Light" charset="0"/>
                <a:ea typeface="Calibri Light" charset="0"/>
                <a:cs typeface="Calibri Light" charset="0"/>
              </a:rPr>
              <a:t>Control Costs</a:t>
            </a:r>
          </a:p>
          <a:p>
            <a:pPr lvl="1" eaLnBrk="1" hangingPunct="1">
              <a:buFont typeface="Wingdings" pitchFamily="2" charset="2"/>
              <a:buChar char="n"/>
              <a:defRPr/>
            </a:pPr>
            <a:endParaRPr lang="en-US" dirty="0">
              <a:latin typeface="Calibri Light" charset="0"/>
              <a:ea typeface="Calibri Light" charset="0"/>
              <a:cs typeface="Calibri Light" charset="0"/>
            </a:endParaRPr>
          </a:p>
        </p:txBody>
      </p:sp>
      <p:grpSp>
        <p:nvGrpSpPr>
          <p:cNvPr id="7172" name="Group 71"/>
          <p:cNvGrpSpPr>
            <a:grpSpLocks/>
          </p:cNvGrpSpPr>
          <p:nvPr/>
        </p:nvGrpSpPr>
        <p:grpSpPr bwMode="auto">
          <a:xfrm>
            <a:off x="3124200" y="4268788"/>
            <a:ext cx="5780964" cy="1066800"/>
            <a:chOff x="192" y="3504"/>
            <a:chExt cx="3168" cy="672"/>
          </a:xfrm>
        </p:grpSpPr>
        <p:sp>
          <p:nvSpPr>
            <p:cNvPr id="7173" name="Rectangle 5"/>
            <p:cNvSpPr>
              <a:spLocks noChangeArrowheads="1"/>
            </p:cNvSpPr>
            <p:nvPr/>
          </p:nvSpPr>
          <p:spPr bwMode="auto">
            <a:xfrm>
              <a:off x="1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4" name="AutoShape 28"/>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
          <p:nvSpPr>
            <p:cNvPr id="7175" name="Text Box 36"/>
            <p:cNvSpPr txBox="1">
              <a:spLocks noChangeArrowheads="1"/>
            </p:cNvSpPr>
            <p:nvPr/>
          </p:nvSpPr>
          <p:spPr bwMode="auto">
            <a:xfrm>
              <a:off x="356" y="3648"/>
              <a:ext cx="6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Estimate</a:t>
              </a:r>
            </a:p>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Costs</a:t>
              </a:r>
            </a:p>
          </p:txBody>
        </p:sp>
        <p:sp>
          <p:nvSpPr>
            <p:cNvPr id="7176" name="Rectangle 56"/>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7" name="AutoShape 57"/>
            <p:cNvSpPr>
              <a:spLocks noChangeArrowheads="1"/>
            </p:cNvSpPr>
            <p:nvPr/>
          </p:nvSpPr>
          <p:spPr bwMode="auto">
            <a:xfrm>
              <a:off x="2233"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8" name="Text Box 58"/>
            <p:cNvSpPr txBox="1">
              <a:spLocks noChangeArrowheads="1"/>
            </p:cNvSpPr>
            <p:nvPr/>
          </p:nvSpPr>
          <p:spPr bwMode="auto">
            <a:xfrm>
              <a:off x="1516" y="3648"/>
              <a:ext cx="8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Determine Budget</a:t>
              </a:r>
            </a:p>
          </p:txBody>
        </p:sp>
        <p:sp>
          <p:nvSpPr>
            <p:cNvPr id="7179" name="Rectangle 59"/>
            <p:cNvSpPr>
              <a:spLocks noChangeArrowheads="1"/>
            </p:cNvSpPr>
            <p:nvPr/>
          </p:nvSpPr>
          <p:spPr bwMode="auto">
            <a:xfrm>
              <a:off x="25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80" name="Text Box 61"/>
            <p:cNvSpPr txBox="1">
              <a:spLocks noChangeArrowheads="1"/>
            </p:cNvSpPr>
            <p:nvPr/>
          </p:nvSpPr>
          <p:spPr bwMode="auto">
            <a:xfrm>
              <a:off x="2640" y="3648"/>
              <a:ext cx="67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400" b="1" dirty="0">
                  <a:solidFill>
                    <a:srgbClr val="FFFF00"/>
                  </a:solidFill>
                  <a:latin typeface="Calibri Light" panose="020F0302020204030204" pitchFamily="34" charset="0"/>
                </a:rPr>
                <a:t>Control</a:t>
              </a:r>
            </a:p>
            <a:p>
              <a:pPr>
                <a:spcBef>
                  <a:spcPct val="50000"/>
                </a:spcBef>
              </a:pPr>
              <a:r>
                <a:rPr lang="en-US" altLang="en-US" sz="1400" b="1" dirty="0">
                  <a:solidFill>
                    <a:srgbClr val="FFFF00"/>
                  </a:solidFill>
                  <a:latin typeface="Calibri Light" panose="020F0302020204030204" pitchFamily="34" charset="0"/>
                </a:rPr>
                <a:t>Costs</a:t>
              </a:r>
            </a:p>
          </p:txBody>
        </p:sp>
      </p:grpSp>
      <p:sp>
        <p:nvSpPr>
          <p:cNvPr id="2" name="Rectangle 1"/>
          <p:cNvSpPr/>
          <p:nvPr/>
        </p:nvSpPr>
        <p:spPr>
          <a:xfrm>
            <a:off x="377793" y="4268788"/>
            <a:ext cx="2432542" cy="114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defRPr/>
            </a:pPr>
            <a:r>
              <a:rPr lang="en-US" b="1" dirty="0">
                <a:solidFill>
                  <a:srgbClr val="FFFF00"/>
                </a:solidFill>
                <a:latin typeface="Calibri Light" panose="020F0302020204030204" pitchFamily="34" charset="0"/>
              </a:rPr>
              <a:t>Planning cost management</a:t>
            </a:r>
            <a:endParaRPr lang="en-US" b="1" dirty="0">
              <a:solidFill>
                <a:srgbClr val="FFFF00"/>
              </a:solidFill>
              <a:latin typeface="Calibri Light" charset="0"/>
              <a:ea typeface="Calibri Light" charset="0"/>
              <a:cs typeface="Calibri Light" charset="0"/>
            </a:endParaRPr>
          </a:p>
        </p:txBody>
      </p:sp>
      <p:sp>
        <p:nvSpPr>
          <p:cNvPr id="14" name="AutoShape 28">
            <a:extLst>
              <a:ext uri="{FF2B5EF4-FFF2-40B4-BE49-F238E27FC236}">
                <a16:creationId xmlns:a16="http://schemas.microsoft.com/office/drawing/2014/main" id="{5984BE59-17F7-684F-9E10-F73F96F3EBDF}"/>
              </a:ext>
            </a:extLst>
          </p:cNvPr>
          <p:cNvSpPr>
            <a:spLocks noChangeArrowheads="1"/>
          </p:cNvSpPr>
          <p:nvPr/>
        </p:nvSpPr>
        <p:spPr bwMode="auto">
          <a:xfrm>
            <a:off x="2699021" y="4535488"/>
            <a:ext cx="567513"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Tree>
    <p:extLst>
      <p:ext uri="{BB962C8B-B14F-4D97-AF65-F5344CB8AC3E}">
        <p14:creationId xmlns:p14="http://schemas.microsoft.com/office/powerpoint/2010/main" val="3991237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US" dirty="0"/>
              <a:t>Determining the Budget (1 of 2) </a:t>
            </a:r>
          </a:p>
        </p:txBody>
      </p:sp>
      <p:sp>
        <p:nvSpPr>
          <p:cNvPr id="41987" name="Rectangle 3"/>
          <p:cNvSpPr>
            <a:spLocks noGrp="1" noChangeArrowheads="1"/>
          </p:cNvSpPr>
          <p:nvPr>
            <p:ph idx="1"/>
          </p:nvPr>
        </p:nvSpPr>
        <p:spPr>
          <a:xfrm>
            <a:off x="457200" y="1143000"/>
            <a:ext cx="8058150" cy="5033963"/>
          </a:xfrm>
        </p:spPr>
        <p:txBody>
          <a:bodyPr>
            <a:normAutofit/>
          </a:bodyPr>
          <a:lstStyle/>
          <a:p>
            <a:r>
              <a:rPr lang="en-US" sz="3600" dirty="0">
                <a:solidFill>
                  <a:srgbClr val="C00000"/>
                </a:solidFill>
                <a:latin typeface="+mj-lt"/>
              </a:rPr>
              <a:t>Budgeting involves allocating the project cost estimate to individual work items over time</a:t>
            </a:r>
          </a:p>
          <a:p>
            <a:pPr lvl="1"/>
            <a:r>
              <a:rPr lang="en-US" sz="3200" dirty="0">
                <a:latin typeface="+mj-lt"/>
              </a:rPr>
              <a:t>Material resources or work items are based on the activities in the WBS for the project</a:t>
            </a:r>
          </a:p>
          <a:p>
            <a:r>
              <a:rPr lang="en-US" sz="3600" dirty="0">
                <a:solidFill>
                  <a:srgbClr val="C00000"/>
                </a:solidFill>
                <a:latin typeface="+mj-lt"/>
              </a:rPr>
              <a:t>Important goal is to produce a cost baseline</a:t>
            </a:r>
          </a:p>
          <a:p>
            <a:pPr lvl="1"/>
            <a:r>
              <a:rPr lang="en-US" sz="3200" dirty="0">
                <a:latin typeface="+mj-lt"/>
              </a:rPr>
              <a:t>Time-phased budget that project managers use to measure and monitor cost performance </a:t>
            </a:r>
          </a:p>
        </p:txBody>
      </p:sp>
      <p:sp>
        <p:nvSpPr>
          <p:cNvPr id="419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Determining the Budget (2 of 2)</a:t>
            </a:r>
          </a:p>
        </p:txBody>
      </p:sp>
      <p:pic>
        <p:nvPicPr>
          <p:cNvPr id="2" name="Picture 1" descr="Image displays an example of a cost baselin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71600"/>
            <a:ext cx="7409641" cy="4267200"/>
          </a:xfrm>
          <a:prstGeom prst="rect">
            <a:avLst/>
          </a:prstGeom>
        </p:spPr>
      </p:pic>
      <p:sp>
        <p:nvSpPr>
          <p:cNvPr id="419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789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158556"/>
            <a:ext cx="8286750" cy="1325563"/>
          </a:xfrm>
        </p:spPr>
        <p:txBody>
          <a:bodyPr>
            <a:normAutofit/>
          </a:bodyPr>
          <a:lstStyle/>
          <a:p>
            <a:pPr algn="ctr"/>
            <a:br>
              <a:rPr lang="en-US" dirty="0">
                <a:highlight>
                  <a:srgbClr val="FFFF00"/>
                </a:highlight>
              </a:rPr>
            </a:br>
            <a:r>
              <a:rPr lang="en-US" dirty="0">
                <a:highlight>
                  <a:srgbClr val="FFFF00"/>
                </a:highlight>
              </a:rPr>
              <a:t>COST MANAGEMENT should there be on a project</a:t>
            </a:r>
          </a:p>
        </p:txBody>
      </p:sp>
      <p:sp>
        <p:nvSpPr>
          <p:cNvPr id="21507" name="Rectangle 4"/>
          <p:cNvSpPr>
            <a:spLocks noGrp="1" noChangeArrowheads="1"/>
          </p:cNvSpPr>
          <p:nvPr>
            <p:ph idx="1"/>
          </p:nvPr>
        </p:nvSpPr>
        <p:spPr>
          <a:xfrm>
            <a:off x="0" y="1093164"/>
            <a:ext cx="9994323" cy="5042573"/>
          </a:xfrm>
        </p:spPr>
        <p:txBody>
          <a:bodyPr>
            <a:noAutofit/>
          </a:bodyPr>
          <a:lstStyle/>
          <a:p>
            <a:pPr marL="457200" indent="-457200">
              <a:buFont typeface="+mj-lt"/>
              <a:buAutoNum type="arabicPeriod"/>
            </a:pPr>
            <a:r>
              <a:rPr lang="en-US" dirty="0"/>
              <a:t>What is Cost Management in Project Management?</a:t>
            </a:r>
          </a:p>
          <a:p>
            <a:pPr lvl="1">
              <a:buFont typeface="Wingdings" pitchFamily="2" charset="2"/>
              <a:buChar char="§"/>
            </a:pPr>
            <a:r>
              <a:rPr lang="en-US" dirty="0"/>
              <a:t>  </a:t>
            </a:r>
            <a:r>
              <a:rPr lang="en-US" dirty="0">
                <a:highlight>
                  <a:srgbClr val="00FFFF"/>
                </a:highlight>
              </a:rPr>
              <a:t>Process of estimating, allocating,  and controlling project costs</a:t>
            </a:r>
          </a:p>
          <a:p>
            <a:pPr lvl="1">
              <a:buFont typeface="Wingdings" pitchFamily="2" charset="2"/>
              <a:buChar char="§"/>
            </a:pPr>
            <a:r>
              <a:rPr lang="en-US" dirty="0">
                <a:highlight>
                  <a:srgbClr val="00FFFF"/>
                </a:highlight>
              </a:rPr>
              <a:t>  Process which allows a business to predict future expenses </a:t>
            </a:r>
          </a:p>
          <a:p>
            <a:pPr marL="457200" indent="-457200">
              <a:buFont typeface="+mj-lt"/>
              <a:buAutoNum type="arabicPeriod"/>
            </a:pPr>
            <a:r>
              <a:rPr lang="en-US" dirty="0"/>
              <a:t>Why is cost management important in project management?</a:t>
            </a:r>
          </a:p>
          <a:p>
            <a:pPr lvl="1">
              <a:buFont typeface="Wingdings" pitchFamily="2" charset="2"/>
              <a:buChar char="§"/>
            </a:pPr>
            <a:r>
              <a:rPr lang="en-US" dirty="0"/>
              <a:t> </a:t>
            </a:r>
            <a:r>
              <a:rPr lang="en-US" dirty="0">
                <a:highlight>
                  <a:srgbClr val="00FFFF"/>
                </a:highlight>
              </a:rPr>
              <a:t>vital to an organization’s project planning process and estimating (hiring,    </a:t>
            </a:r>
          </a:p>
          <a:p>
            <a:pPr marL="342900" lvl="1" indent="0">
              <a:buNone/>
            </a:pPr>
            <a:r>
              <a:rPr lang="en-US" dirty="0">
                <a:highlight>
                  <a:srgbClr val="00FFFF"/>
                </a:highlight>
              </a:rPr>
              <a:t>    materials, renovations, new labs,  etc..)</a:t>
            </a:r>
          </a:p>
          <a:p>
            <a:pPr marL="457200" indent="-457200">
              <a:buFont typeface="+mj-lt"/>
              <a:buAutoNum type="arabicPeriod"/>
            </a:pPr>
            <a:r>
              <a:rPr lang="en-US" dirty="0"/>
              <a:t>What are the benefits of cost management in project management?</a:t>
            </a:r>
          </a:p>
          <a:p>
            <a:pPr lvl="2">
              <a:buFont typeface="Wingdings" pitchFamily="2" charset="2"/>
              <a:buChar char="§"/>
            </a:pPr>
            <a:r>
              <a:rPr lang="en-US" sz="1800" dirty="0">
                <a:highlight>
                  <a:srgbClr val="00FFFF"/>
                </a:highlight>
              </a:rPr>
              <a:t>Prevents overrun and overspending,  avoid risks</a:t>
            </a:r>
          </a:p>
          <a:p>
            <a:pPr marL="457200" indent="-457200">
              <a:buFont typeface="+mj-lt"/>
              <a:buAutoNum type="arabicPeriod"/>
            </a:pPr>
            <a:r>
              <a:rPr lang="en-US" dirty="0"/>
              <a:t>What are the challenges of cost management?</a:t>
            </a:r>
          </a:p>
          <a:p>
            <a:pPr lvl="2">
              <a:buFont typeface="Wingdings" pitchFamily="2" charset="2"/>
              <a:buChar char="§"/>
            </a:pPr>
            <a:r>
              <a:rPr lang="en-US" dirty="0"/>
              <a:t>         </a:t>
            </a:r>
            <a:r>
              <a:rPr lang="en-US" dirty="0">
                <a:highlight>
                  <a:srgbClr val="00FFFF"/>
                </a:highlight>
              </a:rPr>
              <a:t>Lack of resources,           Inaccurate estimation,      Outdated tools</a:t>
            </a:r>
          </a:p>
          <a:p>
            <a:pPr marL="457200" indent="-457200">
              <a:buFont typeface="+mj-lt"/>
              <a:buAutoNum type="arabicPeriod"/>
            </a:pPr>
            <a:r>
              <a:rPr lang="en-US" dirty="0"/>
              <a:t>Who is responsible for cost management in a project?</a:t>
            </a:r>
          </a:p>
          <a:p>
            <a:pPr lvl="1">
              <a:buFont typeface="Wingdings" pitchFamily="2" charset="2"/>
              <a:buChar char="§"/>
            </a:pPr>
            <a:r>
              <a:rPr lang="en-US" dirty="0">
                <a:highlight>
                  <a:srgbClr val="00FFFF"/>
                </a:highlight>
              </a:rPr>
              <a:t>Project managers. As part of their role, they must estimate total costs, plan the budget, monitor spend, and prepare for potential risks</a:t>
            </a:r>
            <a:r>
              <a:rPr lang="en-US" dirty="0"/>
              <a:t>. </a:t>
            </a:r>
          </a:p>
          <a:p>
            <a:pPr marL="457200" indent="-457200">
              <a:buFont typeface="+mj-lt"/>
              <a:buAutoNum type="arabicPeriod"/>
            </a:pPr>
            <a:r>
              <a:rPr lang="en-US" dirty="0"/>
              <a:t>Which project tools help with cost management in project management?</a:t>
            </a:r>
          </a:p>
          <a:p>
            <a:pPr>
              <a:buFont typeface="Wingdings" pitchFamily="2" charset="2"/>
              <a:buChar char="§"/>
            </a:pPr>
            <a:r>
              <a:rPr lang="en-US" b="1" dirty="0"/>
              <a:t>      </a:t>
            </a:r>
            <a:r>
              <a:rPr lang="en-US" dirty="0">
                <a:highlight>
                  <a:srgbClr val="00FFFF"/>
                </a:highlight>
              </a:rPr>
              <a:t>Reporting,  accurate budgeting </a:t>
            </a:r>
          </a:p>
        </p:txBody>
      </p:sp>
      <p:sp>
        <p:nvSpPr>
          <p:cNvPr id="2150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4651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algn="ctr" eaLnBrk="1" hangingPunct="1">
              <a:defRPr/>
            </a:pPr>
            <a:r>
              <a:rPr lang="en-US" sz="3200" b="0" dirty="0">
                <a:solidFill>
                  <a:srgbClr val="9900CC"/>
                </a:solidFill>
              </a:rPr>
              <a:t>How Do We Manage Cost?</a:t>
            </a:r>
          </a:p>
        </p:txBody>
      </p:sp>
      <p:sp>
        <p:nvSpPr>
          <p:cNvPr id="104451" name="Rectangle 3"/>
          <p:cNvSpPr>
            <a:spLocks noGrp="1" noChangeArrowheads="1"/>
          </p:cNvSpPr>
          <p:nvPr>
            <p:ph type="body" idx="1"/>
          </p:nvPr>
        </p:nvSpPr>
        <p:spPr>
          <a:xfrm>
            <a:off x="238836" y="1295400"/>
            <a:ext cx="8371764" cy="4762500"/>
          </a:xfrm>
        </p:spPr>
        <p:txBody>
          <a:bodyPr/>
          <a:lstStyle/>
          <a:p>
            <a:pPr eaLnBrk="1" hangingPunct="1">
              <a:buFont typeface="Wingdings" pitchFamily="2" charset="2"/>
              <a:buBlip>
                <a:blip r:embed="rId3"/>
              </a:buBlip>
              <a:defRPr/>
            </a:pPr>
            <a:r>
              <a:rPr lang="en-US" sz="3200" dirty="0">
                <a:latin typeface="Calibri Light" charset="0"/>
                <a:ea typeface="Calibri Light" charset="0"/>
                <a:cs typeface="Calibri Light" charset="0"/>
              </a:rPr>
              <a:t>Processes</a:t>
            </a:r>
          </a:p>
          <a:p>
            <a:pPr marL="857250" lvl="1" indent="-514350">
              <a:buFont typeface="+mj-lt"/>
              <a:buAutoNum type="arabicPeriod"/>
              <a:defRPr/>
            </a:pPr>
            <a:r>
              <a:rPr lang="en-US" sz="2800" dirty="0">
                <a:latin typeface="Calibri Light" charset="0"/>
                <a:ea typeface="Calibri Light" charset="0"/>
                <a:cs typeface="Calibri Light" charset="0"/>
              </a:rPr>
              <a:t>Planning cost management</a:t>
            </a:r>
          </a:p>
          <a:p>
            <a:pPr marL="857250" lvl="1" indent="-514350" eaLnBrk="1" hangingPunct="1">
              <a:buFont typeface="+mj-lt"/>
              <a:buAutoNum type="arabicPeriod"/>
              <a:defRPr/>
            </a:pPr>
            <a:r>
              <a:rPr lang="en-US" sz="2800" dirty="0">
                <a:latin typeface="Calibri Light" charset="0"/>
                <a:ea typeface="Calibri Light" charset="0"/>
                <a:cs typeface="Calibri Light" charset="0"/>
              </a:rPr>
              <a:t>Estimate Costs</a:t>
            </a:r>
          </a:p>
          <a:p>
            <a:pPr marL="857250" lvl="1" indent="-514350" eaLnBrk="1" hangingPunct="1">
              <a:buFont typeface="+mj-lt"/>
              <a:buAutoNum type="arabicPeriod"/>
              <a:defRPr/>
            </a:pPr>
            <a:r>
              <a:rPr lang="en-US" sz="2800" dirty="0">
                <a:latin typeface="Calibri Light" charset="0"/>
                <a:ea typeface="Calibri Light" charset="0"/>
                <a:cs typeface="Calibri Light" charset="0"/>
              </a:rPr>
              <a:t>Determine Budget</a:t>
            </a:r>
          </a:p>
          <a:p>
            <a:pPr marL="857250" lvl="1" indent="-514350" eaLnBrk="1" hangingPunct="1">
              <a:buFont typeface="+mj-lt"/>
              <a:buAutoNum type="arabicPeriod"/>
              <a:defRPr/>
            </a:pPr>
            <a:r>
              <a:rPr lang="en-US" sz="2800" dirty="0">
                <a:latin typeface="Calibri Light" charset="0"/>
                <a:ea typeface="Calibri Light" charset="0"/>
                <a:cs typeface="Calibri Light" charset="0"/>
              </a:rPr>
              <a:t>Control Costs</a:t>
            </a:r>
          </a:p>
          <a:p>
            <a:pPr lvl="1" eaLnBrk="1" hangingPunct="1">
              <a:buFont typeface="Wingdings" pitchFamily="2" charset="2"/>
              <a:buChar char="n"/>
              <a:defRPr/>
            </a:pPr>
            <a:endParaRPr lang="en-US" dirty="0">
              <a:latin typeface="Calibri Light" charset="0"/>
              <a:ea typeface="Calibri Light" charset="0"/>
              <a:cs typeface="Calibri Light" charset="0"/>
            </a:endParaRPr>
          </a:p>
        </p:txBody>
      </p:sp>
      <p:grpSp>
        <p:nvGrpSpPr>
          <p:cNvPr id="7172" name="Group 71"/>
          <p:cNvGrpSpPr>
            <a:grpSpLocks/>
          </p:cNvGrpSpPr>
          <p:nvPr/>
        </p:nvGrpSpPr>
        <p:grpSpPr bwMode="auto">
          <a:xfrm>
            <a:off x="3124200" y="4268788"/>
            <a:ext cx="5780964" cy="1066800"/>
            <a:chOff x="192" y="3504"/>
            <a:chExt cx="3168" cy="672"/>
          </a:xfrm>
        </p:grpSpPr>
        <p:sp>
          <p:nvSpPr>
            <p:cNvPr id="7173" name="Rectangle 5"/>
            <p:cNvSpPr>
              <a:spLocks noChangeArrowheads="1"/>
            </p:cNvSpPr>
            <p:nvPr/>
          </p:nvSpPr>
          <p:spPr bwMode="auto">
            <a:xfrm>
              <a:off x="1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4" name="AutoShape 28"/>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
          <p:nvSpPr>
            <p:cNvPr id="7175" name="Text Box 36"/>
            <p:cNvSpPr txBox="1">
              <a:spLocks noChangeArrowheads="1"/>
            </p:cNvSpPr>
            <p:nvPr/>
          </p:nvSpPr>
          <p:spPr bwMode="auto">
            <a:xfrm>
              <a:off x="356" y="3648"/>
              <a:ext cx="6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Estimate</a:t>
              </a:r>
            </a:p>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Costs</a:t>
              </a:r>
            </a:p>
          </p:txBody>
        </p:sp>
        <p:sp>
          <p:nvSpPr>
            <p:cNvPr id="7176" name="Rectangle 56"/>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7" name="AutoShape 57"/>
            <p:cNvSpPr>
              <a:spLocks noChangeArrowheads="1"/>
            </p:cNvSpPr>
            <p:nvPr/>
          </p:nvSpPr>
          <p:spPr bwMode="auto">
            <a:xfrm>
              <a:off x="2233"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8" name="Text Box 58"/>
            <p:cNvSpPr txBox="1">
              <a:spLocks noChangeArrowheads="1"/>
            </p:cNvSpPr>
            <p:nvPr/>
          </p:nvSpPr>
          <p:spPr bwMode="auto">
            <a:xfrm>
              <a:off x="1516" y="3648"/>
              <a:ext cx="8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85750" indent="-285750">
                <a:buFont typeface="Wingdings" pitchFamily="2" charset="2"/>
                <a:buChar char="n"/>
                <a:defRPr/>
              </a:pPr>
              <a:r>
                <a:rPr lang="en-US" altLang="en-US" sz="1400" b="1" dirty="0">
                  <a:solidFill>
                    <a:srgbClr val="FFFF00"/>
                  </a:solidFill>
                  <a:latin typeface="Calibri Light" panose="020F0302020204030204" pitchFamily="34" charset="0"/>
                </a:rPr>
                <a:t>Determine Budget</a:t>
              </a:r>
            </a:p>
          </p:txBody>
        </p:sp>
        <p:sp>
          <p:nvSpPr>
            <p:cNvPr id="7179" name="Rectangle 59"/>
            <p:cNvSpPr>
              <a:spLocks noChangeArrowheads="1"/>
            </p:cNvSpPr>
            <p:nvPr/>
          </p:nvSpPr>
          <p:spPr bwMode="auto">
            <a:xfrm>
              <a:off x="25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80" name="Text Box 61"/>
            <p:cNvSpPr txBox="1">
              <a:spLocks noChangeArrowheads="1"/>
            </p:cNvSpPr>
            <p:nvPr/>
          </p:nvSpPr>
          <p:spPr bwMode="auto">
            <a:xfrm>
              <a:off x="2640" y="3648"/>
              <a:ext cx="67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400" b="1" dirty="0">
                  <a:solidFill>
                    <a:srgbClr val="FFFF00"/>
                  </a:solidFill>
                  <a:latin typeface="Calibri Light" panose="020F0302020204030204" pitchFamily="34" charset="0"/>
                </a:rPr>
                <a:t>Control</a:t>
              </a:r>
            </a:p>
            <a:p>
              <a:pPr>
                <a:spcBef>
                  <a:spcPct val="50000"/>
                </a:spcBef>
              </a:pPr>
              <a:r>
                <a:rPr lang="en-US" altLang="en-US" sz="1400" b="1" dirty="0">
                  <a:solidFill>
                    <a:srgbClr val="FFFF00"/>
                  </a:solidFill>
                  <a:latin typeface="Calibri Light" panose="020F0302020204030204" pitchFamily="34" charset="0"/>
                </a:rPr>
                <a:t>Costs</a:t>
              </a:r>
            </a:p>
          </p:txBody>
        </p:sp>
      </p:grpSp>
      <p:sp>
        <p:nvSpPr>
          <p:cNvPr id="2" name="Rectangle 1"/>
          <p:cNvSpPr/>
          <p:nvPr/>
        </p:nvSpPr>
        <p:spPr>
          <a:xfrm>
            <a:off x="377793" y="4268788"/>
            <a:ext cx="2432542" cy="1141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defRPr/>
            </a:pPr>
            <a:r>
              <a:rPr lang="en-US" b="1" dirty="0">
                <a:solidFill>
                  <a:srgbClr val="FFFF00"/>
                </a:solidFill>
                <a:latin typeface="Calibri Light" panose="020F0302020204030204" pitchFamily="34" charset="0"/>
              </a:rPr>
              <a:t>Planning cost management</a:t>
            </a:r>
            <a:endParaRPr lang="en-US" b="1" dirty="0">
              <a:solidFill>
                <a:srgbClr val="FFFF00"/>
              </a:solidFill>
              <a:latin typeface="Calibri Light" charset="0"/>
              <a:ea typeface="Calibri Light" charset="0"/>
              <a:cs typeface="Calibri Light" charset="0"/>
            </a:endParaRPr>
          </a:p>
        </p:txBody>
      </p:sp>
      <p:sp>
        <p:nvSpPr>
          <p:cNvPr id="14" name="AutoShape 28">
            <a:extLst>
              <a:ext uri="{FF2B5EF4-FFF2-40B4-BE49-F238E27FC236}">
                <a16:creationId xmlns:a16="http://schemas.microsoft.com/office/drawing/2014/main" id="{5984BE59-17F7-684F-9E10-F73F96F3EBDF}"/>
              </a:ext>
            </a:extLst>
          </p:cNvPr>
          <p:cNvSpPr>
            <a:spLocks noChangeArrowheads="1"/>
          </p:cNvSpPr>
          <p:nvPr/>
        </p:nvSpPr>
        <p:spPr bwMode="auto">
          <a:xfrm>
            <a:off x="2699021" y="4535488"/>
            <a:ext cx="567513"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dirty="0"/>
          </a:p>
        </p:txBody>
      </p:sp>
    </p:spTree>
    <p:extLst>
      <p:ext uri="{BB962C8B-B14F-4D97-AF65-F5344CB8AC3E}">
        <p14:creationId xmlns:p14="http://schemas.microsoft.com/office/powerpoint/2010/main" val="310882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dirty="0">
                <a:solidFill>
                  <a:srgbClr val="C00000"/>
                </a:solidFill>
              </a:rPr>
              <a:t>Controlling Costs</a:t>
            </a:r>
          </a:p>
        </p:txBody>
      </p:sp>
      <p:sp>
        <p:nvSpPr>
          <p:cNvPr id="44035" name="Rectangle 3"/>
          <p:cNvSpPr>
            <a:spLocks noGrp="1" noChangeArrowheads="1"/>
          </p:cNvSpPr>
          <p:nvPr>
            <p:ph idx="1"/>
          </p:nvPr>
        </p:nvSpPr>
        <p:spPr>
          <a:xfrm>
            <a:off x="457200" y="1143000"/>
            <a:ext cx="8058150" cy="5033963"/>
          </a:xfrm>
        </p:spPr>
        <p:txBody>
          <a:bodyPr>
            <a:normAutofit/>
          </a:bodyPr>
          <a:lstStyle/>
          <a:p>
            <a:r>
              <a:rPr lang="en-US" sz="3200" dirty="0">
                <a:solidFill>
                  <a:srgbClr val="C00000"/>
                </a:solidFill>
                <a:latin typeface="+mj-lt"/>
              </a:rPr>
              <a:t>Activities involved in controlling project costs</a:t>
            </a:r>
          </a:p>
          <a:p>
            <a:pPr lvl="1"/>
            <a:r>
              <a:rPr lang="en-US" sz="2800" dirty="0">
                <a:latin typeface="+mj-lt"/>
              </a:rPr>
              <a:t>Monitoring cost performance</a:t>
            </a:r>
          </a:p>
          <a:p>
            <a:pPr lvl="1"/>
            <a:r>
              <a:rPr lang="en-US" sz="2800" dirty="0">
                <a:latin typeface="+mj-lt"/>
              </a:rPr>
              <a:t>Ensuring that only appropriate project changes are included in a revised cost baseline</a:t>
            </a:r>
          </a:p>
          <a:p>
            <a:pPr lvl="1"/>
            <a:r>
              <a:rPr lang="en-US" sz="2800" dirty="0">
                <a:latin typeface="+mj-lt"/>
              </a:rPr>
              <a:t>Informing project stakeholders of authorized changes to the project that will affect costs</a:t>
            </a:r>
          </a:p>
          <a:p>
            <a:r>
              <a:rPr lang="en-US" sz="3200" dirty="0">
                <a:solidFill>
                  <a:srgbClr val="C00000"/>
                </a:solidFill>
                <a:latin typeface="+mj-lt"/>
              </a:rPr>
              <a:t>Several tools and techniques assist in project cost control</a:t>
            </a:r>
          </a:p>
          <a:p>
            <a:pPr lvl="1"/>
            <a:r>
              <a:rPr lang="en-US" sz="2800" dirty="0">
                <a:latin typeface="+mj-lt"/>
              </a:rPr>
              <a:t>Expert judgment, data analysis, project management information systems, and the to-complete performance index</a:t>
            </a:r>
          </a:p>
        </p:txBody>
      </p:sp>
      <p:sp>
        <p:nvSpPr>
          <p:cNvPr id="4403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n-US" dirty="0">
                <a:highlight>
                  <a:srgbClr val="FFFF00"/>
                </a:highlight>
              </a:rPr>
              <a:t>Earned Value Management (EVM) (1 of 5)</a:t>
            </a:r>
          </a:p>
        </p:txBody>
      </p:sp>
      <p:sp>
        <p:nvSpPr>
          <p:cNvPr id="46083" name="Rectangle 3"/>
          <p:cNvSpPr>
            <a:spLocks noGrp="1" noChangeArrowheads="1"/>
          </p:cNvSpPr>
          <p:nvPr>
            <p:ph idx="1"/>
          </p:nvPr>
        </p:nvSpPr>
        <p:spPr>
          <a:xfrm>
            <a:off x="628650" y="838200"/>
            <a:ext cx="7886700" cy="5338763"/>
          </a:xfrm>
        </p:spPr>
        <p:txBody>
          <a:bodyPr>
            <a:normAutofit/>
          </a:bodyPr>
          <a:lstStyle/>
          <a:p>
            <a:r>
              <a:rPr lang="en-US" sz="2800" dirty="0">
                <a:solidFill>
                  <a:srgbClr val="C00000"/>
                </a:solidFill>
                <a:latin typeface="+mj-lt"/>
              </a:rPr>
              <a:t>Project performance measurement technique that integrates scope, time, and cost data</a:t>
            </a:r>
          </a:p>
          <a:p>
            <a:pPr lvl="1"/>
            <a:r>
              <a:rPr lang="en-US" sz="2400" dirty="0">
                <a:latin typeface="+mj-lt"/>
              </a:rPr>
              <a:t>Given a baseline (original plan plus approved changes), you can determine how well the project is meeting scope, time, and cost goals</a:t>
            </a:r>
          </a:p>
          <a:p>
            <a:r>
              <a:rPr lang="en-US" sz="2800" dirty="0">
                <a:solidFill>
                  <a:srgbClr val="C00000"/>
                </a:solidFill>
                <a:latin typeface="+mj-lt"/>
              </a:rPr>
              <a:t>Earned value management involves calculating three values for each activity or summary activity from a project’s WBS</a:t>
            </a:r>
          </a:p>
          <a:p>
            <a:pPr marL="800100" lvl="1" indent="-457200">
              <a:buFont typeface="+mj-lt"/>
              <a:buAutoNum type="arabicPeriod"/>
            </a:pPr>
            <a:r>
              <a:rPr lang="en-US" sz="2400" b="1" dirty="0">
                <a:solidFill>
                  <a:srgbClr val="5B53FF"/>
                </a:solidFill>
                <a:latin typeface="+mj-lt"/>
              </a:rPr>
              <a:t>Planned value</a:t>
            </a:r>
          </a:p>
          <a:p>
            <a:pPr marL="800100" lvl="1" indent="-457200">
              <a:buFont typeface="+mj-lt"/>
              <a:buAutoNum type="arabicPeriod"/>
            </a:pPr>
            <a:r>
              <a:rPr lang="en-US" sz="2400" b="1" dirty="0">
                <a:solidFill>
                  <a:srgbClr val="5B53FF"/>
                </a:solidFill>
                <a:latin typeface="+mj-lt"/>
              </a:rPr>
              <a:t>Actual cost </a:t>
            </a:r>
          </a:p>
          <a:p>
            <a:pPr marL="800100" lvl="1" indent="-457200">
              <a:buFont typeface="+mj-lt"/>
              <a:buAutoNum type="arabicPeriod"/>
            </a:pPr>
            <a:r>
              <a:rPr lang="en-US" sz="2400" b="1" dirty="0">
                <a:solidFill>
                  <a:srgbClr val="5B53FF"/>
                </a:solidFill>
                <a:latin typeface="+mj-lt"/>
              </a:rPr>
              <a:t>Earned value </a:t>
            </a:r>
            <a:endParaRPr lang="en-US" sz="2800" b="1" dirty="0">
              <a:solidFill>
                <a:srgbClr val="5B53FF"/>
              </a:solidFill>
              <a:latin typeface="+mj-lt"/>
            </a:endParaRP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Earned Value Management (EVM) (2 of 5)</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852401576"/>
              </p:ext>
            </p:extLst>
          </p:nvPr>
        </p:nvGraphicFramePr>
        <p:xfrm>
          <a:off x="376084" y="1295400"/>
          <a:ext cx="8139266" cy="3349624"/>
        </p:xfrm>
        <a:graphic>
          <a:graphicData uri="http://schemas.openxmlformats.org/drawingml/2006/table">
            <a:tbl>
              <a:tblPr firstRow="1" bandRow="1">
                <a:tableStyleId>{5C22544A-7EE6-4342-B048-85BDC9FD1C3A}</a:tableStyleId>
              </a:tblPr>
              <a:tblGrid>
                <a:gridCol w="6114280">
                  <a:extLst>
                    <a:ext uri="{9D8B030D-6E8A-4147-A177-3AD203B41FA5}">
                      <a16:colId xmlns:a16="http://schemas.microsoft.com/office/drawing/2014/main" val="1030924869"/>
                    </a:ext>
                  </a:extLst>
                </a:gridCol>
                <a:gridCol w="2024986">
                  <a:extLst>
                    <a:ext uri="{9D8B030D-6E8A-4147-A177-3AD203B41FA5}">
                      <a16:colId xmlns:a16="http://schemas.microsoft.com/office/drawing/2014/main" val="1520051808"/>
                    </a:ext>
                  </a:extLst>
                </a:gridCol>
              </a:tblGrid>
              <a:tr h="440581">
                <a:tc>
                  <a:txBody>
                    <a:bodyPr/>
                    <a:lstStyle/>
                    <a:p>
                      <a:r>
                        <a:rPr lang="en-US" dirty="0"/>
                        <a:t>Activity</a:t>
                      </a:r>
                    </a:p>
                  </a:txBody>
                  <a:tcPr/>
                </a:tc>
                <a:tc>
                  <a:txBody>
                    <a:bodyPr/>
                    <a:lstStyle/>
                    <a:p>
                      <a:pPr algn="ctr"/>
                      <a:r>
                        <a:rPr lang="en-US" dirty="0"/>
                        <a:t>Week 1</a:t>
                      </a:r>
                    </a:p>
                  </a:txBody>
                  <a:tcPr/>
                </a:tc>
                <a:extLst>
                  <a:ext uri="{0D108BD9-81ED-4DB2-BD59-A6C34878D82A}">
                    <a16:rowId xmlns:a16="http://schemas.microsoft.com/office/drawing/2014/main" val="378799189"/>
                  </a:ext>
                </a:extLst>
              </a:tr>
              <a:tr h="440581">
                <a:tc>
                  <a:txBody>
                    <a:bodyPr/>
                    <a:lstStyle/>
                    <a:p>
                      <a:r>
                        <a:rPr lang="en-US" dirty="0"/>
                        <a:t>Earned value (EV)</a:t>
                      </a:r>
                    </a:p>
                  </a:txBody>
                  <a:tcPr/>
                </a:tc>
                <a:tc>
                  <a:txBody>
                    <a:bodyPr/>
                    <a:lstStyle/>
                    <a:p>
                      <a:pPr algn="ctr"/>
                      <a:r>
                        <a:rPr lang="en-US" dirty="0"/>
                        <a:t>5,000</a:t>
                      </a:r>
                    </a:p>
                  </a:txBody>
                  <a:tcPr/>
                </a:tc>
                <a:extLst>
                  <a:ext uri="{0D108BD9-81ED-4DB2-BD59-A6C34878D82A}">
                    <a16:rowId xmlns:a16="http://schemas.microsoft.com/office/drawing/2014/main" val="38537542"/>
                  </a:ext>
                </a:extLst>
              </a:tr>
              <a:tr h="353069">
                <a:tc>
                  <a:txBody>
                    <a:bodyPr/>
                    <a:lstStyle/>
                    <a:p>
                      <a:r>
                        <a:rPr lang="en-US" dirty="0"/>
                        <a:t>Planned value (PV)</a:t>
                      </a:r>
                    </a:p>
                  </a:txBody>
                  <a:tcPr/>
                </a:tc>
                <a:tc>
                  <a:txBody>
                    <a:bodyPr/>
                    <a:lstStyle/>
                    <a:p>
                      <a:pPr algn="ctr"/>
                      <a:r>
                        <a:rPr lang="en-US" dirty="0"/>
                        <a:t>10,000</a:t>
                      </a:r>
                    </a:p>
                  </a:txBody>
                  <a:tcPr/>
                </a:tc>
                <a:extLst>
                  <a:ext uri="{0D108BD9-81ED-4DB2-BD59-A6C34878D82A}">
                    <a16:rowId xmlns:a16="http://schemas.microsoft.com/office/drawing/2014/main" val="252250947"/>
                  </a:ext>
                </a:extLst>
              </a:tr>
              <a:tr h="353069">
                <a:tc>
                  <a:txBody>
                    <a:bodyPr/>
                    <a:lstStyle/>
                    <a:p>
                      <a:r>
                        <a:rPr lang="en-US" dirty="0"/>
                        <a:t>Actual cost (AC)</a:t>
                      </a:r>
                    </a:p>
                  </a:txBody>
                  <a:tcPr/>
                </a:tc>
                <a:tc>
                  <a:txBody>
                    <a:bodyPr/>
                    <a:lstStyle/>
                    <a:p>
                      <a:pPr algn="ctr"/>
                      <a:r>
                        <a:rPr lang="en-US" dirty="0"/>
                        <a:t>15,000</a:t>
                      </a:r>
                    </a:p>
                  </a:txBody>
                  <a:tcPr/>
                </a:tc>
                <a:extLst>
                  <a:ext uri="{0D108BD9-81ED-4DB2-BD59-A6C34878D82A}">
                    <a16:rowId xmlns:a16="http://schemas.microsoft.com/office/drawing/2014/main" val="82957548"/>
                  </a:ext>
                </a:extLst>
              </a:tr>
              <a:tr h="440581">
                <a:tc>
                  <a:txBody>
                    <a:bodyPr/>
                    <a:lstStyle/>
                    <a:p>
                      <a:r>
                        <a:rPr lang="en-US" dirty="0"/>
                        <a:t>Cost variance (CV)</a:t>
                      </a:r>
                    </a:p>
                  </a:txBody>
                  <a:tcPr/>
                </a:tc>
                <a:tc>
                  <a:txBody>
                    <a:bodyPr/>
                    <a:lstStyle/>
                    <a:p>
                      <a:pPr algn="ctr"/>
                      <a:r>
                        <a:rPr lang="en-US" dirty="0"/>
                        <a:t>-10,000</a:t>
                      </a:r>
                    </a:p>
                  </a:txBody>
                  <a:tcPr/>
                </a:tc>
                <a:extLst>
                  <a:ext uri="{0D108BD9-81ED-4DB2-BD59-A6C34878D82A}">
                    <a16:rowId xmlns:a16="http://schemas.microsoft.com/office/drawing/2014/main" val="2385880507"/>
                  </a:ext>
                </a:extLst>
              </a:tr>
              <a:tr h="440581">
                <a:tc>
                  <a:txBody>
                    <a:bodyPr/>
                    <a:lstStyle/>
                    <a:p>
                      <a:r>
                        <a:rPr lang="en-US" dirty="0"/>
                        <a:t>Schedule variance (SV)</a:t>
                      </a:r>
                    </a:p>
                  </a:txBody>
                  <a:tcPr/>
                </a:tc>
                <a:tc>
                  <a:txBody>
                    <a:bodyPr/>
                    <a:lstStyle/>
                    <a:p>
                      <a:pPr algn="ctr"/>
                      <a:r>
                        <a:rPr lang="en-US" dirty="0"/>
                        <a:t>-5,000</a:t>
                      </a:r>
                    </a:p>
                  </a:txBody>
                  <a:tcPr/>
                </a:tc>
                <a:extLst>
                  <a:ext uri="{0D108BD9-81ED-4DB2-BD59-A6C34878D82A}">
                    <a16:rowId xmlns:a16="http://schemas.microsoft.com/office/drawing/2014/main" val="2320985375"/>
                  </a:ext>
                </a:extLst>
              </a:tr>
              <a:tr h="440581">
                <a:tc>
                  <a:txBody>
                    <a:bodyPr/>
                    <a:lstStyle/>
                    <a:p>
                      <a:r>
                        <a:rPr lang="en-US" dirty="0"/>
                        <a:t>Cost performance index (CPI)</a:t>
                      </a:r>
                    </a:p>
                  </a:txBody>
                  <a:tcPr/>
                </a:tc>
                <a:tc>
                  <a:txBody>
                    <a:bodyPr/>
                    <a:lstStyle/>
                    <a:p>
                      <a:pPr algn="ctr"/>
                      <a:r>
                        <a:rPr lang="en-US" dirty="0"/>
                        <a:t>33%</a:t>
                      </a:r>
                    </a:p>
                  </a:txBody>
                  <a:tcPr/>
                </a:tc>
                <a:extLst>
                  <a:ext uri="{0D108BD9-81ED-4DB2-BD59-A6C34878D82A}">
                    <a16:rowId xmlns:a16="http://schemas.microsoft.com/office/drawing/2014/main" val="961930614"/>
                  </a:ext>
                </a:extLst>
              </a:tr>
              <a:tr h="440581">
                <a:tc>
                  <a:txBody>
                    <a:bodyPr/>
                    <a:lstStyle/>
                    <a:p>
                      <a:r>
                        <a:rPr lang="en-US" dirty="0"/>
                        <a:t>Schedule performance index (SPI)</a:t>
                      </a:r>
                    </a:p>
                  </a:txBody>
                  <a:tcPr/>
                </a:tc>
                <a:tc>
                  <a:txBody>
                    <a:bodyPr/>
                    <a:lstStyle/>
                    <a:p>
                      <a:pPr algn="ctr"/>
                      <a:r>
                        <a:rPr lang="en-US" dirty="0"/>
                        <a:t>50%</a:t>
                      </a:r>
                    </a:p>
                  </a:txBody>
                  <a:tcPr/>
                </a:tc>
                <a:extLst>
                  <a:ext uri="{0D108BD9-81ED-4DB2-BD59-A6C34878D82A}">
                    <a16:rowId xmlns:a16="http://schemas.microsoft.com/office/drawing/2014/main" val="1271887842"/>
                  </a:ext>
                </a:extLst>
              </a:tr>
            </a:tbl>
          </a:graphicData>
        </a:graphic>
      </p:graphicFrame>
      <p:sp>
        <p:nvSpPr>
          <p:cNvPr id="3" name="Rectangle 2"/>
          <p:cNvSpPr/>
          <p:nvPr/>
        </p:nvSpPr>
        <p:spPr>
          <a:xfrm>
            <a:off x="628650" y="4645025"/>
            <a:ext cx="8139266" cy="430887"/>
          </a:xfrm>
          <a:prstGeom prst="rect">
            <a:avLst/>
          </a:prstGeom>
        </p:spPr>
        <p:txBody>
          <a:bodyPr wrap="square">
            <a:spAutoFit/>
          </a:bodyPr>
          <a:lstStyle/>
          <a:p>
            <a:r>
              <a:rPr lang="en-US" dirty="0"/>
              <a:t>Table 7-3 Earned value calculations for one activity after week 1</a:t>
            </a: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626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Earned Value Management (EVM) (3 of 5)</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18456916"/>
              </p:ext>
            </p:extLst>
          </p:nvPr>
        </p:nvGraphicFramePr>
        <p:xfrm>
          <a:off x="628650" y="1825625"/>
          <a:ext cx="7886700" cy="296672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789744427"/>
                    </a:ext>
                  </a:extLst>
                </a:gridCol>
                <a:gridCol w="3943350">
                  <a:extLst>
                    <a:ext uri="{9D8B030D-6E8A-4147-A177-3AD203B41FA5}">
                      <a16:colId xmlns:a16="http://schemas.microsoft.com/office/drawing/2014/main" val="3150596146"/>
                    </a:ext>
                  </a:extLst>
                </a:gridCol>
              </a:tblGrid>
              <a:tr h="370840">
                <a:tc>
                  <a:txBody>
                    <a:bodyPr/>
                    <a:lstStyle/>
                    <a:p>
                      <a:r>
                        <a:rPr lang="en-US" dirty="0"/>
                        <a:t>Term</a:t>
                      </a:r>
                    </a:p>
                  </a:txBody>
                  <a:tcPr/>
                </a:tc>
                <a:tc>
                  <a:txBody>
                    <a:bodyPr/>
                    <a:lstStyle/>
                    <a:p>
                      <a:r>
                        <a:rPr lang="en-US" dirty="0"/>
                        <a:t>Formula</a:t>
                      </a:r>
                    </a:p>
                  </a:txBody>
                  <a:tcPr/>
                </a:tc>
                <a:extLst>
                  <a:ext uri="{0D108BD9-81ED-4DB2-BD59-A6C34878D82A}">
                    <a16:rowId xmlns:a16="http://schemas.microsoft.com/office/drawing/2014/main" val="1395780526"/>
                  </a:ext>
                </a:extLst>
              </a:tr>
              <a:tr h="370840">
                <a:tc>
                  <a:txBody>
                    <a:bodyPr/>
                    <a:lstStyle/>
                    <a:p>
                      <a:r>
                        <a:rPr lang="en-US" dirty="0"/>
                        <a:t>Earned value (EV)</a:t>
                      </a:r>
                    </a:p>
                  </a:txBody>
                  <a:tcPr/>
                </a:tc>
                <a:tc>
                  <a:txBody>
                    <a:bodyPr/>
                    <a:lstStyle/>
                    <a:p>
                      <a:r>
                        <a:rPr lang="en-US" dirty="0"/>
                        <a:t>EV =</a:t>
                      </a:r>
                      <a:r>
                        <a:rPr lang="en-US" baseline="0" dirty="0"/>
                        <a:t> </a:t>
                      </a:r>
                      <a:r>
                        <a:rPr lang="en-US" dirty="0"/>
                        <a:t>PV of all completed work</a:t>
                      </a:r>
                    </a:p>
                  </a:txBody>
                  <a:tcPr/>
                </a:tc>
                <a:extLst>
                  <a:ext uri="{0D108BD9-81ED-4DB2-BD59-A6C34878D82A}">
                    <a16:rowId xmlns:a16="http://schemas.microsoft.com/office/drawing/2014/main" val="3543910926"/>
                  </a:ext>
                </a:extLst>
              </a:tr>
              <a:tr h="370840">
                <a:tc>
                  <a:txBody>
                    <a:bodyPr/>
                    <a:lstStyle/>
                    <a:p>
                      <a:r>
                        <a:rPr lang="en-US" dirty="0"/>
                        <a:t>Cost variance (CV)</a:t>
                      </a:r>
                    </a:p>
                  </a:txBody>
                  <a:tcPr/>
                </a:tc>
                <a:tc>
                  <a:txBody>
                    <a:bodyPr/>
                    <a:lstStyle/>
                    <a:p>
                      <a:r>
                        <a:rPr lang="en-US" dirty="0"/>
                        <a:t>CV =</a:t>
                      </a:r>
                      <a:r>
                        <a:rPr lang="en-US" baseline="0" dirty="0"/>
                        <a:t> </a:t>
                      </a:r>
                      <a:r>
                        <a:rPr lang="en-US" dirty="0"/>
                        <a:t>EV -</a:t>
                      </a:r>
                      <a:r>
                        <a:rPr lang="en-US" baseline="0" dirty="0"/>
                        <a:t> </a:t>
                      </a:r>
                      <a:r>
                        <a:rPr lang="en-US" dirty="0"/>
                        <a:t>AC</a:t>
                      </a:r>
                    </a:p>
                  </a:txBody>
                  <a:tcPr/>
                </a:tc>
                <a:extLst>
                  <a:ext uri="{0D108BD9-81ED-4DB2-BD59-A6C34878D82A}">
                    <a16:rowId xmlns:a16="http://schemas.microsoft.com/office/drawing/2014/main" val="665311212"/>
                  </a:ext>
                </a:extLst>
              </a:tr>
              <a:tr h="370840">
                <a:tc>
                  <a:txBody>
                    <a:bodyPr/>
                    <a:lstStyle/>
                    <a:p>
                      <a:r>
                        <a:rPr lang="en-US" dirty="0"/>
                        <a:t>Schedule variance (SV)</a:t>
                      </a:r>
                    </a:p>
                  </a:txBody>
                  <a:tcPr/>
                </a:tc>
                <a:tc>
                  <a:txBody>
                    <a:bodyPr/>
                    <a:lstStyle/>
                    <a:p>
                      <a:r>
                        <a:rPr lang="en-US" dirty="0"/>
                        <a:t>SV =</a:t>
                      </a:r>
                      <a:r>
                        <a:rPr lang="en-US" baseline="0" dirty="0"/>
                        <a:t> EV - PV</a:t>
                      </a:r>
                      <a:endParaRPr lang="en-US" dirty="0"/>
                    </a:p>
                  </a:txBody>
                  <a:tcPr/>
                </a:tc>
                <a:extLst>
                  <a:ext uri="{0D108BD9-81ED-4DB2-BD59-A6C34878D82A}">
                    <a16:rowId xmlns:a16="http://schemas.microsoft.com/office/drawing/2014/main" val="1361937281"/>
                  </a:ext>
                </a:extLst>
              </a:tr>
              <a:tr h="370840">
                <a:tc>
                  <a:txBody>
                    <a:bodyPr/>
                    <a:lstStyle/>
                    <a:p>
                      <a:r>
                        <a:rPr lang="en-US" dirty="0"/>
                        <a:t>Cost performance index (CPI)</a:t>
                      </a:r>
                    </a:p>
                  </a:txBody>
                  <a:tcPr/>
                </a:tc>
                <a:tc>
                  <a:txBody>
                    <a:bodyPr/>
                    <a:lstStyle/>
                    <a:p>
                      <a:r>
                        <a:rPr lang="en-US" dirty="0"/>
                        <a:t>CPI</a:t>
                      </a:r>
                      <a:r>
                        <a:rPr lang="en-US" baseline="0" dirty="0"/>
                        <a:t> = </a:t>
                      </a:r>
                      <a:r>
                        <a:rPr lang="en-US" dirty="0"/>
                        <a:t>EV/AC</a:t>
                      </a:r>
                    </a:p>
                  </a:txBody>
                  <a:tcPr/>
                </a:tc>
                <a:extLst>
                  <a:ext uri="{0D108BD9-81ED-4DB2-BD59-A6C34878D82A}">
                    <a16:rowId xmlns:a16="http://schemas.microsoft.com/office/drawing/2014/main" val="4011423892"/>
                  </a:ext>
                </a:extLst>
              </a:tr>
              <a:tr h="370840">
                <a:tc>
                  <a:txBody>
                    <a:bodyPr/>
                    <a:lstStyle/>
                    <a:p>
                      <a:r>
                        <a:rPr lang="en-US" dirty="0"/>
                        <a:t>Schedule performance index (SPI)</a:t>
                      </a:r>
                    </a:p>
                  </a:txBody>
                  <a:tcPr/>
                </a:tc>
                <a:tc>
                  <a:txBody>
                    <a:bodyPr/>
                    <a:lstStyle/>
                    <a:p>
                      <a:r>
                        <a:rPr lang="en-US" dirty="0"/>
                        <a:t>SPI</a:t>
                      </a:r>
                      <a:r>
                        <a:rPr lang="en-US" baseline="0" dirty="0"/>
                        <a:t> = </a:t>
                      </a:r>
                      <a:r>
                        <a:rPr lang="en-US" dirty="0"/>
                        <a:t>EV/PV</a:t>
                      </a:r>
                    </a:p>
                  </a:txBody>
                  <a:tcPr/>
                </a:tc>
                <a:extLst>
                  <a:ext uri="{0D108BD9-81ED-4DB2-BD59-A6C34878D82A}">
                    <a16:rowId xmlns:a16="http://schemas.microsoft.com/office/drawing/2014/main" val="2412868400"/>
                  </a:ext>
                </a:extLst>
              </a:tr>
              <a:tr h="370840">
                <a:tc>
                  <a:txBody>
                    <a:bodyPr/>
                    <a:lstStyle/>
                    <a:p>
                      <a:r>
                        <a:rPr lang="en-US" dirty="0"/>
                        <a:t>Estimate at completion (EAC)</a:t>
                      </a:r>
                    </a:p>
                  </a:txBody>
                  <a:tcPr/>
                </a:tc>
                <a:tc>
                  <a:txBody>
                    <a:bodyPr/>
                    <a:lstStyle/>
                    <a:p>
                      <a:r>
                        <a:rPr lang="en-US" dirty="0"/>
                        <a:t>EAC</a:t>
                      </a:r>
                      <a:r>
                        <a:rPr lang="en-US" baseline="0" dirty="0"/>
                        <a:t> = </a:t>
                      </a:r>
                      <a:r>
                        <a:rPr lang="en-US" dirty="0"/>
                        <a:t>BAC/CPI</a:t>
                      </a:r>
                    </a:p>
                  </a:txBody>
                  <a:tcPr/>
                </a:tc>
                <a:extLst>
                  <a:ext uri="{0D108BD9-81ED-4DB2-BD59-A6C34878D82A}">
                    <a16:rowId xmlns:a16="http://schemas.microsoft.com/office/drawing/2014/main" val="359775050"/>
                  </a:ext>
                </a:extLst>
              </a:tr>
              <a:tr h="370840">
                <a:tc>
                  <a:txBody>
                    <a:bodyPr/>
                    <a:lstStyle/>
                    <a:p>
                      <a:r>
                        <a:rPr lang="en-US" dirty="0"/>
                        <a:t>Estimated to Complete (ETC)</a:t>
                      </a:r>
                    </a:p>
                  </a:txBody>
                  <a:tcPr/>
                </a:tc>
                <a:tc>
                  <a:txBody>
                    <a:bodyPr/>
                    <a:lstStyle/>
                    <a:p>
                      <a:r>
                        <a:rPr lang="en-US" dirty="0"/>
                        <a:t>ETC</a:t>
                      </a:r>
                      <a:r>
                        <a:rPr lang="en-US" baseline="0" dirty="0"/>
                        <a:t> = </a:t>
                      </a:r>
                      <a:r>
                        <a:rPr lang="en-US" dirty="0"/>
                        <a:t>EAC</a:t>
                      </a:r>
                      <a:r>
                        <a:rPr lang="en-US" baseline="0" dirty="0"/>
                        <a:t> - </a:t>
                      </a:r>
                      <a:r>
                        <a:rPr lang="en-US" dirty="0"/>
                        <a:t>AC</a:t>
                      </a:r>
                    </a:p>
                  </a:txBody>
                  <a:tcPr/>
                </a:tc>
                <a:extLst>
                  <a:ext uri="{0D108BD9-81ED-4DB2-BD59-A6C34878D82A}">
                    <a16:rowId xmlns:a16="http://schemas.microsoft.com/office/drawing/2014/main" val="2933312051"/>
                  </a:ext>
                </a:extLst>
              </a:tr>
            </a:tbl>
          </a:graphicData>
        </a:graphic>
      </p:graphicFrame>
      <p:sp>
        <p:nvSpPr>
          <p:cNvPr id="3" name="Rectangle 2"/>
          <p:cNvSpPr/>
          <p:nvPr/>
        </p:nvSpPr>
        <p:spPr>
          <a:xfrm>
            <a:off x="628650" y="4828101"/>
            <a:ext cx="4252254" cy="430887"/>
          </a:xfrm>
          <a:prstGeom prst="rect">
            <a:avLst/>
          </a:prstGeom>
        </p:spPr>
        <p:txBody>
          <a:bodyPr wrap="none">
            <a:spAutoFit/>
          </a:bodyPr>
          <a:lstStyle/>
          <a:p>
            <a:r>
              <a:rPr lang="en-US" dirty="0"/>
              <a:t>Table 7-4 Earned value formulas</a:t>
            </a: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2058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solidFill>
                  <a:srgbClr val="C00000"/>
                </a:solidFill>
              </a:rPr>
              <a:t>Earned Value Management (EVM) (4 of 5)</a:t>
            </a:r>
          </a:p>
        </p:txBody>
      </p:sp>
      <p:sp>
        <p:nvSpPr>
          <p:cNvPr id="51203" name="Rectangle 3"/>
          <p:cNvSpPr>
            <a:spLocks noGrp="1" noChangeArrowheads="1"/>
          </p:cNvSpPr>
          <p:nvPr>
            <p:ph idx="1"/>
          </p:nvPr>
        </p:nvSpPr>
        <p:spPr>
          <a:xfrm>
            <a:off x="628650" y="1143000"/>
            <a:ext cx="7886700" cy="5033963"/>
          </a:xfrm>
        </p:spPr>
        <p:txBody>
          <a:bodyPr>
            <a:normAutofit/>
          </a:bodyPr>
          <a:lstStyle/>
          <a:p>
            <a:r>
              <a:rPr lang="en-US" sz="2400" dirty="0"/>
              <a:t>Important concepts</a:t>
            </a:r>
          </a:p>
          <a:p>
            <a:pPr lvl="1"/>
            <a:r>
              <a:rPr lang="en-US" sz="2000" dirty="0"/>
              <a:t>Cost variance (CV) is the earned value minus the actual cost</a:t>
            </a:r>
          </a:p>
          <a:p>
            <a:pPr lvl="1"/>
            <a:r>
              <a:rPr lang="en-US" sz="2000" dirty="0"/>
              <a:t>Schedule variance (SV) is the earned value minus the planned value</a:t>
            </a:r>
          </a:p>
          <a:p>
            <a:pPr lvl="1"/>
            <a:r>
              <a:rPr lang="en-US" sz="2000" dirty="0"/>
              <a:t>Cost performance index (CPI) is the ratio of earned value to actual cost</a:t>
            </a:r>
          </a:p>
          <a:p>
            <a:pPr lvl="1"/>
            <a:r>
              <a:rPr lang="en-US" sz="2000" dirty="0"/>
              <a:t>Schedule performance index (SPI) is the ratio of earned value to planned value</a:t>
            </a:r>
          </a:p>
          <a:p>
            <a:pPr lvl="1"/>
            <a:r>
              <a:rPr lang="en-US" sz="2000" dirty="0"/>
              <a:t>Estimate at completion (EAC) is an estimated cost of completing a project based on performance to date</a:t>
            </a:r>
          </a:p>
          <a:p>
            <a:pPr lvl="1"/>
            <a:r>
              <a:rPr lang="en-US" sz="2000" dirty="0"/>
              <a:t>To-complete performance index (TCPI) is a measure of the cost performance that must be achieved with the remaining resources to meet a specific goal</a:t>
            </a:r>
          </a:p>
        </p:txBody>
      </p:sp>
      <p:sp>
        <p:nvSpPr>
          <p:cNvPr id="5120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Earned Value Management (EVM) (5 of 5)</a:t>
            </a:r>
          </a:p>
        </p:txBody>
      </p:sp>
      <p:pic>
        <p:nvPicPr>
          <p:cNvPr id="2" name="Picture 1" descr="Image displays an earned value chart for a one-year project after five month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9711" y="1690689"/>
            <a:ext cx="6104578" cy="3992880"/>
          </a:xfrm>
          <a:prstGeom prst="rect">
            <a:avLst/>
          </a:prstGeom>
        </p:spPr>
      </p:pic>
      <p:sp>
        <p:nvSpPr>
          <p:cNvPr id="5120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3177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Issues (1 of 2)</a:t>
            </a:r>
          </a:p>
        </p:txBody>
      </p:sp>
      <p:sp>
        <p:nvSpPr>
          <p:cNvPr id="2" name="Content Placeholder 1"/>
          <p:cNvSpPr>
            <a:spLocks noGrp="1"/>
          </p:cNvSpPr>
          <p:nvPr>
            <p:ph idx="1"/>
          </p:nvPr>
        </p:nvSpPr>
        <p:spPr>
          <a:xfrm>
            <a:off x="381000" y="1066800"/>
            <a:ext cx="8134350" cy="5110163"/>
          </a:xfrm>
        </p:spPr>
        <p:txBody>
          <a:bodyPr>
            <a:normAutofit/>
          </a:bodyPr>
          <a:lstStyle/>
          <a:p>
            <a:r>
              <a:rPr lang="en-US" sz="2800" dirty="0">
                <a:latin typeface="+mj-lt"/>
              </a:rPr>
              <a:t>EVM is used worldwide, and it is particularly popular in the Middle East, South Asia, Canada, and Europe</a:t>
            </a:r>
          </a:p>
          <a:p>
            <a:pPr lvl="1"/>
            <a:r>
              <a:rPr lang="en-US" sz="2400" dirty="0">
                <a:latin typeface="+mj-lt"/>
              </a:rPr>
              <a:t>Most countries require EVM for large defense or government projects, as shown in Figure 7-7</a:t>
            </a:r>
          </a:p>
          <a:p>
            <a:pPr lvl="1"/>
            <a:r>
              <a:rPr lang="en-US" sz="2400" dirty="0">
                <a:latin typeface="+mj-lt"/>
              </a:rPr>
              <a:t>EVM is also used in such private-industry sectors as IT, construction, energy, and manufacturing. </a:t>
            </a:r>
          </a:p>
          <a:p>
            <a:pPr lvl="2"/>
            <a:r>
              <a:rPr lang="en-US" sz="1800" dirty="0">
                <a:latin typeface="+mj-lt"/>
              </a:rPr>
              <a:t>However, most private companies have not yet applied EVM to their projects because management does not require it, feeling it is too complex and not cost effective</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2858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Issues (2 of 2)</a:t>
            </a:r>
          </a:p>
        </p:txBody>
      </p:sp>
      <p:pic>
        <p:nvPicPr>
          <p:cNvPr id="2" name="Picture 1" descr="Image displays a bar chart showing earned value usage for defense/government and private industry.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524000"/>
            <a:ext cx="5867400" cy="4304726"/>
          </a:xfrm>
          <a:prstGeom prst="rect">
            <a:avLst/>
          </a:prstGeom>
        </p:spPr>
      </p:pic>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6674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dirty="0">
                <a:highlight>
                  <a:srgbClr val="00FFFF"/>
                </a:highlight>
              </a:rPr>
              <a:t>Project Portfolio Management</a:t>
            </a:r>
          </a:p>
        </p:txBody>
      </p:sp>
      <p:sp>
        <p:nvSpPr>
          <p:cNvPr id="53251" name="Rectangle 3"/>
          <p:cNvSpPr>
            <a:spLocks noGrp="1" noChangeArrowheads="1"/>
          </p:cNvSpPr>
          <p:nvPr>
            <p:ph idx="1"/>
          </p:nvPr>
        </p:nvSpPr>
        <p:spPr>
          <a:xfrm>
            <a:off x="381000" y="914400"/>
            <a:ext cx="8134350" cy="5262563"/>
          </a:xfrm>
        </p:spPr>
        <p:txBody>
          <a:bodyPr>
            <a:normAutofit/>
          </a:bodyPr>
          <a:lstStyle/>
          <a:p>
            <a:r>
              <a:rPr lang="en-US" sz="2800" dirty="0">
                <a:latin typeface="+mj-lt"/>
              </a:rPr>
              <a:t>Many organizations collect and control an entire suite of projects or investments as one set of interrelated activities in a portfolio</a:t>
            </a:r>
          </a:p>
          <a:p>
            <a:r>
              <a:rPr lang="en-US" sz="2800" dirty="0">
                <a:latin typeface="+mj-lt"/>
              </a:rPr>
              <a:t>Five levels for project portfolio management</a:t>
            </a:r>
          </a:p>
          <a:p>
            <a:pPr marL="800100" lvl="1" indent="-457200">
              <a:buFont typeface="+mj-lt"/>
              <a:buAutoNum type="arabicPeriod"/>
            </a:pPr>
            <a:r>
              <a:rPr lang="en-US" sz="2400" dirty="0">
                <a:solidFill>
                  <a:srgbClr val="5B53FF"/>
                </a:solidFill>
                <a:latin typeface="+mj-lt"/>
              </a:rPr>
              <a:t>Put all your projects in one database</a:t>
            </a:r>
          </a:p>
          <a:p>
            <a:pPr marL="800100" lvl="1" indent="-457200">
              <a:buFont typeface="+mj-lt"/>
              <a:buAutoNum type="arabicPeriod"/>
            </a:pPr>
            <a:r>
              <a:rPr lang="en-US" sz="2400" dirty="0">
                <a:solidFill>
                  <a:srgbClr val="5B53FF"/>
                </a:solidFill>
                <a:latin typeface="+mj-lt"/>
              </a:rPr>
              <a:t>Prioritize the projects in your database</a:t>
            </a:r>
          </a:p>
          <a:p>
            <a:pPr marL="800100" lvl="1" indent="-457200">
              <a:buFont typeface="+mj-lt"/>
              <a:buAutoNum type="arabicPeriod"/>
            </a:pPr>
            <a:r>
              <a:rPr lang="en-US" sz="2400" dirty="0">
                <a:solidFill>
                  <a:srgbClr val="5B53FF"/>
                </a:solidFill>
                <a:latin typeface="+mj-lt"/>
              </a:rPr>
              <a:t>Divide your projects into two or three budgets based on type of investment</a:t>
            </a:r>
          </a:p>
          <a:p>
            <a:pPr marL="800100" lvl="1" indent="-457200">
              <a:buFont typeface="+mj-lt"/>
              <a:buAutoNum type="arabicPeriod"/>
            </a:pPr>
            <a:r>
              <a:rPr lang="en-US" sz="2400" dirty="0">
                <a:solidFill>
                  <a:srgbClr val="5B53FF"/>
                </a:solidFill>
                <a:latin typeface="+mj-lt"/>
              </a:rPr>
              <a:t>Automate the repository</a:t>
            </a:r>
          </a:p>
          <a:p>
            <a:pPr marL="800100" lvl="1" indent="-457200">
              <a:buFont typeface="+mj-lt"/>
              <a:buAutoNum type="arabicPeriod"/>
            </a:pPr>
            <a:r>
              <a:rPr lang="en-US" sz="2400" dirty="0">
                <a:solidFill>
                  <a:srgbClr val="5B53FF"/>
                </a:solidFill>
                <a:latin typeface="+mj-lt"/>
              </a:rPr>
              <a:t>Apply modern portfolio theory, including risk-return tools that map project risk on a curve</a:t>
            </a:r>
          </a:p>
        </p:txBody>
      </p:sp>
      <p:sp>
        <p:nvSpPr>
          <p:cNvPr id="532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158556"/>
            <a:ext cx="8286750" cy="1325563"/>
          </a:xfrm>
        </p:spPr>
        <p:txBody>
          <a:bodyPr>
            <a:normAutofit fontScale="90000"/>
          </a:bodyPr>
          <a:lstStyle/>
          <a:p>
            <a:pPr algn="ctr"/>
            <a:r>
              <a:rPr lang="en-US" dirty="0">
                <a:highlight>
                  <a:srgbClr val="FFFF00"/>
                </a:highlight>
              </a:rPr>
              <a:t>Learning Objectives (1 of 2)</a:t>
            </a:r>
            <a:br>
              <a:rPr lang="en-US" dirty="0">
                <a:highlight>
                  <a:srgbClr val="FFFF00"/>
                </a:highlight>
              </a:rPr>
            </a:br>
            <a:br>
              <a:rPr lang="en-US" dirty="0">
                <a:highlight>
                  <a:srgbClr val="FFFF00"/>
                </a:highlight>
              </a:rPr>
            </a:br>
            <a:r>
              <a:rPr lang="en-US" dirty="0">
                <a:highlight>
                  <a:srgbClr val="FFFF00"/>
                </a:highlight>
              </a:rPr>
              <a:t>HOW MUCH COST MANAGEMENT should there be on a project</a:t>
            </a:r>
          </a:p>
        </p:txBody>
      </p:sp>
      <p:sp>
        <p:nvSpPr>
          <p:cNvPr id="21507" name="Rectangle 4"/>
          <p:cNvSpPr>
            <a:spLocks noGrp="1" noChangeArrowheads="1"/>
          </p:cNvSpPr>
          <p:nvPr>
            <p:ph idx="1"/>
          </p:nvPr>
        </p:nvSpPr>
        <p:spPr>
          <a:xfrm>
            <a:off x="228600" y="1600200"/>
            <a:ext cx="8286750" cy="4576763"/>
          </a:xfrm>
        </p:spPr>
        <p:txBody>
          <a:bodyPr>
            <a:noAutofit/>
          </a:bodyPr>
          <a:lstStyle/>
          <a:p>
            <a:r>
              <a:rPr lang="en-US" sz="2800" dirty="0">
                <a:highlight>
                  <a:srgbClr val="00FFFF"/>
                </a:highlight>
                <a:latin typeface="+mj-lt"/>
              </a:rPr>
              <a:t>Develop a justification </a:t>
            </a:r>
            <a:r>
              <a:rPr lang="en-US" sz="2800" dirty="0">
                <a:latin typeface="+mj-lt"/>
              </a:rPr>
              <a:t>for project cost management and its importance in achieving project success</a:t>
            </a:r>
          </a:p>
          <a:p>
            <a:r>
              <a:rPr lang="en-US" sz="2800" dirty="0">
                <a:highlight>
                  <a:srgbClr val="00FFFF"/>
                </a:highlight>
                <a:latin typeface="+mj-lt"/>
              </a:rPr>
              <a:t>Explain basic project cost </a:t>
            </a:r>
            <a:r>
              <a:rPr lang="en-US" sz="2800" dirty="0">
                <a:latin typeface="+mj-lt"/>
              </a:rPr>
              <a:t>management principles, concepts, and terms</a:t>
            </a:r>
          </a:p>
          <a:p>
            <a:r>
              <a:rPr lang="en-US" sz="2800" dirty="0">
                <a:latin typeface="+mj-lt"/>
              </a:rPr>
              <a:t>Describe the process of planning cost management</a:t>
            </a:r>
          </a:p>
          <a:p>
            <a:r>
              <a:rPr lang="en-US" sz="2800" dirty="0">
                <a:highlight>
                  <a:srgbClr val="00FFFF"/>
                </a:highlight>
                <a:latin typeface="+mj-lt"/>
              </a:rPr>
              <a:t>Discuss different types of cost estimates </a:t>
            </a:r>
            <a:r>
              <a:rPr lang="en-US" sz="2800" dirty="0">
                <a:latin typeface="+mj-lt"/>
              </a:rPr>
              <a:t>and methods for preparing them</a:t>
            </a:r>
          </a:p>
          <a:p>
            <a:r>
              <a:rPr lang="en-US" sz="2800" dirty="0">
                <a:highlight>
                  <a:srgbClr val="00FFFF"/>
                </a:highlight>
                <a:latin typeface="+mj-lt"/>
              </a:rPr>
              <a:t>Using an example of an information technology (IT) </a:t>
            </a:r>
            <a:r>
              <a:rPr lang="en-US" sz="2800" dirty="0">
                <a:latin typeface="+mj-lt"/>
              </a:rPr>
              <a:t>project, list and describe the processes of determining a budget and preparing a cost estimate. </a:t>
            </a:r>
            <a:r>
              <a:rPr lang="en-US" sz="2800" dirty="0">
                <a:highlight>
                  <a:srgbClr val="00FFFF"/>
                </a:highlight>
                <a:latin typeface="+mj-lt"/>
              </a:rPr>
              <a:t>Discuss</a:t>
            </a:r>
            <a:r>
              <a:rPr lang="en-US" sz="2800" dirty="0">
                <a:highlight>
                  <a:srgbClr val="00FFFF"/>
                </a:highlight>
              </a:rPr>
              <a:t> </a:t>
            </a:r>
            <a:r>
              <a:rPr lang="en-US" sz="2800" dirty="0">
                <a:highlight>
                  <a:srgbClr val="00FFFF"/>
                </a:highlight>
                <a:latin typeface="+mj-lt"/>
              </a:rPr>
              <a:t>different types of cost estimates and methods for preparing them</a:t>
            </a:r>
          </a:p>
          <a:p>
            <a:endParaRPr lang="en-US" sz="2800" dirty="0">
              <a:latin typeface="+mj-lt"/>
            </a:endParaRPr>
          </a:p>
          <a:p>
            <a:pPr marL="0" indent="0">
              <a:buNone/>
            </a:pPr>
            <a:endParaRPr lang="en-US" dirty="0"/>
          </a:p>
        </p:txBody>
      </p:sp>
      <p:sp>
        <p:nvSpPr>
          <p:cNvPr id="21509" name="Footer Placeholder 6"/>
          <p:cNvSpPr>
            <a:spLocks noGrp="1"/>
          </p:cNvSpPr>
          <p:nvPr>
            <p:ph type="ftr" sz="quarter" idx="11"/>
          </p:nvPr>
        </p:nvSpPr>
        <p:spPr>
          <a:xfrm flipV="1">
            <a:off x="457200" y="6521644"/>
            <a:ext cx="8058150" cy="177800"/>
          </a:xfrm>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63877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0"/>
          <p:cNvSpPr>
            <a:spLocks noGrp="1" noChangeArrowheads="1"/>
          </p:cNvSpPr>
          <p:nvPr>
            <p:ph type="title"/>
          </p:nvPr>
        </p:nvSpPr>
        <p:spPr/>
        <p:txBody>
          <a:bodyPr/>
          <a:lstStyle/>
          <a:p>
            <a:r>
              <a:rPr lang="en-US" dirty="0"/>
              <a:t>Using Project Management Software to Assist</a:t>
            </a:r>
            <a:br>
              <a:rPr lang="en-US" dirty="0"/>
            </a:br>
            <a:r>
              <a:rPr lang="en-US" dirty="0"/>
              <a:t>in Project Cost Management (1 of 2)</a:t>
            </a:r>
          </a:p>
        </p:txBody>
      </p:sp>
      <p:sp>
        <p:nvSpPr>
          <p:cNvPr id="56323" name="Rectangle 2051"/>
          <p:cNvSpPr>
            <a:spLocks noGrp="1" noChangeArrowheads="1"/>
          </p:cNvSpPr>
          <p:nvPr>
            <p:ph idx="1"/>
          </p:nvPr>
        </p:nvSpPr>
        <p:spPr>
          <a:xfrm>
            <a:off x="457200" y="1295400"/>
            <a:ext cx="8058150" cy="4881563"/>
          </a:xfrm>
        </p:spPr>
        <p:txBody>
          <a:bodyPr>
            <a:normAutofit/>
          </a:bodyPr>
          <a:lstStyle/>
          <a:p>
            <a:r>
              <a:rPr lang="en-US" sz="2800" dirty="0">
                <a:highlight>
                  <a:srgbClr val="00FFFF"/>
                </a:highlight>
                <a:latin typeface="+mj-lt"/>
              </a:rPr>
              <a:t>Spreadsheets</a:t>
            </a:r>
            <a:r>
              <a:rPr lang="en-US" sz="2800" dirty="0">
                <a:latin typeface="+mj-lt"/>
              </a:rPr>
              <a:t> are a common tool for resource planning, cost estimating, cost budgeting, and cost control</a:t>
            </a:r>
          </a:p>
          <a:p>
            <a:pPr lvl="1"/>
            <a:r>
              <a:rPr lang="en-US" sz="2400" dirty="0">
                <a:latin typeface="+mj-lt"/>
              </a:rPr>
              <a:t>Many companies use more sophisticated and centralized financial applications software for cost information</a:t>
            </a:r>
          </a:p>
          <a:p>
            <a:r>
              <a:rPr lang="en-US" sz="2800" dirty="0">
                <a:highlight>
                  <a:srgbClr val="00FFFF"/>
                </a:highlight>
                <a:latin typeface="+mj-lt"/>
              </a:rPr>
              <a:t>Project management software </a:t>
            </a:r>
            <a:r>
              <a:rPr lang="en-US" sz="2800" dirty="0">
                <a:latin typeface="+mj-lt"/>
              </a:rPr>
              <a:t>can increase a project manager’s effectiveness during each process of project cost management</a:t>
            </a:r>
          </a:p>
          <a:p>
            <a:pPr lvl="1"/>
            <a:r>
              <a:rPr lang="en-US" sz="2400" dirty="0">
                <a:latin typeface="+mj-lt"/>
              </a:rPr>
              <a:t>Many IT project managers use other tools to manage cost information because they do not know that they can use project management software, or they do not track costs based on a WBS, as most project management software does</a:t>
            </a:r>
          </a:p>
        </p:txBody>
      </p:sp>
      <p:sp>
        <p:nvSpPr>
          <p:cNvPr id="563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Project Management Software to Assist</a:t>
            </a:r>
            <a:br>
              <a:rPr lang="en-US" dirty="0"/>
            </a:br>
            <a:r>
              <a:rPr lang="en-US" dirty="0"/>
              <a:t>in Project Cost Management (2 of 2)</a:t>
            </a:r>
          </a:p>
        </p:txBody>
      </p:sp>
      <p:sp>
        <p:nvSpPr>
          <p:cNvPr id="2" name="Content Placeholder 1"/>
          <p:cNvSpPr>
            <a:spLocks noGrp="1"/>
          </p:cNvSpPr>
          <p:nvPr>
            <p:ph idx="1"/>
          </p:nvPr>
        </p:nvSpPr>
        <p:spPr/>
        <p:txBody>
          <a:bodyPr/>
          <a:lstStyle/>
          <a:p>
            <a:r>
              <a:rPr lang="en-US" dirty="0"/>
              <a:t>Recent Studies on PPM Software</a:t>
            </a:r>
          </a:p>
          <a:p>
            <a:pPr lvl="1"/>
            <a:r>
              <a:rPr lang="en-US" dirty="0"/>
              <a:t>2017 Gartner report says the market continues to grow, with annual sales over $2.3 billion </a:t>
            </a:r>
          </a:p>
          <a:p>
            <a:pPr lvl="1"/>
            <a:r>
              <a:rPr lang="en-US" dirty="0"/>
              <a:t>Forrester estimates ROIs of 250 percent from PPM tools</a:t>
            </a:r>
          </a:p>
          <a:p>
            <a:pPr lvl="1"/>
            <a:r>
              <a:rPr lang="en-US" dirty="0"/>
              <a:t>Pfizer and Ford use PPM software to improve transparency of the many projects they manage</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3928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Considerations for Agile/Adaptive Environments</a:t>
            </a:r>
          </a:p>
        </p:txBody>
      </p:sp>
      <p:sp>
        <p:nvSpPr>
          <p:cNvPr id="3" name="Content Placeholder 2"/>
          <p:cNvSpPr>
            <a:spLocks noGrp="1"/>
          </p:cNvSpPr>
          <p:nvPr>
            <p:ph idx="1"/>
          </p:nvPr>
        </p:nvSpPr>
        <p:spPr/>
        <p:txBody>
          <a:bodyPr>
            <a:noAutofit/>
          </a:bodyPr>
          <a:lstStyle/>
          <a:p>
            <a:r>
              <a:rPr lang="en-US" dirty="0"/>
              <a:t>AgileEVM is an adapted implementation of EVM  </a:t>
            </a:r>
          </a:p>
          <a:p>
            <a:pPr lvl="1"/>
            <a:r>
              <a:rPr lang="en-US" dirty="0"/>
              <a:t>Uses the Scrum framework artifacts as inputs, uses traditional EVM calculations, and is expressed in traditional EVM metrics</a:t>
            </a:r>
          </a:p>
          <a:p>
            <a:pPr lvl="1"/>
            <a:r>
              <a:rPr lang="en-US" dirty="0"/>
              <a:t>Requires a minimal set of input parameters</a:t>
            </a:r>
          </a:p>
          <a:p>
            <a:pPr lvl="2"/>
            <a:r>
              <a:rPr lang="en-US" dirty="0"/>
              <a:t>Actual cost of a project, an estimated product backlog, a release plan that provides information on the number of iterations in the release and the assumed velocity</a:t>
            </a:r>
          </a:p>
          <a:p>
            <a:pPr lvl="1"/>
            <a:r>
              <a:rPr lang="en-US" dirty="0"/>
              <a:t>All estimates can be in hours, story-points, team days or any other consistent estimate of size</a:t>
            </a:r>
          </a:p>
          <a:p>
            <a:pPr lvl="2"/>
            <a:r>
              <a:rPr lang="en-US" dirty="0"/>
              <a:t>The critical factor is that it must be a numerical estimate of some kind</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6607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Chapter Summary</a:t>
            </a:r>
            <a:endParaRPr lang="en-US" dirty="0"/>
          </a:p>
        </p:txBody>
      </p:sp>
      <p:sp>
        <p:nvSpPr>
          <p:cNvPr id="57347" name="Rectangle 3"/>
          <p:cNvSpPr>
            <a:spLocks noGrp="1" noChangeArrowheads="1"/>
          </p:cNvSpPr>
          <p:nvPr>
            <p:ph idx="1"/>
          </p:nvPr>
        </p:nvSpPr>
        <p:spPr/>
        <p:txBody>
          <a:bodyPr/>
          <a:lstStyle/>
          <a:p>
            <a:r>
              <a:rPr lang="en-US"/>
              <a:t>Project cost management is a traditionally weak area of IT projects</a:t>
            </a:r>
          </a:p>
          <a:p>
            <a:pPr lvl="1"/>
            <a:r>
              <a:rPr lang="en-US"/>
              <a:t>Project managers must understand several basic principles of cost management to be effective in managing project costs</a:t>
            </a:r>
          </a:p>
          <a:p>
            <a:r>
              <a:rPr lang="en-US"/>
              <a:t>Main processes </a:t>
            </a:r>
          </a:p>
          <a:p>
            <a:pPr lvl="1"/>
            <a:r>
              <a:rPr lang="en-US"/>
              <a:t>Plan cost management</a:t>
            </a:r>
          </a:p>
          <a:p>
            <a:pPr lvl="1"/>
            <a:r>
              <a:rPr lang="en-US"/>
              <a:t>Estimate costs</a:t>
            </a:r>
          </a:p>
          <a:p>
            <a:pPr lvl="1"/>
            <a:r>
              <a:rPr lang="en-US"/>
              <a:t>Determine the budget</a:t>
            </a:r>
          </a:p>
          <a:p>
            <a:pPr lvl="1"/>
            <a:r>
              <a:rPr lang="en-US"/>
              <a:t>Control costs</a:t>
            </a:r>
          </a:p>
          <a:p>
            <a:r>
              <a:rPr lang="en-US"/>
              <a:t>Several software products can assist with project cost management</a:t>
            </a:r>
            <a:endParaRPr lang="en-US" dirty="0"/>
          </a:p>
        </p:txBody>
      </p:sp>
      <p:sp>
        <p:nvSpPr>
          <p:cNvPr id="57349" name="Footer Placeholder 6"/>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dirty="0">
                <a:highlight>
                  <a:srgbClr val="FFFF00"/>
                </a:highlight>
              </a:rPr>
              <a:t>Learning Objectives (2 of 2)</a:t>
            </a:r>
          </a:p>
        </p:txBody>
      </p:sp>
      <p:sp>
        <p:nvSpPr>
          <p:cNvPr id="20483" name="Rectangle 4"/>
          <p:cNvSpPr>
            <a:spLocks noGrp="1" noChangeArrowheads="1"/>
          </p:cNvSpPr>
          <p:nvPr>
            <p:ph idx="1"/>
          </p:nvPr>
        </p:nvSpPr>
        <p:spPr>
          <a:xfrm>
            <a:off x="381000" y="1371600"/>
            <a:ext cx="8134350" cy="4805363"/>
          </a:xfrm>
        </p:spPr>
        <p:txBody>
          <a:bodyPr/>
          <a:lstStyle/>
          <a:p>
            <a:r>
              <a:rPr lang="en-US" sz="3200" b="1" dirty="0">
                <a:highlight>
                  <a:srgbClr val="00FFFF"/>
                </a:highlight>
                <a:latin typeface="Calibri Light" panose="020F0302020204030204" pitchFamily="34" charset="0"/>
                <a:cs typeface="Calibri Light" panose="020F0302020204030204" pitchFamily="34" charset="0"/>
              </a:rPr>
              <a:t>Justify </a:t>
            </a:r>
            <a:r>
              <a:rPr lang="en-US" sz="3200" dirty="0">
                <a:latin typeface="Calibri Light" panose="020F0302020204030204" pitchFamily="34" charset="0"/>
                <a:cs typeface="Calibri Light" panose="020F0302020204030204" pitchFamily="34" charset="0"/>
              </a:rPr>
              <a:t>the use of earned value management and project portfolio management to assist in cost control</a:t>
            </a:r>
          </a:p>
          <a:p>
            <a:r>
              <a:rPr lang="en-US" sz="3200" b="1" dirty="0">
                <a:highlight>
                  <a:srgbClr val="00FFFF"/>
                </a:highlight>
                <a:latin typeface="Calibri Light" panose="020F0302020204030204" pitchFamily="34" charset="0"/>
                <a:cs typeface="Calibri Light" panose="020F0302020204030204" pitchFamily="34" charset="0"/>
              </a:rPr>
              <a:t>Describe </a:t>
            </a:r>
            <a:r>
              <a:rPr lang="en-US" sz="3200" dirty="0">
                <a:latin typeface="Calibri Light" panose="020F0302020204030204" pitchFamily="34" charset="0"/>
                <a:cs typeface="Calibri Light" panose="020F0302020204030204" pitchFamily="34" charset="0"/>
              </a:rPr>
              <a:t>how project management software can assist in project cost management</a:t>
            </a:r>
          </a:p>
          <a:p>
            <a:r>
              <a:rPr lang="en-US" sz="3200" dirty="0">
                <a:highlight>
                  <a:srgbClr val="00FFFF"/>
                </a:highlight>
                <a:latin typeface="Calibri Light" panose="020F0302020204030204" pitchFamily="34" charset="0"/>
                <a:cs typeface="Calibri Light" panose="020F0302020204030204" pitchFamily="34" charset="0"/>
              </a:rPr>
              <a:t>Discuss considerations </a:t>
            </a:r>
            <a:r>
              <a:rPr lang="en-US" sz="3200" dirty="0">
                <a:latin typeface="Calibri Light" panose="020F0302020204030204" pitchFamily="34" charset="0"/>
                <a:cs typeface="Calibri Light" panose="020F0302020204030204" pitchFamily="34" charset="0"/>
              </a:rPr>
              <a:t>for agile/adaptive environments</a:t>
            </a:r>
          </a:p>
          <a:p>
            <a:endParaRPr lang="en-US" dirty="0"/>
          </a:p>
        </p:txBody>
      </p:sp>
      <p:sp>
        <p:nvSpPr>
          <p:cNvPr id="204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417638"/>
            <a:ext cx="8534400" cy="4525962"/>
          </a:xfrm>
        </p:spPr>
        <p:txBody>
          <a:bodyPr>
            <a:normAutofit/>
          </a:bodyPr>
          <a:lstStyle/>
          <a:p>
            <a:r>
              <a:rPr lang="en-US" sz="3200" dirty="0">
                <a:latin typeface="Calibri Light" panose="020F0302020204030204" pitchFamily="34" charset="0"/>
              </a:rPr>
              <a:t>IT projects have a poor track record for meeting budget goals</a:t>
            </a:r>
          </a:p>
          <a:p>
            <a:r>
              <a:rPr lang="en-US" sz="3200" dirty="0">
                <a:latin typeface="Calibri Light" panose="020F0302020204030204" pitchFamily="34" charset="0"/>
              </a:rPr>
              <a:t>A cost </a:t>
            </a:r>
            <a:r>
              <a:rPr lang="en-US" sz="3200" b="1" dirty="0">
                <a:solidFill>
                  <a:srgbClr val="C00000"/>
                </a:solidFill>
                <a:latin typeface="Calibri Light" panose="020F0302020204030204" pitchFamily="34" charset="0"/>
              </a:rPr>
              <a:t>overrun</a:t>
            </a:r>
            <a:r>
              <a:rPr lang="en-US" sz="3200" b="1" dirty="0">
                <a:latin typeface="Calibri Light" panose="020F0302020204030204" pitchFamily="34" charset="0"/>
              </a:rPr>
              <a:t> </a:t>
            </a:r>
            <a:r>
              <a:rPr lang="en-US" sz="3200" dirty="0">
                <a:latin typeface="Calibri Light" panose="020F0302020204030204" pitchFamily="34" charset="0"/>
              </a:rPr>
              <a:t>is the additional percentage or dollar amount by which actual </a:t>
            </a:r>
            <a:r>
              <a:rPr lang="en-US" sz="3200" b="1" dirty="0">
                <a:solidFill>
                  <a:srgbClr val="0033CC"/>
                </a:solidFill>
                <a:latin typeface="Calibri Light" panose="020F0302020204030204" pitchFamily="34" charset="0"/>
              </a:rPr>
              <a:t>costs exceed estimates </a:t>
            </a:r>
          </a:p>
          <a:p>
            <a:r>
              <a:rPr lang="en-US" sz="3200" dirty="0">
                <a:latin typeface="Calibri Light" panose="020F0302020204030204" pitchFamily="34" charset="0"/>
              </a:rPr>
              <a:t>A 2019 Harvard Business Review study reported an average cost </a:t>
            </a:r>
            <a:r>
              <a:rPr lang="en-US" sz="3200" b="1" dirty="0">
                <a:solidFill>
                  <a:srgbClr val="0033CC"/>
                </a:solidFill>
                <a:latin typeface="Calibri Light" panose="020F0302020204030204" pitchFamily="34" charset="0"/>
              </a:rPr>
              <a:t>overrun of 27 percent. T</a:t>
            </a:r>
            <a:r>
              <a:rPr lang="en-US" sz="3200" dirty="0">
                <a:latin typeface="Calibri Light" panose="020F0302020204030204" pitchFamily="34" charset="0"/>
              </a:rPr>
              <a:t>he most important finding was the discovery of a large number of gigantic overages or “black swans”</a:t>
            </a:r>
          </a:p>
        </p:txBody>
      </p:sp>
      <p:sp>
        <p:nvSpPr>
          <p:cNvPr id="22530" name="Rectangle 2"/>
          <p:cNvSpPr>
            <a:spLocks noGrp="1" noChangeArrowheads="1"/>
          </p:cNvSpPr>
          <p:nvPr>
            <p:ph type="title"/>
          </p:nvPr>
        </p:nvSpPr>
        <p:spPr/>
        <p:txBody>
          <a:bodyPr>
            <a:noAutofit/>
          </a:bodyPr>
          <a:lstStyle/>
          <a:p>
            <a:pPr algn="ctr"/>
            <a:r>
              <a:rPr lang="en-US" sz="2800" b="0" dirty="0">
                <a:solidFill>
                  <a:srgbClr val="FF0000"/>
                </a:solidFill>
              </a:rPr>
              <a:t>The Importance of Project Cost Management</a:t>
            </a:r>
          </a:p>
        </p:txBody>
      </p:sp>
      <p:sp>
        <p:nvSpPr>
          <p:cNvPr id="22533"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08916D9C-FD52-4A89-BBE6-8CD46D2D32F4}" type="slidenum">
              <a:rPr lang="en-US" smtClean="0"/>
              <a:pPr>
                <a:defRPr/>
              </a:pPr>
              <a:t>6</a:t>
            </a:fld>
            <a:endParaRPr lang="en-US" dirty="0"/>
          </a:p>
        </p:txBody>
      </p:sp>
    </p:spTree>
    <p:extLst>
      <p:ext uri="{BB962C8B-B14F-4D97-AF65-F5344CB8AC3E}">
        <p14:creationId xmlns:p14="http://schemas.microsoft.com/office/powerpoint/2010/main" val="70667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7"/>
          <p:cNvSpPr>
            <a:spLocks noGrp="1"/>
          </p:cNvSpPr>
          <p:nvPr>
            <p:ph idx="1"/>
          </p:nvPr>
        </p:nvSpPr>
        <p:spPr>
          <a:xfrm>
            <a:off x="228600" y="1066800"/>
            <a:ext cx="8763000" cy="4572000"/>
          </a:xfrm>
        </p:spPr>
        <p:txBody>
          <a:bodyPr>
            <a:normAutofit/>
          </a:bodyPr>
          <a:lstStyle/>
          <a:p>
            <a:r>
              <a:rPr lang="en-US" sz="3200" dirty="0">
                <a:latin typeface="+mj-lt"/>
              </a:rPr>
              <a:t>The United Kingdom’s National Health Service IT modernization program was called the greatest IT disaster in history with an </a:t>
            </a:r>
            <a:r>
              <a:rPr lang="en-US" sz="3200" dirty="0">
                <a:highlight>
                  <a:srgbClr val="00FFFF"/>
                </a:highlight>
                <a:latin typeface="+mj-lt"/>
              </a:rPr>
              <a:t>estimated </a:t>
            </a:r>
            <a:r>
              <a:rPr lang="en-US" sz="3200" b="1" dirty="0">
                <a:highlight>
                  <a:srgbClr val="00FFFF"/>
                </a:highlight>
                <a:latin typeface="+mj-lt"/>
              </a:rPr>
              <a:t>$26 billion overrun</a:t>
            </a:r>
            <a:endParaRPr lang="en-US" sz="3200" dirty="0">
              <a:highlight>
                <a:srgbClr val="00FFFF"/>
              </a:highlight>
              <a:latin typeface="+mj-lt"/>
            </a:endParaRPr>
          </a:p>
          <a:p>
            <a:r>
              <a:rPr lang="en-US" sz="3200" dirty="0">
                <a:latin typeface="+mj-lt"/>
              </a:rPr>
              <a:t>The program had problems due to incompatible systems, resistance from physicians, and arguments among contractors about who’s responsible for what</a:t>
            </a:r>
          </a:p>
          <a:p>
            <a:r>
              <a:rPr lang="en-US" sz="3200" dirty="0">
                <a:latin typeface="+mj-lt"/>
              </a:rPr>
              <a:t>It was finally scrapped in 2011.</a:t>
            </a:r>
            <a:endParaRPr lang="en-US" sz="2800" dirty="0">
              <a:latin typeface="+mj-lt"/>
            </a:endParaRPr>
          </a:p>
        </p:txBody>
      </p:sp>
      <p:sp>
        <p:nvSpPr>
          <p:cNvPr id="23554" name="Rectangle 2"/>
          <p:cNvSpPr>
            <a:spLocks noGrp="1" noChangeArrowheads="1"/>
          </p:cNvSpPr>
          <p:nvPr>
            <p:ph type="title"/>
          </p:nvPr>
        </p:nvSpPr>
        <p:spPr>
          <a:xfrm>
            <a:off x="381000" y="274638"/>
            <a:ext cx="8305800" cy="563562"/>
          </a:xfrm>
        </p:spPr>
        <p:txBody>
          <a:bodyPr>
            <a:normAutofit/>
          </a:bodyPr>
          <a:lstStyle/>
          <a:p>
            <a:pPr algn="ctr"/>
            <a:r>
              <a:rPr lang="en-US" sz="2400" dirty="0">
                <a:solidFill>
                  <a:srgbClr val="000000"/>
                </a:solidFill>
                <a:highlight>
                  <a:srgbClr val="FFFF00"/>
                </a:highlight>
              </a:rPr>
              <a:t>What Went Wrong?</a:t>
            </a:r>
          </a:p>
        </p:txBody>
      </p:sp>
      <p:sp>
        <p:nvSpPr>
          <p:cNvPr id="23556"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40F2F13C-0A62-464E-8548-D708B7A5039E}" type="slidenum">
              <a:rPr lang="en-US" smtClean="0"/>
              <a:pPr>
                <a:defRPr/>
              </a:pPr>
              <a:t>7</a:t>
            </a:fld>
            <a:endParaRPr lang="en-US" dirty="0"/>
          </a:p>
        </p:txBody>
      </p:sp>
    </p:spTree>
    <p:extLst>
      <p:ext uri="{BB962C8B-B14F-4D97-AF65-F5344CB8AC3E}">
        <p14:creationId xmlns:p14="http://schemas.microsoft.com/office/powerpoint/2010/main" val="102746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029088"/>
            <a:ext cx="8610600" cy="4791075"/>
          </a:xfrm>
        </p:spPr>
        <p:txBody>
          <a:bodyPr>
            <a:normAutofit fontScale="92500" lnSpcReduction="20000"/>
          </a:bodyPr>
          <a:lstStyle/>
          <a:p>
            <a:pPr marL="623887" indent="-514350">
              <a:buFont typeface="+mj-lt"/>
              <a:buAutoNum type="arabicPeriod"/>
            </a:pPr>
            <a:r>
              <a:rPr lang="en-US" sz="3200" b="1" dirty="0">
                <a:solidFill>
                  <a:srgbClr val="000000"/>
                </a:solidFill>
                <a:highlight>
                  <a:srgbClr val="FFFF00"/>
                </a:highlight>
                <a:latin typeface="+mj-lt"/>
              </a:rPr>
              <a:t>Planning cost management </a:t>
            </a:r>
            <a:r>
              <a:rPr lang="en-US" sz="3200" dirty="0">
                <a:highlight>
                  <a:srgbClr val="FFFF00"/>
                </a:highlight>
                <a:latin typeface="+mj-lt"/>
              </a:rPr>
              <a:t>:</a:t>
            </a:r>
            <a:r>
              <a:rPr lang="en-US" sz="3200" dirty="0">
                <a:latin typeface="+mj-lt"/>
              </a:rPr>
              <a:t>determining the policies, procedures, and documentation that will be used for planning, executing, and controlling project cost.</a:t>
            </a:r>
          </a:p>
          <a:p>
            <a:pPr marL="623887" indent="-514350">
              <a:buFont typeface="+mj-lt"/>
              <a:buAutoNum type="arabicPeriod"/>
            </a:pPr>
            <a:r>
              <a:rPr lang="en-US" sz="3200" b="1" dirty="0">
                <a:solidFill>
                  <a:srgbClr val="000000"/>
                </a:solidFill>
                <a:highlight>
                  <a:srgbClr val="FFFF00"/>
                </a:highlight>
                <a:latin typeface="+mj-lt"/>
              </a:rPr>
              <a:t>Estimating costs:</a:t>
            </a:r>
            <a:r>
              <a:rPr lang="en-US" sz="3200" dirty="0">
                <a:solidFill>
                  <a:srgbClr val="000000"/>
                </a:solidFill>
                <a:highlight>
                  <a:srgbClr val="FFFF00"/>
                </a:highlight>
                <a:latin typeface="+mj-lt"/>
              </a:rPr>
              <a:t> </a:t>
            </a:r>
            <a:r>
              <a:rPr lang="en-US" sz="3200" dirty="0">
                <a:solidFill>
                  <a:srgbClr val="000000"/>
                </a:solidFill>
                <a:latin typeface="+mj-lt"/>
              </a:rPr>
              <a:t>developing </a:t>
            </a:r>
            <a:r>
              <a:rPr lang="en-US" sz="3200" dirty="0">
                <a:latin typeface="+mj-lt"/>
              </a:rPr>
              <a:t>an approximation or estimate of the costs of the resources needed to complete a project</a:t>
            </a:r>
          </a:p>
          <a:p>
            <a:pPr marL="623887" indent="-514350">
              <a:buFont typeface="+mj-lt"/>
              <a:buAutoNum type="arabicPeriod"/>
            </a:pPr>
            <a:r>
              <a:rPr lang="en-US" sz="3200" b="1" dirty="0">
                <a:solidFill>
                  <a:srgbClr val="000000"/>
                </a:solidFill>
                <a:highlight>
                  <a:srgbClr val="FFFF00"/>
                </a:highlight>
                <a:latin typeface="+mj-lt"/>
              </a:rPr>
              <a:t>Determining the budget</a:t>
            </a:r>
            <a:r>
              <a:rPr lang="en-US" sz="3200" b="1" dirty="0">
                <a:solidFill>
                  <a:schemeClr val="accent2"/>
                </a:solidFill>
                <a:highlight>
                  <a:srgbClr val="FFFF00"/>
                </a:highlight>
                <a:latin typeface="+mj-lt"/>
              </a:rPr>
              <a:t>:</a:t>
            </a:r>
            <a:r>
              <a:rPr lang="en-US" sz="3200" dirty="0">
                <a:solidFill>
                  <a:schemeClr val="accent2"/>
                </a:solidFill>
                <a:highlight>
                  <a:srgbClr val="FFFF00"/>
                </a:highlight>
                <a:latin typeface="+mj-lt"/>
              </a:rPr>
              <a:t> </a:t>
            </a:r>
            <a:r>
              <a:rPr lang="en-US" sz="3200" dirty="0">
                <a:latin typeface="+mj-lt"/>
              </a:rPr>
              <a:t>allocating the overall cost estimate to individual work items to establish a baseline for measuring performance</a:t>
            </a:r>
          </a:p>
          <a:p>
            <a:pPr marL="623887" indent="-514350">
              <a:buFont typeface="+mj-lt"/>
              <a:buAutoNum type="arabicPeriod"/>
            </a:pPr>
            <a:r>
              <a:rPr lang="en-US" sz="3200" b="1" dirty="0">
                <a:solidFill>
                  <a:srgbClr val="000000"/>
                </a:solidFill>
                <a:highlight>
                  <a:srgbClr val="FFFF00"/>
                </a:highlight>
                <a:latin typeface="+mj-lt"/>
              </a:rPr>
              <a:t>Controlling costs:</a:t>
            </a:r>
            <a:r>
              <a:rPr lang="en-US" sz="3200" dirty="0">
                <a:solidFill>
                  <a:srgbClr val="000000"/>
                </a:solidFill>
                <a:highlight>
                  <a:srgbClr val="FFFF00"/>
                </a:highlight>
                <a:latin typeface="+mj-lt"/>
              </a:rPr>
              <a:t> </a:t>
            </a:r>
            <a:r>
              <a:rPr lang="en-US" sz="3200" dirty="0">
                <a:latin typeface="+mj-lt"/>
              </a:rPr>
              <a:t>controlling changes to the project budget </a:t>
            </a:r>
            <a:r>
              <a:rPr lang="en-US" sz="3200" dirty="0">
                <a:solidFill>
                  <a:srgbClr val="0033CC"/>
                </a:solidFill>
                <a:latin typeface="+mj-lt"/>
              </a:rPr>
              <a:t>(cost forecasts, asset update, change requests</a:t>
            </a:r>
            <a:r>
              <a:rPr lang="en-US" sz="2800" dirty="0">
                <a:solidFill>
                  <a:srgbClr val="0033CC"/>
                </a:solidFill>
                <a:latin typeface="Calibri Light" panose="020F0302020204030204" pitchFamily="34" charset="0"/>
              </a:rPr>
              <a:t>)</a:t>
            </a:r>
          </a:p>
        </p:txBody>
      </p:sp>
      <p:sp>
        <p:nvSpPr>
          <p:cNvPr id="25602" name="Rectangle 2"/>
          <p:cNvSpPr>
            <a:spLocks noGrp="1" noChangeArrowheads="1"/>
          </p:cNvSpPr>
          <p:nvPr>
            <p:ph type="title"/>
          </p:nvPr>
        </p:nvSpPr>
        <p:spPr>
          <a:xfrm>
            <a:off x="381000" y="336356"/>
            <a:ext cx="8763000" cy="730444"/>
          </a:xfrm>
        </p:spPr>
        <p:txBody>
          <a:bodyPr>
            <a:normAutofit/>
          </a:bodyPr>
          <a:lstStyle/>
          <a:p>
            <a:r>
              <a:rPr lang="en-US" sz="2800" dirty="0">
                <a:solidFill>
                  <a:srgbClr val="C00000"/>
                </a:solidFill>
                <a:highlight>
                  <a:srgbClr val="00FFFF"/>
                </a:highlight>
              </a:rPr>
              <a:t>Project Cost Management Processes:  4 Proc</a:t>
            </a:r>
            <a:r>
              <a:rPr lang="en-US" sz="2800" dirty="0">
                <a:solidFill>
                  <a:srgbClr val="C00000"/>
                </a:solidFill>
                <a:highlight>
                  <a:srgbClr val="FFFF00"/>
                </a:highlight>
              </a:rPr>
              <a:t>.</a:t>
            </a:r>
            <a:endParaRPr lang="en-US" sz="3200" dirty="0">
              <a:solidFill>
                <a:srgbClr val="C00000"/>
              </a:solidFill>
              <a:highlight>
                <a:srgbClr val="FFFF00"/>
              </a:highlight>
            </a:endParaRPr>
          </a:p>
        </p:txBody>
      </p:sp>
      <p:sp>
        <p:nvSpPr>
          <p:cNvPr id="2560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35F33156-7E51-4046-8495-B80FBCA18804}" type="slidenum">
              <a:rPr lang="en-US" smtClean="0"/>
              <a:pPr>
                <a:defRPr/>
              </a:pPr>
              <a:t>8</a:t>
            </a:fld>
            <a:endParaRPr lang="en-US" dirty="0"/>
          </a:p>
        </p:txBody>
      </p:sp>
    </p:spTree>
    <p:extLst>
      <p:ext uri="{BB962C8B-B14F-4D97-AF65-F5344CB8AC3E}">
        <p14:creationId xmlns:p14="http://schemas.microsoft.com/office/powerpoint/2010/main" val="187566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What is Project Cost Management?</a:t>
            </a:r>
          </a:p>
        </p:txBody>
      </p:sp>
      <p:pic>
        <p:nvPicPr>
          <p:cNvPr id="2" name="Picture 1" descr="Image illustrates the inputs, tools and techniques, and outputs of project cost managemen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045113"/>
            <a:ext cx="5309822" cy="4740891"/>
          </a:xfrm>
          <a:prstGeom prst="rect">
            <a:avLst/>
          </a:prstGeom>
        </p:spPr>
      </p:pic>
      <p:sp>
        <p:nvSpPr>
          <p:cNvPr id="26627"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2470</TotalTime>
  <Words>4470</Words>
  <Application>Microsoft Macintosh PowerPoint</Application>
  <PresentationFormat>On-screen Show (4:3)</PresentationFormat>
  <Paragraphs>423</Paragraphs>
  <Slides>43</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 Rounded MT Bold</vt:lpstr>
      <vt:lpstr>Calibri</vt:lpstr>
      <vt:lpstr>Calibri Light</vt:lpstr>
      <vt:lpstr>Open Sans</vt:lpstr>
      <vt:lpstr>Open Sans Regular</vt:lpstr>
      <vt:lpstr>Summer Font</vt:lpstr>
      <vt:lpstr>Times New Roman</vt:lpstr>
      <vt:lpstr>Wingdings</vt:lpstr>
      <vt:lpstr>Brand_PPT_Template_SIMPLIFIED_SD</vt:lpstr>
      <vt:lpstr>Chapter 7: Project Cost Management</vt:lpstr>
      <vt:lpstr> HOW MUCH COST MANAGEMENT should there be on a project</vt:lpstr>
      <vt:lpstr> COST MANAGEMENT should there be on a project</vt:lpstr>
      <vt:lpstr>Learning Objectives (1 of 2)  HOW MUCH COST MANAGEMENT should there be on a project</vt:lpstr>
      <vt:lpstr>Learning Objectives (2 of 2)</vt:lpstr>
      <vt:lpstr>The Importance of Project Cost Management</vt:lpstr>
      <vt:lpstr>What Went Wrong?</vt:lpstr>
      <vt:lpstr>Project Cost Management Processes:  4 Proc.</vt:lpstr>
      <vt:lpstr>What is Project Cost Management?</vt:lpstr>
      <vt:lpstr>How Do We Manage Cost?</vt:lpstr>
      <vt:lpstr>Types of Costs and Benefits</vt:lpstr>
      <vt:lpstr>Basic Principles of Cost Management</vt:lpstr>
      <vt:lpstr>Types of Costs and Benefits</vt:lpstr>
      <vt:lpstr>More Basic Principles of Cost Management</vt:lpstr>
      <vt:lpstr>How Do We Manage Cost?</vt:lpstr>
      <vt:lpstr>Planning Cost Management</vt:lpstr>
      <vt:lpstr>How Do We Manage Cost?</vt:lpstr>
      <vt:lpstr>Estimating Costs (1 of 4)</vt:lpstr>
      <vt:lpstr>Estimating Costs (2 of 4)</vt:lpstr>
      <vt:lpstr>Estimating Costs (3 of 4)</vt:lpstr>
      <vt:lpstr>Estimating Costs (4 of 4)</vt:lpstr>
      <vt:lpstr>Cost Estimation Tools and Techniques</vt:lpstr>
      <vt:lpstr>Typical Problems with IT Cost Estimates</vt:lpstr>
      <vt:lpstr>How to Develop a Cost Estimate and Basis of Estimates (1 of 3)</vt:lpstr>
      <vt:lpstr>How to Develop a Cost Estimate and Basis of Estimates (2 of 3)</vt:lpstr>
      <vt:lpstr>How to Develop a Cost Estimate and Basis of Estimates (3 of 3) </vt:lpstr>
      <vt:lpstr>How Do We Manage Cost?</vt:lpstr>
      <vt:lpstr>Determining the Budget (1 of 2) </vt:lpstr>
      <vt:lpstr>Determining the Budget (2 of 2)</vt:lpstr>
      <vt:lpstr>How Do We Manage Cost?</vt:lpstr>
      <vt:lpstr>Controlling Costs</vt:lpstr>
      <vt:lpstr>Earned Value Management (EVM) (1 of 5)</vt:lpstr>
      <vt:lpstr>Earned Value Management (EVM) (2 of 5)</vt:lpstr>
      <vt:lpstr>Earned Value Management (EVM) (3 of 5)</vt:lpstr>
      <vt:lpstr>Earned Value Management (EVM) (4 of 5)</vt:lpstr>
      <vt:lpstr>Earned Value Management (EVM) (5 of 5)</vt:lpstr>
      <vt:lpstr>Global Issues (1 of 2)</vt:lpstr>
      <vt:lpstr>Global Issues (2 of 2)</vt:lpstr>
      <vt:lpstr>Project Portfolio Management</vt:lpstr>
      <vt:lpstr>Using Project Management Software to Assist in Project Cost Management (1 of 2)</vt:lpstr>
      <vt:lpstr>Using Project Management Software to Assist in Project Cost Management (2 of 2)</vt:lpstr>
      <vt:lpstr>Considerations for Agile/Adaptive Environments</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200</cp:revision>
  <dcterms:created xsi:type="dcterms:W3CDTF">2001-07-05T23:10:12Z</dcterms:created>
  <dcterms:modified xsi:type="dcterms:W3CDTF">2022-03-13T20:45:19Z</dcterms:modified>
</cp:coreProperties>
</file>