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0" r:id="rId1"/>
  </p:sldMasterIdLst>
  <p:notesMasterIdLst>
    <p:notesMasterId r:id="rId40"/>
  </p:notesMasterIdLst>
  <p:handoutMasterIdLst>
    <p:handoutMasterId r:id="rId41"/>
  </p:handoutMasterIdLst>
  <p:sldIdLst>
    <p:sldId id="257" r:id="rId2"/>
    <p:sldId id="334" r:id="rId3"/>
    <p:sldId id="335" r:id="rId4"/>
    <p:sldId id="338" r:id="rId5"/>
    <p:sldId id="409" r:id="rId6"/>
    <p:sldId id="339" r:id="rId7"/>
    <p:sldId id="340" r:id="rId8"/>
    <p:sldId id="342" r:id="rId9"/>
    <p:sldId id="344" r:id="rId10"/>
    <p:sldId id="346" r:id="rId11"/>
    <p:sldId id="410" r:id="rId12"/>
    <p:sldId id="411" r:id="rId13"/>
    <p:sldId id="413" r:id="rId14"/>
    <p:sldId id="412" r:id="rId15"/>
    <p:sldId id="414" r:id="rId16"/>
    <p:sldId id="415" r:id="rId17"/>
    <p:sldId id="416" r:id="rId18"/>
    <p:sldId id="417" r:id="rId19"/>
    <p:sldId id="418" r:id="rId20"/>
    <p:sldId id="424" r:id="rId21"/>
    <p:sldId id="349" r:id="rId22"/>
    <p:sldId id="367" r:id="rId23"/>
    <p:sldId id="421" r:id="rId24"/>
    <p:sldId id="369" r:id="rId25"/>
    <p:sldId id="371" r:id="rId26"/>
    <p:sldId id="372" r:id="rId27"/>
    <p:sldId id="373" r:id="rId28"/>
    <p:sldId id="375" r:id="rId29"/>
    <p:sldId id="376" r:id="rId30"/>
    <p:sldId id="377" r:id="rId31"/>
    <p:sldId id="378" r:id="rId32"/>
    <p:sldId id="379" r:id="rId33"/>
    <p:sldId id="381" r:id="rId34"/>
    <p:sldId id="383" r:id="rId35"/>
    <p:sldId id="384" r:id="rId36"/>
    <p:sldId id="388" r:id="rId37"/>
    <p:sldId id="423" r:id="rId38"/>
    <p:sldId id="38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53FF"/>
    <a:srgbClr val="293C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259" autoAdjust="0"/>
  </p:normalViewPr>
  <p:slideViewPr>
    <p:cSldViewPr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0D117-F74C-45DD-A815-9E5549635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5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E0F2AC-4C8B-4E69-98D8-4FC3D927D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CE72C-ACCC-4D05-AEAA-ED5DAF005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6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0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3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5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4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096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870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3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0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35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13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878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84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Chapter 8</a:t>
            </a:r>
            <a:r>
              <a:rPr lang="en-US" dirty="0">
                <a:highlight>
                  <a:srgbClr val="000000"/>
                </a:highlight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Project Quality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III. Controlling Quality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outputs of quality control 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Acceptance decisions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Rework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 adjustments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62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Tools and Techniques for Quality Control (1 of 9)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Basic tools of quality that help in performing quality control</a:t>
            </a:r>
          </a:p>
          <a:p>
            <a:endParaRPr lang="en-US" dirty="0">
              <a:latin typeface="+mj-lt"/>
            </a:endParaRP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+mj-lt"/>
              </a:rPr>
              <a:t>Cause-and-effect diagrams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+mj-lt"/>
              </a:rPr>
              <a:t>Control chart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+mj-lt"/>
              </a:rPr>
              <a:t>Checksheet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+mj-lt"/>
              </a:rPr>
              <a:t>Scatter diagram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+mj-lt"/>
              </a:rPr>
              <a:t>Histogram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+mj-lt"/>
              </a:rPr>
              <a:t>Pareto chart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+mj-lt"/>
              </a:rPr>
              <a:t>Flowcharts/run charts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3462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(2 of 9)</a:t>
            </a:r>
          </a:p>
        </p:txBody>
      </p:sp>
      <p:pic>
        <p:nvPicPr>
          <p:cNvPr id="2" name="Picture 1" descr="Image illustrates an example of a cause-and-effect diagram resulting from a user being unable to get into a system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52" y="1690689"/>
            <a:ext cx="5934696" cy="3910584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7002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(3 of 9)</a:t>
            </a:r>
          </a:p>
        </p:txBody>
      </p:sp>
      <p:pic>
        <p:nvPicPr>
          <p:cNvPr id="2" name="Picture 1" descr="Image displays a quality control chart; data points that violate the seven run rule are marked with star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8349"/>
            <a:ext cx="6794201" cy="4301301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835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(4 of 9)</a:t>
            </a:r>
          </a:p>
        </p:txBody>
      </p:sp>
      <p:pic>
        <p:nvPicPr>
          <p:cNvPr id="2" name="Picture 1" descr="Image displays a sample checksheet used for complai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689"/>
            <a:ext cx="7698610" cy="2488337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2362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(5 of 9)</a:t>
            </a:r>
          </a:p>
        </p:txBody>
      </p:sp>
      <p:pic>
        <p:nvPicPr>
          <p:cNvPr id="2" name="Picture 1" descr="Image displays a sample scatter diagram comparing user satisfaction ratings to age of responde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200"/>
            <a:ext cx="5492542" cy="3115056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3461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(6 of 9)</a:t>
            </a:r>
          </a:p>
        </p:txBody>
      </p:sp>
      <p:pic>
        <p:nvPicPr>
          <p:cNvPr id="2" name="Picture 1" descr="Image displays a sample histogram showing complaints by week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90" y="2286000"/>
            <a:ext cx="5631819" cy="2802636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5414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(7 of 9)</a:t>
            </a:r>
          </a:p>
        </p:txBody>
      </p:sp>
      <p:pic>
        <p:nvPicPr>
          <p:cNvPr id="2" name="Picture 1" descr="Image displays a sample Pareto chart identifying the frequency and types of complai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6529750" cy="3456432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0681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(8 of 9)</a:t>
            </a:r>
          </a:p>
        </p:txBody>
      </p:sp>
      <p:pic>
        <p:nvPicPr>
          <p:cNvPr id="2" name="Picture 1" descr="Image displays a flowchart that shows the process a project team might use for accepting or rejecting deliverable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324600" cy="3828861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2578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(9 of 9)</a:t>
            </a:r>
          </a:p>
        </p:txBody>
      </p:sp>
      <p:pic>
        <p:nvPicPr>
          <p:cNvPr id="2" name="Picture 1" descr="Image shows a sample run chart of the number of defects each month for three different types of defec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2618"/>
            <a:ext cx="6019800" cy="3717582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2699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14400"/>
            <a:ext cx="7886700" cy="52625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 a justification for project quality management and its importance in achieving project success for information technology (IT) products and services</a:t>
            </a:r>
          </a:p>
          <a:p>
            <a:r>
              <a:rPr lang="en-US" sz="2800" dirty="0">
                <a:solidFill>
                  <a:srgbClr val="293CFF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Define project quality management and understand how quality relates to various aspects of IT projects</a:t>
            </a:r>
          </a:p>
          <a:p>
            <a:r>
              <a:rPr lang="en-US" sz="2800" dirty="0">
                <a:solidFill>
                  <a:srgbClr val="5B53FF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Describe quality management planning and how quality and scope management are related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the importance of managing quality and quality assurance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Explain the main outputs of the quality control process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1037" indent="-571500">
              <a:buClr>
                <a:srgbClr val="5B53FF"/>
              </a:buClr>
              <a:buSzPct val="129000"/>
              <a:buFont typeface="+mj-lt"/>
              <a:buAutoNum type="romanUcPeriod"/>
            </a:pPr>
            <a:r>
              <a:rPr lang="en-US" sz="4000" dirty="0">
                <a:solidFill>
                  <a:srgbClr val="FFFF00"/>
                </a:solidFill>
                <a:highlight>
                  <a:srgbClr val="800000"/>
                </a:highlight>
                <a:latin typeface="+mj-lt"/>
                <a:ea typeface="Calibri Light" charset="0"/>
                <a:cs typeface="Calibri Light" charset="0"/>
              </a:rPr>
              <a:t>Seven Basic Tools of Quality</a:t>
            </a:r>
          </a:p>
          <a:p>
            <a:pPr marL="681037" indent="-571500">
              <a:buClr>
                <a:srgbClr val="5B53FF"/>
              </a:buClr>
              <a:buSzPct val="129000"/>
              <a:buFont typeface="+mj-lt"/>
              <a:buAutoNum type="romanUcPeriod"/>
            </a:pPr>
            <a:r>
              <a:rPr lang="en-US" sz="4000" dirty="0">
                <a:solidFill>
                  <a:srgbClr val="FFFF00"/>
                </a:solidFill>
                <a:highlight>
                  <a:srgbClr val="800000"/>
                </a:highlight>
                <a:latin typeface="+mj-lt"/>
                <a:ea typeface="Calibri Light" charset="0"/>
                <a:cs typeface="Calibri Light" charset="0"/>
              </a:rPr>
              <a:t>Statistical Sampling</a:t>
            </a:r>
          </a:p>
          <a:p>
            <a:pPr marL="681037" indent="-571500">
              <a:buClr>
                <a:srgbClr val="5B53FF"/>
              </a:buClr>
              <a:buSzPct val="129000"/>
              <a:buFont typeface="+mj-lt"/>
              <a:buAutoNum type="romanUcPeriod"/>
            </a:pPr>
            <a:r>
              <a:rPr lang="en-US" sz="4000" dirty="0">
                <a:solidFill>
                  <a:srgbClr val="FFFF00"/>
                </a:solidFill>
                <a:highlight>
                  <a:srgbClr val="800000"/>
                </a:highlight>
                <a:latin typeface="+mj-lt"/>
                <a:ea typeface="Calibri Light" charset="0"/>
                <a:cs typeface="Calibri Light" charset="0"/>
              </a:rPr>
              <a:t>Sic Sigma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Tools and Techniques For Quality Controls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450B71-5623-48F0-A845-927659A4C3D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Statistical Sampling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r>
              <a:rPr lang="en-US" sz="2800" dirty="0"/>
              <a:t>Choosing part of a population of interest for inspection</a:t>
            </a:r>
          </a:p>
          <a:p>
            <a:pPr lvl="1"/>
            <a:r>
              <a:rPr lang="en-US" sz="2400" dirty="0"/>
              <a:t>Size of a sample depends on how representative you want the sample to be</a:t>
            </a:r>
          </a:p>
          <a:p>
            <a:pPr lvl="1"/>
            <a:r>
              <a:rPr lang="en-US" sz="2400" dirty="0"/>
              <a:t>Sample size formula</a:t>
            </a:r>
          </a:p>
          <a:p>
            <a:pPr lvl="2"/>
            <a:r>
              <a:rPr lang="en-US" sz="1800" dirty="0"/>
              <a:t>Sample size = .25 x (certainty factor/acceptable error)</a:t>
            </a:r>
            <a:r>
              <a:rPr lang="en-US" sz="1800" baseline="30000" dirty="0"/>
              <a:t>2</a:t>
            </a:r>
          </a:p>
          <a:p>
            <a:pPr lvl="2"/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925487" cy="1524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5058760"/>
            <a:ext cx="7600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/>
              </a:rPr>
              <a:t>Table 8-1 Commonly used certainty factors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Testing (1 of 4)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IT professionals think of testing as a stage that comes near the end of IT product development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</a:rPr>
              <a:t>Testing needs to be done during almost every phase of the systems development life cycle, not just before the organization ships or hands over a product to the customer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 of 4)</a:t>
            </a:r>
          </a:p>
        </p:txBody>
      </p:sp>
      <p:pic>
        <p:nvPicPr>
          <p:cNvPr id="2" name="Picture 1" descr="Image illustrates testing tasks in the software development life cycl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11627"/>
            <a:ext cx="3796284" cy="5320365"/>
          </a:xfrm>
          <a:prstGeom prst="rect">
            <a:avLst/>
          </a:prstGeom>
        </p:spPr>
      </p:pic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4492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(3 of 4)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81950" cy="4729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B53FF"/>
                </a:solidFill>
                <a:latin typeface="+mj-lt"/>
              </a:rPr>
              <a:t>Types of tests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+mj-lt"/>
              </a:rPr>
              <a:t>Unit testing </a:t>
            </a:r>
            <a:r>
              <a:rPr lang="en-US" sz="2800" dirty="0">
                <a:latin typeface="+mj-lt"/>
              </a:rPr>
              <a:t>tests each individual component (often a program) to ensure it is as defect-free as possible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+mj-lt"/>
              </a:rPr>
              <a:t>Integration testing </a:t>
            </a:r>
            <a:r>
              <a:rPr lang="en-US" sz="2800" dirty="0">
                <a:latin typeface="+mj-lt"/>
              </a:rPr>
              <a:t>occurs between unit and system testing to test functionally grouped components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+mj-lt"/>
              </a:rPr>
              <a:t>System testing tests the entire system as one entity</a:t>
            </a:r>
          </a:p>
          <a:p>
            <a:pPr lvl="1"/>
            <a:r>
              <a:rPr lang="en-US" sz="2800" dirty="0">
                <a:latin typeface="+mj-lt"/>
              </a:rPr>
              <a:t>User acceptance testing is an independent test performed by end users prior to accepting the delivered system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(4 of 4)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Testing alone is not enough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Watts S. Humphrey, a renowned expert on software quality, defines a software defect as anything that must be changed before delivery of the program</a:t>
            </a:r>
          </a:p>
          <a:p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Testing does not sufficiently prevent software defects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number of ways to test a complex system is huge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Users will continue to invent new ways to use a system that its developers never considered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Humphrey suggests that people rethink the software development process to provide no potential defects when you enter system testing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Developers must be responsible for providing error-free code at each stage of testing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Modern Quality Management (1 of 4)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Modern quality management: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Requires customer satisfaction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Prefers prevention to inspection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Recognizes management responsibility for quality</a:t>
            </a:r>
          </a:p>
          <a:p>
            <a:r>
              <a:rPr lang="en-US" sz="32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Noteworthy quality experts: 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Deming, Juran, Crosby, Ishikawa, Taguchi, and Feigenbaum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(2 of 4)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286750" cy="50339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Quality experts</a:t>
            </a:r>
          </a:p>
          <a:p>
            <a:pPr lvl="1"/>
            <a:r>
              <a:rPr lang="en-US" sz="2400" dirty="0">
                <a:latin typeface="+mj-lt"/>
              </a:rPr>
              <a:t>Deming was famous for his work in rebuilding Japan and his 14 Points for Management</a:t>
            </a:r>
          </a:p>
          <a:p>
            <a:pPr lvl="1"/>
            <a:r>
              <a:rPr lang="en-US" sz="2400" dirty="0">
                <a:latin typeface="+mj-lt"/>
              </a:rPr>
              <a:t>Juran wrote the </a:t>
            </a:r>
            <a:r>
              <a:rPr lang="en-US" sz="2400" i="1" dirty="0">
                <a:latin typeface="+mj-lt"/>
              </a:rPr>
              <a:t>Quality Control Handbook </a:t>
            </a:r>
            <a:r>
              <a:rPr lang="en-US" sz="2400" dirty="0">
                <a:latin typeface="+mj-lt"/>
              </a:rPr>
              <a:t>and ten steps to quality improvement</a:t>
            </a:r>
          </a:p>
          <a:p>
            <a:pPr lvl="1"/>
            <a:r>
              <a:rPr lang="en-US" sz="2400" dirty="0">
                <a:latin typeface="+mj-lt"/>
              </a:rPr>
              <a:t>Crosby wrote </a:t>
            </a:r>
            <a:r>
              <a:rPr lang="en-US" sz="2400" i="1" dirty="0">
                <a:latin typeface="+mj-lt"/>
              </a:rPr>
              <a:t>Quality is Free </a:t>
            </a:r>
            <a:r>
              <a:rPr lang="en-US" sz="2400" dirty="0">
                <a:latin typeface="+mj-lt"/>
              </a:rPr>
              <a:t>and suggested that organizations strive for zero defects</a:t>
            </a:r>
          </a:p>
          <a:p>
            <a:pPr lvl="1"/>
            <a:r>
              <a:rPr lang="en-US" sz="2400" dirty="0">
                <a:latin typeface="+mj-lt"/>
              </a:rPr>
              <a:t>Ishikawa developed the concepts of quality circles and pioneered the use of cause-and-effect diagrams</a:t>
            </a:r>
          </a:p>
          <a:p>
            <a:pPr lvl="1"/>
            <a:r>
              <a:rPr lang="en-US" sz="2400" dirty="0">
                <a:latin typeface="+mj-lt"/>
              </a:rPr>
              <a:t>Taguchi developed methods for optimizing the process of engineering experimentation</a:t>
            </a:r>
          </a:p>
          <a:p>
            <a:pPr lvl="1"/>
            <a:r>
              <a:rPr lang="en-US" sz="2400" dirty="0">
                <a:latin typeface="+mj-lt"/>
              </a:rPr>
              <a:t>Feigenbaum developed the concept of total quality control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(3 of 4)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981950" cy="5033963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Malcolm Baldrige National Quality Award </a:t>
            </a:r>
          </a:p>
          <a:p>
            <a:pPr lvl="1"/>
            <a:r>
              <a:rPr lang="en-US" sz="2000" dirty="0">
                <a:latin typeface="+mj-lt"/>
              </a:rPr>
              <a:t>Originated in 1987 to recognize companies that have achieved a level of world-class competition through quality management </a:t>
            </a:r>
          </a:p>
          <a:p>
            <a:pPr lvl="1"/>
            <a:r>
              <a:rPr lang="en-US" sz="2000" dirty="0">
                <a:latin typeface="+mj-lt"/>
              </a:rPr>
              <a:t>Given by the President of the United States to U.S. businesses</a:t>
            </a:r>
          </a:p>
          <a:p>
            <a:pPr lvl="1"/>
            <a:r>
              <a:rPr lang="en-US" sz="2000" dirty="0">
                <a:latin typeface="+mj-lt"/>
              </a:rPr>
              <a:t>Three awards each year in different categories</a:t>
            </a:r>
          </a:p>
          <a:p>
            <a:pPr lvl="2"/>
            <a:r>
              <a:rPr lang="en-US" sz="1600" dirty="0">
                <a:latin typeface="+mj-lt"/>
              </a:rPr>
              <a:t>Manufacturing</a:t>
            </a:r>
          </a:p>
          <a:p>
            <a:pPr lvl="2"/>
            <a:r>
              <a:rPr lang="en-US" sz="1600" dirty="0">
                <a:latin typeface="+mj-lt"/>
              </a:rPr>
              <a:t>Service</a:t>
            </a:r>
          </a:p>
          <a:p>
            <a:pPr lvl="2"/>
            <a:r>
              <a:rPr lang="en-US" sz="1600" dirty="0">
                <a:latin typeface="+mj-lt"/>
              </a:rPr>
              <a:t>Small business</a:t>
            </a:r>
          </a:p>
          <a:p>
            <a:pPr lvl="2"/>
            <a:r>
              <a:rPr lang="en-US" sz="1600" dirty="0">
                <a:latin typeface="+mj-lt"/>
              </a:rPr>
              <a:t>Education and health care</a:t>
            </a:r>
            <a:endParaRPr lang="en-US" dirty="0">
              <a:latin typeface="+mj-lt"/>
            </a:endParaRPr>
          </a:p>
        </p:txBody>
      </p:sp>
      <p:sp>
        <p:nvSpPr>
          <p:cNvPr id="5837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(4 of 4)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ISO standards</a:t>
            </a:r>
          </a:p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ISO 9000: a three-part, continuous cycle of planning, controlling, and documenting quality in an organization</a:t>
            </a:r>
          </a:p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Provide minimum requirements needed for an organization to meet its quality certification standards</a:t>
            </a:r>
          </a:p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Help ensure that projects create products or services that meet customer needs and expectations</a:t>
            </a:r>
          </a:p>
        </p:txBody>
      </p:sp>
      <p:sp>
        <p:nvSpPr>
          <p:cNvPr id="5939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(2 of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18040" y="1143000"/>
            <a:ext cx="7886700" cy="4956273"/>
          </a:xfrm>
        </p:spPr>
        <p:txBody>
          <a:bodyPr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List and describe the tools and techniques for quality control, such as the Basic Tools of Quality, statistical sampling, Six Sigma, and testing</a:t>
            </a:r>
          </a:p>
          <a:p>
            <a:endParaRPr lang="en-US" sz="2400" dirty="0"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Discuss considerations for agile/adaptive environments</a:t>
            </a:r>
          </a:p>
          <a:p>
            <a:endParaRPr lang="en-US" sz="2400" dirty="0"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Many people joke about the poor quality of IT product</a:t>
            </a:r>
          </a:p>
          <a:p>
            <a:pPr lvl="1"/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Most people simply accept poor quality 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Quality is very important</a:t>
            </a:r>
          </a:p>
          <a:p>
            <a:endParaRPr lang="en-US" sz="2400" dirty="0"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IT Project Quality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Suggestions for improving quality for IT projects 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Establish leadership that promotes quality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Understand the cost of quality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 a good workplace to enhance quality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 toward improving the organization’s overall maturity level in software development and project management</a:t>
            </a:r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58150" cy="4957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large percentage of quality problems are associated with management, not technical issues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Top management must take responsibility for creating, supporting, and promoting quality programs</a:t>
            </a:r>
          </a:p>
          <a:p>
            <a:r>
              <a:rPr lang="en-US" sz="28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Leadership provides an environment conducive to producing quality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every employee insists on producing high-quality products, then top management has done a good job of promoting the importance of quality</a:t>
            </a: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Quality (1 of 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Cost of conformance plus the cost of nonconformance</a:t>
            </a:r>
          </a:p>
          <a:p>
            <a:pPr lvl="1"/>
            <a:r>
              <a:rPr lang="en-US" sz="2000" dirty="0"/>
              <a:t>Conformance means delivering products that meet requirements and fitness for use</a:t>
            </a:r>
          </a:p>
          <a:p>
            <a:pPr lvl="1"/>
            <a:r>
              <a:rPr lang="en-US" sz="2000" dirty="0"/>
              <a:t>Cost of nonconformance means taking responsibility for failures or not meeting quality expectations</a:t>
            </a:r>
          </a:p>
        </p:txBody>
      </p:sp>
      <p:sp>
        <p:nvSpPr>
          <p:cNvPr id="624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Quality (2 of 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886700" cy="44616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Cost categories related to quality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Prevention cost:   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of planning and executing a project so it is error-free or within an acceptable error range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Appraisal cost: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of evaluating processes and their outputs to ensure quality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Internal failure cost: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incurred to correct an identified defect before the customer receives the product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External failure cost: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that relates to all errors not detected and corrected before delivery to the customer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Measurement and test equipment costs: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cost of equipment used to perform prevention and appraisal activities</a:t>
            </a:r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Organizational Influences, and Workplace Factors on Quality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by DeMarco and Lister showed that organizational issues had a much greater influence on programmer productivity than the technical environment or programming languages</a:t>
            </a:r>
          </a:p>
          <a:p>
            <a:pPr lvl="1"/>
            <a:r>
              <a:rPr lang="en-US" dirty="0"/>
              <a:t>Programmer productivity varied by a factor of one to ten across organizations, but only by 21 percent within the same organization</a:t>
            </a:r>
          </a:p>
          <a:p>
            <a:pPr lvl="1"/>
            <a:r>
              <a:rPr lang="en-US" dirty="0"/>
              <a:t>Study found no correlation between productivity and programming language, years of experience, or salary</a:t>
            </a:r>
          </a:p>
          <a:p>
            <a:pPr lvl="1"/>
            <a:r>
              <a:rPr lang="en-US" dirty="0"/>
              <a:t>A dedicated workspace and a quiet work environment were key factors to improving programmer productivity</a:t>
            </a:r>
          </a:p>
        </p:txBody>
      </p:sp>
      <p:sp>
        <p:nvSpPr>
          <p:cNvPr id="655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and Cultural Differences in Quality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must understand and manage stakeholder expectations</a:t>
            </a:r>
          </a:p>
          <a:p>
            <a:pPr lvl="1"/>
            <a:r>
              <a:rPr lang="en-US" dirty="0"/>
              <a:t>Expectations vary</a:t>
            </a:r>
          </a:p>
          <a:p>
            <a:pPr lvl="2"/>
            <a:r>
              <a:rPr lang="en-US" dirty="0"/>
              <a:t>Organization’s culture</a:t>
            </a:r>
          </a:p>
          <a:p>
            <a:pPr lvl="2"/>
            <a:r>
              <a:rPr lang="en-US" dirty="0"/>
              <a:t>Geographic regions</a:t>
            </a: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Project Quality Management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can be used to assist with tools and techniques</a:t>
            </a:r>
          </a:p>
          <a:p>
            <a:pPr lvl="1"/>
            <a:r>
              <a:rPr lang="en-US" dirty="0"/>
              <a:t>Spreadsheet and charting software helps create diagrams</a:t>
            </a:r>
          </a:p>
          <a:p>
            <a:pPr lvl="1"/>
            <a:r>
              <a:rPr lang="en-US" dirty="0"/>
              <a:t>Statistical software packages help perform statistical analysis</a:t>
            </a:r>
          </a:p>
          <a:p>
            <a:pPr lvl="1"/>
            <a:r>
              <a:rPr lang="en-US" dirty="0"/>
              <a:t>Specialized software products help manage Six Sigma projects or create quality control charts</a:t>
            </a:r>
          </a:p>
          <a:p>
            <a:pPr lvl="1"/>
            <a:endParaRPr lang="en-US" dirty="0"/>
          </a:p>
        </p:txBody>
      </p:sp>
      <p:sp>
        <p:nvSpPr>
          <p:cNvPr id="716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6444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1863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Agile methods can be used on all types of projects, not just software development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Several projects use a hybrid approach where some deliverables are created using more traditional approaches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Quality is a very broad topic, and it is only one of the ten project management knowledge areas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managers must focus on defining how quality relates to their specific projects and ensure that those projects satisfy the needs for which they were undertaken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9080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is a serious issue</a:t>
            </a:r>
          </a:p>
          <a:p>
            <a:pPr lvl="1"/>
            <a:r>
              <a:rPr lang="en-US" dirty="0"/>
              <a:t>Project quality management includes planning quality management, performing quality assurance, and controlling quality</a:t>
            </a:r>
          </a:p>
          <a:p>
            <a:pPr lvl="1"/>
            <a:r>
              <a:rPr lang="en-US" dirty="0"/>
              <a:t>Many tools and techniques are related to project quality management</a:t>
            </a:r>
          </a:p>
          <a:p>
            <a:pPr lvl="1"/>
            <a:r>
              <a:rPr lang="en-US" dirty="0"/>
              <a:t>Many people made significant contributions to the development of modern quality management</a:t>
            </a:r>
          </a:p>
          <a:p>
            <a:pPr lvl="1"/>
            <a:r>
              <a:rPr lang="en-US" dirty="0"/>
              <a:t>There is much room for improvement in IT project quality</a:t>
            </a:r>
          </a:p>
          <a:p>
            <a:pPr lvl="1"/>
            <a:r>
              <a:rPr lang="en-US" dirty="0"/>
              <a:t>Several types of software are available to assist in project quality management</a:t>
            </a:r>
          </a:p>
        </p:txBody>
      </p:sp>
      <p:sp>
        <p:nvSpPr>
          <p:cNvPr id="727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Quality Management? (1 of 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58150" cy="4652963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International Organization for Standardization (ISO) definition of quality 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latin typeface="+mj-lt"/>
              </a:rPr>
              <a:t>Totality of characteristics of an entity that bear on its ability to satisfy stated or implied needs” (ISO8042:1994)</a:t>
            </a:r>
          </a:p>
          <a:p>
            <a:pPr lvl="1"/>
            <a:r>
              <a:rPr lang="en-US" sz="2000" dirty="0">
                <a:latin typeface="+mj-lt"/>
              </a:rPr>
              <a:t>“The degree to which a set of inherent characteristics fulfils requirements” (ISO9000:2000)</a:t>
            </a:r>
          </a:p>
          <a:p>
            <a:r>
              <a:rPr lang="en-US" sz="2800" dirty="0">
                <a:latin typeface="+mj-lt"/>
              </a:rPr>
              <a:t>Other definitions of quality 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+mj-lt"/>
              </a:rPr>
              <a:t>Conformance to requirements</a:t>
            </a:r>
          </a:p>
          <a:p>
            <a:pPr lvl="2"/>
            <a:r>
              <a:rPr lang="en-US" sz="1800" dirty="0">
                <a:latin typeface="+mj-lt"/>
              </a:rPr>
              <a:t>Project’s processes and products meet written specifications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+mj-lt"/>
              </a:rPr>
              <a:t>Fitness for use</a:t>
            </a:r>
          </a:p>
          <a:p>
            <a:pPr lvl="2"/>
            <a:r>
              <a:rPr lang="en-US" sz="1800" dirty="0">
                <a:latin typeface="+mj-lt"/>
              </a:rPr>
              <a:t>Product can be used as it was intended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What Is Project Quality Management? (2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10550" cy="5110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Calibri Light" panose="020F0302020204030204" pitchFamily="34" charset="0"/>
              </a:rPr>
              <a:t>Project quality management ensures the project will satisfy the needs for which it was undertaken</a:t>
            </a:r>
          </a:p>
          <a:p>
            <a:r>
              <a:rPr lang="en-US" sz="3200" dirty="0">
                <a:solidFill>
                  <a:srgbClr val="FFFF00"/>
                </a:solidFill>
                <a:highlight>
                  <a:srgbClr val="000000"/>
                </a:highlight>
                <a:latin typeface="+mj-lt"/>
                <a:cs typeface="Calibri Light" panose="020F0302020204030204" pitchFamily="34" charset="0"/>
              </a:rPr>
              <a:t>Project quality management processes</a:t>
            </a:r>
          </a:p>
          <a:p>
            <a:pPr marL="685800" lvl="1" indent="-342900">
              <a:buClr>
                <a:srgbClr val="FF0000"/>
              </a:buClr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latin typeface="+mj-lt"/>
                <a:cs typeface="Calibri Light" panose="020F0302020204030204" pitchFamily="34" charset="0"/>
              </a:rPr>
              <a:t>Planning quality management:</a:t>
            </a:r>
            <a:r>
              <a:rPr lang="en-US" sz="2800" dirty="0">
                <a:latin typeface="+mj-lt"/>
                <a:cs typeface="Calibri Light" panose="020F0302020204030204" pitchFamily="34" charset="0"/>
              </a:rPr>
              <a:t> identifying which quality standards are relevant to the project and how to satisfy them; a metric is a standard of measurement</a:t>
            </a:r>
          </a:p>
          <a:p>
            <a:pPr marL="685800" lvl="1" indent="-342900">
              <a:buClr>
                <a:srgbClr val="FF0000"/>
              </a:buClr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latin typeface="+mj-lt"/>
                <a:cs typeface="Calibri Light" panose="020F0302020204030204" pitchFamily="34" charset="0"/>
              </a:rPr>
              <a:t>Managing quality:</a:t>
            </a:r>
            <a:r>
              <a:rPr lang="en-US" sz="2800" dirty="0">
                <a:latin typeface="+mj-lt"/>
                <a:cs typeface="Calibri Light" panose="020F0302020204030204" pitchFamily="34" charset="0"/>
              </a:rPr>
              <a:t> translating the quality management plan into executable quality activities</a:t>
            </a:r>
          </a:p>
          <a:p>
            <a:pPr marL="685800" lvl="1" indent="-342900">
              <a:buClr>
                <a:srgbClr val="FF0000"/>
              </a:buClr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latin typeface="+mj-lt"/>
                <a:cs typeface="Calibri Light" panose="020F0302020204030204" pitchFamily="34" charset="0"/>
              </a:rPr>
              <a:t>Controlling quality: </a:t>
            </a:r>
            <a:r>
              <a:rPr lang="en-US" sz="2800" dirty="0">
                <a:latin typeface="+mj-lt"/>
                <a:cs typeface="Calibri Light" panose="020F0302020204030204" pitchFamily="34" charset="0"/>
              </a:rPr>
              <a:t>monitoring specific project results to ensure they comply with the relevant quality standards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292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What Is Project Quality Management? (3 of 3)</a:t>
            </a:r>
          </a:p>
        </p:txBody>
      </p:sp>
      <p:pic>
        <p:nvPicPr>
          <p:cNvPr id="2" name="Picture 1" descr="Image displays an overview of the processes, tools, techniques, and outputs of project quality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027907"/>
            <a:ext cx="4901184" cy="4852416"/>
          </a:xfrm>
          <a:prstGeom prst="rect">
            <a:avLst/>
          </a:prstGeom>
        </p:spPr>
      </p:pic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I. Planning Quality Management (1 of 2)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58150" cy="5110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Implies the ability to anticipate situations and prepare actions to bring about the desired outcome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Defect prevention methods 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Selecting proper materials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Training and indoctrinating people in quality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Planning a process that ensures the appropriate outcome</a:t>
            </a:r>
          </a:p>
          <a:p>
            <a:pPr lvl="1"/>
            <a:endParaRPr lang="en-US" sz="2400" dirty="0">
              <a:solidFill>
                <a:srgbClr val="FFFF00"/>
              </a:solidFill>
              <a:highlight>
                <a:srgbClr val="0000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Planning quality management</a:t>
            </a:r>
            <a:r>
              <a:rPr lang="en-US" sz="2800" dirty="0">
                <a:solidFill>
                  <a:srgbClr val="5B53FF"/>
                </a:solidFill>
                <a:highlight>
                  <a:srgbClr val="5B53FF"/>
                </a:highlight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: </a:t>
            </a:r>
            <a:r>
              <a:rPr lang="en-US" sz="2800" dirty="0"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Identifying which quality standards are relevant to the project and how to satisfy them; a metric is a standard of measurement (</a:t>
            </a:r>
            <a:r>
              <a:rPr lang="en-US" sz="2800" dirty="0">
                <a:solidFill>
                  <a:schemeClr val="accent4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accuracy, consistency, failure rates, availability, response time, reliability, etc..)</a:t>
            </a:r>
          </a:p>
          <a:p>
            <a:pPr lvl="1"/>
            <a:endParaRPr lang="en-US" sz="24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Planning Quality Management (2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99"/>
            <a:ext cx="8153400" cy="50135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Scope aspects of IT projects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Functionality: </a:t>
            </a:r>
            <a:r>
              <a:rPr lang="en-US" sz="2000" dirty="0"/>
              <a:t>degree to which a system performs its intended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Features: system’s </a:t>
            </a:r>
            <a:r>
              <a:rPr lang="en-US" sz="2000" dirty="0"/>
              <a:t>special characteristics that appeal to users</a:t>
            </a:r>
            <a:endParaRPr lang="en-US" sz="2000" dirty="0">
              <a:highlight>
                <a:srgbClr val="FFFF00"/>
              </a:highlight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System outputs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screens and reports the system generates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Performance addresses: </a:t>
            </a:r>
            <a:r>
              <a:rPr lang="en-US" sz="2000" dirty="0"/>
              <a:t>how well a product or service </a:t>
            </a:r>
            <a:r>
              <a:rPr lang="en-US" sz="2000" dirty="0">
                <a:highlight>
                  <a:srgbClr val="FFFF00"/>
                </a:highlight>
              </a:rPr>
              <a:t>performs </a:t>
            </a:r>
            <a:r>
              <a:rPr lang="en-US" sz="2000" dirty="0"/>
              <a:t>the customer’s intended use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Reliability: </a:t>
            </a:r>
            <a:r>
              <a:rPr lang="en-US" sz="2000" dirty="0"/>
              <a:t>ability of a product or service to perform as expected under normal conditions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Maintainability: </a:t>
            </a:r>
            <a:r>
              <a:rPr lang="en-US" sz="2000" dirty="0"/>
              <a:t>ease of performing maintenance on a product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All project stakeholders must work together to balance the quality, scope, time, and cost dimensions of the project</a:t>
            </a:r>
          </a:p>
          <a:p>
            <a:pPr lvl="1"/>
            <a:r>
              <a:rPr lang="en-US" sz="2000" dirty="0"/>
              <a:t>Project managers are ultimately responsible for quality management on their projects</a:t>
            </a:r>
          </a:p>
          <a:p>
            <a:pPr lvl="1"/>
            <a:endParaRPr lang="en-US" dirty="0"/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II.  Managing Quality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58150" cy="51101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Quality assurance includes all the activities related to satisfying the relevant quality standards for a project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Another goal is continuous quality improvement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Kaizen is the Japanese word for improvement or change for the better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Lean involves evaluating processes to maximize customer value while minimizing waste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Benchmarking generates ideas for quality improvements by comparing specific project practices or product characteristics to those of other projects or products within or outside the performing organization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quality audit is a structured review of specific quality management activities that help identify lessons learned that could improve performance on current or future projects </a:t>
            </a:r>
          </a:p>
          <a:p>
            <a:endParaRPr lang="en-US" dirty="0"/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3831</Words>
  <Application>Microsoft Macintosh PowerPoint</Application>
  <PresentationFormat>On-screen Show (4:3)</PresentationFormat>
  <Paragraphs>237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Rounded MT Bold</vt:lpstr>
      <vt:lpstr>Calibri</vt:lpstr>
      <vt:lpstr>Calibri Light</vt:lpstr>
      <vt:lpstr>Open Sans</vt:lpstr>
      <vt:lpstr>Open Sans Regular</vt:lpstr>
      <vt:lpstr>Summer Font</vt:lpstr>
      <vt:lpstr>Times New Roman</vt:lpstr>
      <vt:lpstr>Brand_PPT_Template_SIMPLIFIED_SD</vt:lpstr>
      <vt:lpstr>Chapter 8: Project Quality Management</vt:lpstr>
      <vt:lpstr>Learning Objectives (1 of 2)</vt:lpstr>
      <vt:lpstr>Learning Objectives (2 of 2)</vt:lpstr>
      <vt:lpstr>What Is Project Quality Management? (1 of 3)</vt:lpstr>
      <vt:lpstr>What Is Project Quality Management? (2 of 3)</vt:lpstr>
      <vt:lpstr>What Is Project Quality Management? (3 of 3)</vt:lpstr>
      <vt:lpstr>I. Planning Quality Management (1 of 2)</vt:lpstr>
      <vt:lpstr>Planning Quality Management (2 of 2)</vt:lpstr>
      <vt:lpstr>II.  Managing Quality</vt:lpstr>
      <vt:lpstr>III. Controlling Quality</vt:lpstr>
      <vt:lpstr>Tools and Techniques for Quality Control (1 of 9)</vt:lpstr>
      <vt:lpstr>Tools and Techniques for Quality Control (2 of 9)</vt:lpstr>
      <vt:lpstr>Tools and Techniques for Quality Control (3 of 9)</vt:lpstr>
      <vt:lpstr>Tools and Techniques for Quality Control (4 of 9)</vt:lpstr>
      <vt:lpstr>Tools and Techniques for Quality Control (5 of 9)</vt:lpstr>
      <vt:lpstr>Tools and Techniques for Quality Control (6 of 9)</vt:lpstr>
      <vt:lpstr>Tools and Techniques for Quality Control (7 of 9)</vt:lpstr>
      <vt:lpstr>Tools and Techniques for Quality Control (8 of 9)</vt:lpstr>
      <vt:lpstr>Tools and Techniques for Quality Control (9 of 9)</vt:lpstr>
      <vt:lpstr>Tools and Techniques For Quality Controls</vt:lpstr>
      <vt:lpstr>Statistical Sampling </vt:lpstr>
      <vt:lpstr>Testing (1 of 4)</vt:lpstr>
      <vt:lpstr>Testing (2 of 4)</vt:lpstr>
      <vt:lpstr>Testing (3 of 4)</vt:lpstr>
      <vt:lpstr>Testing (4 of 4)</vt:lpstr>
      <vt:lpstr>Modern Quality Management (1 of 4)</vt:lpstr>
      <vt:lpstr>Modern Quality Management (2 of 4)</vt:lpstr>
      <vt:lpstr>Modern Quality Management (3 of 4)</vt:lpstr>
      <vt:lpstr>Modern Quality Management (4 of 4)</vt:lpstr>
      <vt:lpstr>Improving IT Project Quality</vt:lpstr>
      <vt:lpstr>Leadership</vt:lpstr>
      <vt:lpstr>The Cost of Quality (1 of 2)</vt:lpstr>
      <vt:lpstr>The Cost of Quality (2 of 2)</vt:lpstr>
      <vt:lpstr>The Impact of Organizational Influences, and Workplace Factors on Quality</vt:lpstr>
      <vt:lpstr>Expectations and Cultural Differences in Quality</vt:lpstr>
      <vt:lpstr>Using Software to Assist in Project Quality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2018-05-25T02:35:47Z</dcterms:created>
  <dcterms:modified xsi:type="dcterms:W3CDTF">2022-03-20T18:14:18Z</dcterms:modified>
</cp:coreProperties>
</file>