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4" r:id="rId1"/>
  </p:sldMasterIdLst>
  <p:notesMasterIdLst>
    <p:notesMasterId r:id="rId15"/>
  </p:notesMasterIdLst>
  <p:sldIdLst>
    <p:sldId id="256" r:id="rId2"/>
    <p:sldId id="257" r:id="rId3"/>
    <p:sldId id="258" r:id="rId4"/>
    <p:sldId id="259" r:id="rId5"/>
    <p:sldId id="260" r:id="rId6"/>
    <p:sldId id="269" r:id="rId7"/>
    <p:sldId id="266" r:id="rId8"/>
    <p:sldId id="272" r:id="rId9"/>
    <p:sldId id="271" r:id="rId10"/>
    <p:sldId id="273" r:id="rId11"/>
    <p:sldId id="274" r:id="rId12"/>
    <p:sldId id="261"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FD21D9-3A6C-46B2-8BEB-BE51F1A6477D}" type="datetimeFigureOut">
              <a:rPr lang="en-IN" smtClean="0"/>
              <a:t>30-04-2025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30E286-BA60-4A6A-98DB-E7B82DC9CB48}" type="slidenum">
              <a:rPr lang="en-IN" smtClean="0"/>
              <a:t>‹#›</a:t>
            </a:fld>
            <a:endParaRPr lang="en-IN"/>
          </a:p>
        </p:txBody>
      </p:sp>
    </p:spTree>
    <p:extLst>
      <p:ext uri="{BB962C8B-B14F-4D97-AF65-F5344CB8AC3E}">
        <p14:creationId xmlns:p14="http://schemas.microsoft.com/office/powerpoint/2010/main" val="2396477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E30E286-BA60-4A6A-98DB-E7B82DC9CB48}" type="slidenum">
              <a:rPr lang="en-IN" smtClean="0"/>
              <a:t>6</a:t>
            </a:fld>
            <a:endParaRPr lang="en-IN"/>
          </a:p>
        </p:txBody>
      </p:sp>
    </p:spTree>
    <p:extLst>
      <p:ext uri="{BB962C8B-B14F-4D97-AF65-F5344CB8AC3E}">
        <p14:creationId xmlns:p14="http://schemas.microsoft.com/office/powerpoint/2010/main" val="3925933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7210DA-7CA1-4B31-8B53-46BB3647B95E}"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280DB-5A5F-4737-A6A9-4E6A320EF528}" type="slidenum">
              <a:rPr lang="en-IN" smtClean="0"/>
              <a:t>‹#›</a:t>
            </a:fld>
            <a:endParaRPr lang="en-IN"/>
          </a:p>
        </p:txBody>
      </p:sp>
    </p:spTree>
    <p:extLst>
      <p:ext uri="{BB962C8B-B14F-4D97-AF65-F5344CB8AC3E}">
        <p14:creationId xmlns:p14="http://schemas.microsoft.com/office/powerpoint/2010/main" val="2380857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210DA-7CA1-4B31-8B53-46BB3647B95E}"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280DB-5A5F-4737-A6A9-4E6A320EF528}" type="slidenum">
              <a:rPr lang="en-IN" smtClean="0"/>
              <a:t>‹#›</a:t>
            </a:fld>
            <a:endParaRPr lang="en-IN"/>
          </a:p>
        </p:txBody>
      </p:sp>
    </p:spTree>
    <p:extLst>
      <p:ext uri="{BB962C8B-B14F-4D97-AF65-F5344CB8AC3E}">
        <p14:creationId xmlns:p14="http://schemas.microsoft.com/office/powerpoint/2010/main" val="2444117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210DA-7CA1-4B31-8B53-46BB3647B95E}"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280DB-5A5F-4737-A6A9-4E6A320EF52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37008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210DA-7CA1-4B31-8B53-46BB3647B95E}"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280DB-5A5F-4737-A6A9-4E6A320EF528}" type="slidenum">
              <a:rPr lang="en-IN" smtClean="0"/>
              <a:t>‹#›</a:t>
            </a:fld>
            <a:endParaRPr lang="en-IN"/>
          </a:p>
        </p:txBody>
      </p:sp>
    </p:spTree>
    <p:extLst>
      <p:ext uri="{BB962C8B-B14F-4D97-AF65-F5344CB8AC3E}">
        <p14:creationId xmlns:p14="http://schemas.microsoft.com/office/powerpoint/2010/main" val="1829627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210DA-7CA1-4B31-8B53-46BB3647B95E}"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280DB-5A5F-4737-A6A9-4E6A320EF52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63370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210DA-7CA1-4B31-8B53-46BB3647B95E}"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280DB-5A5F-4737-A6A9-4E6A320EF528}" type="slidenum">
              <a:rPr lang="en-IN" smtClean="0"/>
              <a:t>‹#›</a:t>
            </a:fld>
            <a:endParaRPr lang="en-IN"/>
          </a:p>
        </p:txBody>
      </p:sp>
    </p:spTree>
    <p:extLst>
      <p:ext uri="{BB962C8B-B14F-4D97-AF65-F5344CB8AC3E}">
        <p14:creationId xmlns:p14="http://schemas.microsoft.com/office/powerpoint/2010/main" val="10449462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210DA-7CA1-4B31-8B53-46BB3647B95E}"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280DB-5A5F-4737-A6A9-4E6A320EF528}" type="slidenum">
              <a:rPr lang="en-IN" smtClean="0"/>
              <a:t>‹#›</a:t>
            </a:fld>
            <a:endParaRPr lang="en-IN"/>
          </a:p>
        </p:txBody>
      </p:sp>
    </p:spTree>
    <p:extLst>
      <p:ext uri="{BB962C8B-B14F-4D97-AF65-F5344CB8AC3E}">
        <p14:creationId xmlns:p14="http://schemas.microsoft.com/office/powerpoint/2010/main" val="2096150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210DA-7CA1-4B31-8B53-46BB3647B95E}"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280DB-5A5F-4737-A6A9-4E6A320EF528}" type="slidenum">
              <a:rPr lang="en-IN" smtClean="0"/>
              <a:t>‹#›</a:t>
            </a:fld>
            <a:endParaRPr lang="en-IN"/>
          </a:p>
        </p:txBody>
      </p:sp>
    </p:spTree>
    <p:extLst>
      <p:ext uri="{BB962C8B-B14F-4D97-AF65-F5344CB8AC3E}">
        <p14:creationId xmlns:p14="http://schemas.microsoft.com/office/powerpoint/2010/main" val="233748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7210DA-7CA1-4B31-8B53-46BB3647B95E}"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280DB-5A5F-4737-A6A9-4E6A320EF528}" type="slidenum">
              <a:rPr lang="en-IN" smtClean="0"/>
              <a:t>‹#›</a:t>
            </a:fld>
            <a:endParaRPr lang="en-IN"/>
          </a:p>
        </p:txBody>
      </p:sp>
    </p:spTree>
    <p:extLst>
      <p:ext uri="{BB962C8B-B14F-4D97-AF65-F5344CB8AC3E}">
        <p14:creationId xmlns:p14="http://schemas.microsoft.com/office/powerpoint/2010/main" val="3944176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7210DA-7CA1-4B31-8B53-46BB3647B95E}"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4280DB-5A5F-4737-A6A9-4E6A320EF528}" type="slidenum">
              <a:rPr lang="en-IN" smtClean="0"/>
              <a:t>‹#›</a:t>
            </a:fld>
            <a:endParaRPr lang="en-IN"/>
          </a:p>
        </p:txBody>
      </p:sp>
    </p:spTree>
    <p:extLst>
      <p:ext uri="{BB962C8B-B14F-4D97-AF65-F5344CB8AC3E}">
        <p14:creationId xmlns:p14="http://schemas.microsoft.com/office/powerpoint/2010/main" val="3755011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7210DA-7CA1-4B31-8B53-46BB3647B95E}" type="datetimeFigureOut">
              <a:rPr lang="en-IN" smtClean="0"/>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4280DB-5A5F-4737-A6A9-4E6A320EF528}" type="slidenum">
              <a:rPr lang="en-IN" smtClean="0"/>
              <a:t>‹#›</a:t>
            </a:fld>
            <a:endParaRPr lang="en-IN"/>
          </a:p>
        </p:txBody>
      </p:sp>
    </p:spTree>
    <p:extLst>
      <p:ext uri="{BB962C8B-B14F-4D97-AF65-F5344CB8AC3E}">
        <p14:creationId xmlns:p14="http://schemas.microsoft.com/office/powerpoint/2010/main" val="688216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7210DA-7CA1-4B31-8B53-46BB3647B95E}" type="datetimeFigureOut">
              <a:rPr lang="en-IN" smtClean="0"/>
              <a:t>30-04-2025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4280DB-5A5F-4737-A6A9-4E6A320EF528}" type="slidenum">
              <a:rPr lang="en-IN" smtClean="0"/>
              <a:t>‹#›</a:t>
            </a:fld>
            <a:endParaRPr lang="en-IN"/>
          </a:p>
        </p:txBody>
      </p:sp>
    </p:spTree>
    <p:extLst>
      <p:ext uri="{BB962C8B-B14F-4D97-AF65-F5344CB8AC3E}">
        <p14:creationId xmlns:p14="http://schemas.microsoft.com/office/powerpoint/2010/main" val="765471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7210DA-7CA1-4B31-8B53-46BB3647B95E}" type="datetimeFigureOut">
              <a:rPr lang="en-IN" smtClean="0"/>
              <a:t>30-04-2025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4280DB-5A5F-4737-A6A9-4E6A320EF528}" type="slidenum">
              <a:rPr lang="en-IN" smtClean="0"/>
              <a:t>‹#›</a:t>
            </a:fld>
            <a:endParaRPr lang="en-IN"/>
          </a:p>
        </p:txBody>
      </p:sp>
    </p:spTree>
    <p:extLst>
      <p:ext uri="{BB962C8B-B14F-4D97-AF65-F5344CB8AC3E}">
        <p14:creationId xmlns:p14="http://schemas.microsoft.com/office/powerpoint/2010/main" val="3861259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210DA-7CA1-4B31-8B53-46BB3647B95E}" type="datetimeFigureOut">
              <a:rPr lang="en-IN" smtClean="0"/>
              <a:t>30-04-2025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4280DB-5A5F-4737-A6A9-4E6A320EF528}" type="slidenum">
              <a:rPr lang="en-IN" smtClean="0"/>
              <a:t>‹#›</a:t>
            </a:fld>
            <a:endParaRPr lang="en-IN"/>
          </a:p>
        </p:txBody>
      </p:sp>
    </p:spTree>
    <p:extLst>
      <p:ext uri="{BB962C8B-B14F-4D97-AF65-F5344CB8AC3E}">
        <p14:creationId xmlns:p14="http://schemas.microsoft.com/office/powerpoint/2010/main" val="2671430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7210DA-7CA1-4B31-8B53-46BB3647B95E}" type="datetimeFigureOut">
              <a:rPr lang="en-IN" smtClean="0"/>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4280DB-5A5F-4737-A6A9-4E6A320EF528}" type="slidenum">
              <a:rPr lang="en-IN" smtClean="0"/>
              <a:t>‹#›</a:t>
            </a:fld>
            <a:endParaRPr lang="en-IN"/>
          </a:p>
        </p:txBody>
      </p:sp>
    </p:spTree>
    <p:extLst>
      <p:ext uri="{BB962C8B-B14F-4D97-AF65-F5344CB8AC3E}">
        <p14:creationId xmlns:p14="http://schemas.microsoft.com/office/powerpoint/2010/main" val="354312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7210DA-7CA1-4B31-8B53-46BB3647B95E}" type="datetimeFigureOut">
              <a:rPr lang="en-IN" smtClean="0"/>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4280DB-5A5F-4737-A6A9-4E6A320EF528}" type="slidenum">
              <a:rPr lang="en-IN" smtClean="0"/>
              <a:t>‹#›</a:t>
            </a:fld>
            <a:endParaRPr lang="en-IN"/>
          </a:p>
        </p:txBody>
      </p:sp>
    </p:spTree>
    <p:extLst>
      <p:ext uri="{BB962C8B-B14F-4D97-AF65-F5344CB8AC3E}">
        <p14:creationId xmlns:p14="http://schemas.microsoft.com/office/powerpoint/2010/main" val="3625121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7210DA-7CA1-4B31-8B53-46BB3647B95E}" type="datetimeFigureOut">
              <a:rPr lang="en-IN" smtClean="0"/>
              <a:t>30-04-2025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04280DB-5A5F-4737-A6A9-4E6A320EF528}" type="slidenum">
              <a:rPr lang="en-IN" smtClean="0"/>
              <a:t>‹#›</a:t>
            </a:fld>
            <a:endParaRPr lang="en-IN"/>
          </a:p>
        </p:txBody>
      </p:sp>
    </p:spTree>
    <p:extLst>
      <p:ext uri="{BB962C8B-B14F-4D97-AF65-F5344CB8AC3E}">
        <p14:creationId xmlns:p14="http://schemas.microsoft.com/office/powerpoint/2010/main" val="1793460215"/>
      </p:ext>
    </p:extLst>
  </p:cSld>
  <p:clrMap bg1="lt1" tx1="dk1" bg2="lt2" tx2="dk2" accent1="accent1" accent2="accent2" accent3="accent3" accent4="accent4" accent5="accent5" accent6="accent6" hlink="hlink" folHlink="folHlink"/>
  <p:sldLayoutIdLst>
    <p:sldLayoutId id="2147484035" r:id="rId1"/>
    <p:sldLayoutId id="2147484036" r:id="rId2"/>
    <p:sldLayoutId id="2147484037" r:id="rId3"/>
    <p:sldLayoutId id="2147484038" r:id="rId4"/>
    <p:sldLayoutId id="2147484039" r:id="rId5"/>
    <p:sldLayoutId id="2147484040" r:id="rId6"/>
    <p:sldLayoutId id="2147484041" r:id="rId7"/>
    <p:sldLayoutId id="2147484042" r:id="rId8"/>
    <p:sldLayoutId id="2147484043" r:id="rId9"/>
    <p:sldLayoutId id="2147484044" r:id="rId10"/>
    <p:sldLayoutId id="2147484045" r:id="rId11"/>
    <p:sldLayoutId id="2147484046" r:id="rId12"/>
    <p:sldLayoutId id="2147484047" r:id="rId13"/>
    <p:sldLayoutId id="2147484048" r:id="rId14"/>
    <p:sldLayoutId id="2147484049" r:id="rId15"/>
    <p:sldLayoutId id="214748405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922B9-7FED-706E-F3D9-1959D7DD9D16}"/>
              </a:ext>
            </a:extLst>
          </p:cNvPr>
          <p:cNvSpPr>
            <a:spLocks noGrp="1"/>
          </p:cNvSpPr>
          <p:nvPr>
            <p:ph type="ctrTitle"/>
          </p:nvPr>
        </p:nvSpPr>
        <p:spPr/>
        <p:txBody>
          <a:bodyPr>
            <a:normAutofit/>
          </a:bodyPr>
          <a:lstStyle/>
          <a:p>
            <a:r>
              <a:rPr lang="en-US" sz="7200" dirty="0">
                <a:latin typeface="Arial Black" panose="020B0A04020102020204" pitchFamily="34" charset="0"/>
              </a:rPr>
              <a:t>Welcome</a:t>
            </a:r>
            <a:endParaRPr lang="en-IN" sz="7200" dirty="0">
              <a:latin typeface="Arial Black" panose="020B0A04020102020204" pitchFamily="34" charset="0"/>
            </a:endParaRPr>
          </a:p>
        </p:txBody>
      </p:sp>
    </p:spTree>
    <p:extLst>
      <p:ext uri="{BB962C8B-B14F-4D97-AF65-F5344CB8AC3E}">
        <p14:creationId xmlns:p14="http://schemas.microsoft.com/office/powerpoint/2010/main" val="2905241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5154C8-1EB1-9F0C-A3FE-BB960DB78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4283" y="731514"/>
            <a:ext cx="7589382" cy="5394971"/>
          </a:xfrm>
          <a:prstGeom prst="rect">
            <a:avLst/>
          </a:prstGeom>
        </p:spPr>
      </p:pic>
    </p:spTree>
    <p:extLst>
      <p:ext uri="{BB962C8B-B14F-4D97-AF65-F5344CB8AC3E}">
        <p14:creationId xmlns:p14="http://schemas.microsoft.com/office/powerpoint/2010/main" val="1798262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578240-E560-5DF3-7297-B6A27C6D9B1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76E0341-CE31-D5A8-68DB-11401FFD5C8D}"/>
              </a:ext>
            </a:extLst>
          </p:cNvPr>
          <p:cNvSpPr txBox="1"/>
          <p:nvPr/>
        </p:nvSpPr>
        <p:spPr>
          <a:xfrm>
            <a:off x="1130710" y="2081500"/>
            <a:ext cx="8325464" cy="1477328"/>
          </a:xfrm>
          <a:prstGeom prst="rect">
            <a:avLst/>
          </a:prstGeom>
          <a:noFill/>
        </p:spPr>
        <p:txBody>
          <a:bodyPr wrap="square">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Incorporating natural language processing (NLP) models like BERT for </a:t>
            </a:r>
          </a:p>
          <a:p>
            <a:pPr marL="342900" indent="-342900">
              <a:buAutoNum type="arabicPeriod"/>
            </a:pPr>
            <a:r>
              <a:rPr lang="en-IN" dirty="0">
                <a:latin typeface="Times New Roman" panose="02020603050405020304" pitchFamily="18" charset="0"/>
                <a:cs typeface="Times New Roman" panose="02020603050405020304" pitchFamily="18" charset="0"/>
              </a:rPr>
              <a:t>Deeper content analysis Expanding the feature set to include time-based and behavioural patterns Adding email header analysis for better sender verification</a:t>
            </a:r>
          </a:p>
          <a:p>
            <a:pPr marL="342900" indent="-342900">
              <a:buAutoNum type="arabicPeriod"/>
            </a:pPr>
            <a:r>
              <a:rPr lang="en-IN" dirty="0">
                <a:latin typeface="Times New Roman" panose="02020603050405020304" pitchFamily="18" charset="0"/>
                <a:cs typeface="Times New Roman" panose="02020603050405020304" pitchFamily="18" charset="0"/>
              </a:rPr>
              <a:t>Deploying the application using Docker and cloud hosting (e.g., Heroku, AWS)</a:t>
            </a:r>
          </a:p>
          <a:p>
            <a:pPr marL="342900" indent="-342900">
              <a:buAutoNum type="arabicPeriod"/>
            </a:pPr>
            <a:r>
              <a:rPr lang="en-IN" dirty="0">
                <a:latin typeface="Times New Roman" panose="02020603050405020304" pitchFamily="18" charset="0"/>
                <a:cs typeface="Times New Roman" panose="02020603050405020304" pitchFamily="18" charset="0"/>
              </a:rPr>
              <a:t>Building an alert/notification system for flagged phishing attempts</a:t>
            </a:r>
          </a:p>
        </p:txBody>
      </p:sp>
      <p:sp>
        <p:nvSpPr>
          <p:cNvPr id="5" name="Parallelogram 4">
            <a:extLst>
              <a:ext uri="{FF2B5EF4-FFF2-40B4-BE49-F238E27FC236}">
                <a16:creationId xmlns:a16="http://schemas.microsoft.com/office/drawing/2014/main" id="{9D6ED5AE-43F9-EB5A-40A8-5B3217B0FBF5}"/>
              </a:ext>
            </a:extLst>
          </p:cNvPr>
          <p:cNvSpPr/>
          <p:nvPr/>
        </p:nvSpPr>
        <p:spPr>
          <a:xfrm>
            <a:off x="720214" y="884903"/>
            <a:ext cx="4058264" cy="403123"/>
          </a:xfrm>
          <a:prstGeom prst="parallelogram">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b="1" dirty="0">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3985410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2644766E-F6EA-728F-BCC0-3ED64A2922CE}"/>
              </a:ext>
            </a:extLst>
          </p:cNvPr>
          <p:cNvSpPr/>
          <p:nvPr/>
        </p:nvSpPr>
        <p:spPr>
          <a:xfrm>
            <a:off x="720214" y="884903"/>
            <a:ext cx="4058264" cy="403123"/>
          </a:xfrm>
          <a:prstGeom prst="parallelogram">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60D84CDA-0052-164C-5EEF-B7A5D3ED42B4}"/>
              </a:ext>
            </a:extLst>
          </p:cNvPr>
          <p:cNvSpPr>
            <a:spLocks noGrp="1"/>
          </p:cNvSpPr>
          <p:nvPr>
            <p:ph idx="1"/>
          </p:nvPr>
        </p:nvSpPr>
        <p:spPr>
          <a:xfrm>
            <a:off x="857250" y="884903"/>
            <a:ext cx="10311581" cy="5292060"/>
          </a:xfrm>
        </p:spPr>
        <p:txBody>
          <a:bodyPr>
            <a:normAutofit/>
          </a:bodyPr>
          <a:lstStyle/>
          <a:p>
            <a:r>
              <a:rPr lang="en-US" sz="2400" dirty="0">
                <a:solidFill>
                  <a:schemeClr val="tx1"/>
                </a:solidFill>
                <a:latin typeface="Bodoni MT" panose="02070603080606020203" pitchFamily="18" charset="0"/>
              </a:rPr>
              <a:t>Conclusion </a:t>
            </a:r>
          </a:p>
        </p:txBody>
      </p:sp>
      <p:sp>
        <p:nvSpPr>
          <p:cNvPr id="6" name="TextBox 5">
            <a:extLst>
              <a:ext uri="{FF2B5EF4-FFF2-40B4-BE49-F238E27FC236}">
                <a16:creationId xmlns:a16="http://schemas.microsoft.com/office/drawing/2014/main" id="{53ADEEDB-6256-620F-0FD5-EEF41AE5D2A0}"/>
              </a:ext>
            </a:extLst>
          </p:cNvPr>
          <p:cNvSpPr txBox="1"/>
          <p:nvPr/>
        </p:nvSpPr>
        <p:spPr>
          <a:xfrm>
            <a:off x="2960278" y="2320409"/>
            <a:ext cx="6105524" cy="369332"/>
          </a:xfrm>
          <a:prstGeom prst="rect">
            <a:avLst/>
          </a:prstGeom>
          <a:noFill/>
        </p:spPr>
        <p:txBody>
          <a:bodyPr wrap="square">
            <a:spAutoFit/>
          </a:bodyPr>
          <a:lstStyle/>
          <a:p>
            <a:r>
              <a:rPr lang="en-US" sz="1800" dirty="0">
                <a:solidFill>
                  <a:schemeClr val="tx1"/>
                </a:solidFill>
                <a:latin typeface="Bodoni MT" panose="02070603080606020203" pitchFamily="18" charset="0"/>
              </a:rPr>
              <a:t> </a:t>
            </a:r>
          </a:p>
        </p:txBody>
      </p:sp>
      <p:sp>
        <p:nvSpPr>
          <p:cNvPr id="7" name="Content Placeholder 2">
            <a:extLst>
              <a:ext uri="{FF2B5EF4-FFF2-40B4-BE49-F238E27FC236}">
                <a16:creationId xmlns:a16="http://schemas.microsoft.com/office/drawing/2014/main" id="{03A0E24F-3EA4-499E-4126-1AA4B9CFA11B}"/>
              </a:ext>
            </a:extLst>
          </p:cNvPr>
          <p:cNvSpPr txBox="1">
            <a:spLocks/>
          </p:cNvSpPr>
          <p:nvPr/>
        </p:nvSpPr>
        <p:spPr>
          <a:xfrm>
            <a:off x="720214" y="1499809"/>
            <a:ext cx="7381567" cy="4513006"/>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just">
              <a:buFont typeface="Arial" pitchFamily="34" charset="0"/>
              <a:buNone/>
            </a:pPr>
            <a:r>
              <a:rPr lang="en-US" sz="2000" dirty="0">
                <a:solidFill>
                  <a:schemeClr val="tx1"/>
                </a:solidFill>
                <a:latin typeface="Times New Roman" panose="02020603050405020304" pitchFamily="18" charset="0"/>
                <a:cs typeface="Times New Roman" panose="02020603050405020304" pitchFamily="18" charset="0"/>
              </a:rPr>
              <a:t>creating and using a Phishing </a:t>
            </a:r>
            <a:r>
              <a:rPr lang="en-US" dirty="0">
                <a:solidFill>
                  <a:schemeClr val="tx1"/>
                </a:solidFill>
                <a:latin typeface="Times New Roman" panose="02020603050405020304" pitchFamily="18" charset="0"/>
                <a:cs typeface="Times New Roman" panose="02020603050405020304" pitchFamily="18" charset="0"/>
              </a:rPr>
              <a:t>detection</a:t>
            </a:r>
            <a:r>
              <a:rPr lang="en-US" sz="2000" dirty="0">
                <a:solidFill>
                  <a:schemeClr val="tx1"/>
                </a:solidFill>
                <a:latin typeface="Times New Roman" panose="02020603050405020304" pitchFamily="18" charset="0"/>
                <a:cs typeface="Times New Roman" panose="02020603050405020304" pitchFamily="18" charset="0"/>
              </a:rPr>
              <a:t> System is a very important step to make our computers and online information safer in this changing world of technology. This project is designed to protect people and businesses from dangerous phishing attacks, which are becoming more common and tricky. By stopping these harmful emails, we can help keep our personal information and money safe.</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78BA529-53B6-9DE9-1606-3F6F5405A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4074171"/>
            <a:ext cx="3646077" cy="23145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29482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922B9-7FED-706E-F3D9-1959D7DD9D16}"/>
              </a:ext>
            </a:extLst>
          </p:cNvPr>
          <p:cNvSpPr>
            <a:spLocks noGrp="1"/>
          </p:cNvSpPr>
          <p:nvPr>
            <p:ph type="ctrTitle"/>
          </p:nvPr>
        </p:nvSpPr>
        <p:spPr>
          <a:xfrm>
            <a:off x="825910" y="1936955"/>
            <a:ext cx="8448093" cy="2113881"/>
          </a:xfrm>
        </p:spPr>
        <p:txBody>
          <a:bodyPr>
            <a:normAutofit fontScale="90000"/>
          </a:bodyPr>
          <a:lstStyle/>
          <a:p>
            <a:r>
              <a:rPr lang="en-US" sz="7200" dirty="0">
                <a:latin typeface="Arial Black" panose="020B0A04020102020204" pitchFamily="34" charset="0"/>
              </a:rPr>
              <a:t>THANK</a:t>
            </a:r>
            <a:br>
              <a:rPr lang="en-US" sz="7200" dirty="0">
                <a:latin typeface="Arial Black" panose="020B0A04020102020204" pitchFamily="34" charset="0"/>
              </a:rPr>
            </a:br>
            <a:r>
              <a:rPr lang="en-US" sz="7200" dirty="0">
                <a:latin typeface="Arial Black" panose="020B0A04020102020204" pitchFamily="34" charset="0"/>
              </a:rPr>
              <a:t> YOU</a:t>
            </a:r>
            <a:endParaRPr lang="en-IN" sz="7200" dirty="0">
              <a:latin typeface="Arial Black" panose="020B0A04020102020204" pitchFamily="34" charset="0"/>
            </a:endParaRPr>
          </a:p>
        </p:txBody>
      </p:sp>
    </p:spTree>
    <p:extLst>
      <p:ext uri="{BB962C8B-B14F-4D97-AF65-F5344CB8AC3E}">
        <p14:creationId xmlns:p14="http://schemas.microsoft.com/office/powerpoint/2010/main" val="538216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541B5-36DC-27B1-0792-D8A27D1CFF24}"/>
              </a:ext>
            </a:extLst>
          </p:cNvPr>
          <p:cNvSpPr>
            <a:spLocks noGrp="1"/>
          </p:cNvSpPr>
          <p:nvPr>
            <p:ph type="title"/>
          </p:nvPr>
        </p:nvSpPr>
        <p:spPr>
          <a:xfrm>
            <a:off x="780985" y="239478"/>
            <a:ext cx="9692640" cy="1397124"/>
          </a:xfrm>
        </p:spPr>
        <p:txBody>
          <a:bodyPr>
            <a:normAutofit/>
          </a:bodyPr>
          <a:lstStyle/>
          <a:p>
            <a:pPr algn="ctr"/>
            <a:r>
              <a:rPr lang="en-US" sz="2400" dirty="0">
                <a:solidFill>
                  <a:srgbClr val="00B050"/>
                </a:solidFill>
                <a:latin typeface="Bodoni MT" panose="02070603080606020203" pitchFamily="18" charset="0"/>
              </a:rPr>
              <a:t>Dr. D.Y. Patil Pratishthan’s College of Engineering </a:t>
            </a:r>
            <a:br>
              <a:rPr lang="en-US" sz="2400" dirty="0">
                <a:solidFill>
                  <a:srgbClr val="00B050"/>
                </a:solidFill>
                <a:latin typeface="Bodoni MT" panose="02070603080606020203" pitchFamily="18" charset="0"/>
              </a:rPr>
            </a:br>
            <a:r>
              <a:rPr lang="en-US" sz="2400" dirty="0">
                <a:solidFill>
                  <a:srgbClr val="00B050"/>
                </a:solidFill>
                <a:latin typeface="Bodoni MT" panose="02070603080606020203" pitchFamily="18" charset="0"/>
              </a:rPr>
              <a:t>Salokhenagar, Kolhapur</a:t>
            </a:r>
            <a:br>
              <a:rPr lang="en-US" sz="2400" dirty="0">
                <a:solidFill>
                  <a:srgbClr val="00B050"/>
                </a:solidFill>
                <a:latin typeface="Bodoni MT" panose="02070603080606020203" pitchFamily="18" charset="0"/>
              </a:rPr>
            </a:br>
            <a:r>
              <a:rPr lang="en-US" sz="2400" dirty="0">
                <a:solidFill>
                  <a:srgbClr val="00B050"/>
                </a:solidFill>
                <a:latin typeface="Bodoni MT" panose="02070603080606020203" pitchFamily="18" charset="0"/>
              </a:rPr>
              <a:t>2024-2025</a:t>
            </a:r>
            <a:endParaRPr lang="en-IN" sz="2400" dirty="0">
              <a:solidFill>
                <a:srgbClr val="00B050"/>
              </a:solidFill>
              <a:latin typeface="Bodoni MT" panose="02070603080606020203" pitchFamily="18" charset="0"/>
            </a:endParaRPr>
          </a:p>
        </p:txBody>
      </p:sp>
      <p:sp>
        <p:nvSpPr>
          <p:cNvPr id="3" name="Content Placeholder 2">
            <a:extLst>
              <a:ext uri="{FF2B5EF4-FFF2-40B4-BE49-F238E27FC236}">
                <a16:creationId xmlns:a16="http://schemas.microsoft.com/office/drawing/2014/main" id="{C31F04C6-BEC2-0D37-16F4-676D916EC63C}"/>
              </a:ext>
            </a:extLst>
          </p:cNvPr>
          <p:cNvSpPr>
            <a:spLocks noGrp="1"/>
          </p:cNvSpPr>
          <p:nvPr>
            <p:ph idx="1"/>
          </p:nvPr>
        </p:nvSpPr>
        <p:spPr>
          <a:xfrm>
            <a:off x="1329625" y="1628762"/>
            <a:ext cx="8595360" cy="4351337"/>
          </a:xfrm>
          <a:ln>
            <a:noFill/>
          </a:ln>
        </p:spPr>
        <p:txBody>
          <a:bodyPr>
            <a:normAutofit/>
          </a:bodyPr>
          <a:lstStyle/>
          <a:p>
            <a:pPr marL="0" indent="0" algn="ctr">
              <a:buNone/>
            </a:pPr>
            <a:r>
              <a:rPr lang="en-US" dirty="0">
                <a:latin typeface="Bodoni MT" panose="02070603080606020203" pitchFamily="18" charset="0"/>
              </a:rPr>
              <a:t> </a:t>
            </a:r>
            <a:r>
              <a:rPr lang="en-US" dirty="0">
                <a:solidFill>
                  <a:srgbClr val="0070C0"/>
                </a:solidFill>
                <a:latin typeface="Bodoni MT" panose="02070603080606020203" pitchFamily="18" charset="0"/>
              </a:rPr>
              <a:t>A Presentation on</a:t>
            </a:r>
          </a:p>
          <a:p>
            <a:pPr marL="0" indent="0" algn="ctr">
              <a:buNone/>
            </a:pPr>
            <a:r>
              <a:rPr lang="en-US" sz="2400" dirty="0">
                <a:solidFill>
                  <a:srgbClr val="0070C0"/>
                </a:solidFill>
                <a:latin typeface="Bodoni MT" panose="02070603080606020203" pitchFamily="18" charset="0"/>
              </a:rPr>
              <a:t>Detection of Phishing Emails Using Machine Learning</a:t>
            </a:r>
            <a:endParaRPr lang="en-IN" sz="2400" dirty="0">
              <a:solidFill>
                <a:srgbClr val="0070C0"/>
              </a:solidFill>
              <a:latin typeface="Bodoni MT" panose="02070603080606020203" pitchFamily="18" charset="0"/>
            </a:endParaRPr>
          </a:p>
        </p:txBody>
      </p:sp>
      <p:pic>
        <p:nvPicPr>
          <p:cNvPr id="4" name="Picture 115">
            <a:extLst>
              <a:ext uri="{FF2B5EF4-FFF2-40B4-BE49-F238E27FC236}">
                <a16:creationId xmlns:a16="http://schemas.microsoft.com/office/drawing/2014/main" id="{DD7D398E-F01A-A3D9-A21C-D71B11753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897" y="294198"/>
            <a:ext cx="1127125" cy="11128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09E6743-F12B-1C29-69C6-8CFBA3471592}"/>
              </a:ext>
            </a:extLst>
          </p:cNvPr>
          <p:cNvPicPr/>
          <p:nvPr/>
        </p:nvPicPr>
        <p:blipFill>
          <a:blip r:embed="rId3"/>
          <a:stretch>
            <a:fillRect/>
          </a:stretch>
        </p:blipFill>
        <p:spPr>
          <a:xfrm>
            <a:off x="9183587" y="250080"/>
            <a:ext cx="2064516" cy="1112839"/>
          </a:xfrm>
          <a:prstGeom prst="rect">
            <a:avLst/>
          </a:prstGeom>
        </p:spPr>
      </p:pic>
      <p:pic>
        <p:nvPicPr>
          <p:cNvPr id="8" name="Picture 7">
            <a:extLst>
              <a:ext uri="{FF2B5EF4-FFF2-40B4-BE49-F238E27FC236}">
                <a16:creationId xmlns:a16="http://schemas.microsoft.com/office/drawing/2014/main" id="{41EC930B-7AC3-3235-A4C2-ADEBA571E5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7780" y="4376638"/>
            <a:ext cx="3140323" cy="2231282"/>
          </a:xfrm>
          <a:prstGeom prst="rect">
            <a:avLst/>
          </a:prstGeom>
        </p:spPr>
      </p:pic>
      <p:sp>
        <p:nvSpPr>
          <p:cNvPr id="6" name="Content Placeholder 2">
            <a:extLst>
              <a:ext uri="{FF2B5EF4-FFF2-40B4-BE49-F238E27FC236}">
                <a16:creationId xmlns:a16="http://schemas.microsoft.com/office/drawing/2014/main" id="{853A54F9-F741-B5C3-57A0-71D25CED85B3}"/>
              </a:ext>
            </a:extLst>
          </p:cNvPr>
          <p:cNvSpPr txBox="1">
            <a:spLocks/>
          </p:cNvSpPr>
          <p:nvPr/>
        </p:nvSpPr>
        <p:spPr>
          <a:xfrm>
            <a:off x="4064556" y="2764768"/>
            <a:ext cx="4904615" cy="2614140"/>
          </a:xfrm>
          <a:prstGeom prst="rect">
            <a:avLst/>
          </a:prstGeom>
          <a:ln>
            <a:noFill/>
          </a:ln>
        </p:spPr>
        <p:txBody>
          <a:bodyPr vert="horz" lIns="91440" tIns="45720" rIns="91440" bIns="45720" rtlCol="0">
            <a:normAutofit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Font typeface="Arial" pitchFamily="34" charset="0"/>
              <a:buNone/>
            </a:pPr>
            <a:r>
              <a:rPr lang="en-US" sz="1800" dirty="0">
                <a:solidFill>
                  <a:schemeClr val="tx1"/>
                </a:solidFill>
                <a:latin typeface="Bodoni MT" panose="02070603080606020203" pitchFamily="18" charset="0"/>
              </a:rPr>
              <a:t>            Submitted By :</a:t>
            </a:r>
          </a:p>
          <a:p>
            <a:pPr marL="0" indent="0">
              <a:buFont typeface="Arial" pitchFamily="34" charset="0"/>
              <a:buNone/>
            </a:pPr>
            <a:r>
              <a:rPr lang="en-US" sz="1800" dirty="0">
                <a:solidFill>
                  <a:schemeClr val="tx1"/>
                </a:solidFill>
                <a:latin typeface="Bodoni MT" panose="02070603080606020203" pitchFamily="18" charset="0"/>
              </a:rPr>
              <a:t>Mr. Shantanu Ganesh Kamble (27)</a:t>
            </a:r>
          </a:p>
          <a:p>
            <a:pPr marL="0" indent="0">
              <a:buFont typeface="Arial" pitchFamily="34" charset="0"/>
              <a:buNone/>
            </a:pPr>
            <a:r>
              <a:rPr lang="en-US" sz="1800" dirty="0">
                <a:solidFill>
                  <a:schemeClr val="tx1"/>
                </a:solidFill>
                <a:latin typeface="Bodoni MT" panose="02070603080606020203" pitchFamily="18" charset="0"/>
              </a:rPr>
              <a:t>Mr. Shivam Raghunath Kamble (28)</a:t>
            </a:r>
          </a:p>
          <a:p>
            <a:pPr marL="0" indent="0">
              <a:buFont typeface="Arial" pitchFamily="34" charset="0"/>
              <a:buNone/>
            </a:pPr>
            <a:r>
              <a:rPr lang="en-US" sz="1800" dirty="0">
                <a:solidFill>
                  <a:schemeClr val="tx1"/>
                </a:solidFill>
                <a:latin typeface="Bodoni MT" panose="02070603080606020203" pitchFamily="18" charset="0"/>
              </a:rPr>
              <a:t>Mr. Gourang Narendra Lawana (32) </a:t>
            </a:r>
          </a:p>
          <a:p>
            <a:pPr marL="0" indent="0">
              <a:buFont typeface="Arial" pitchFamily="34" charset="0"/>
              <a:buNone/>
            </a:pPr>
            <a:r>
              <a:rPr lang="en-US" sz="1800" dirty="0">
                <a:solidFill>
                  <a:schemeClr val="tx1"/>
                </a:solidFill>
                <a:latin typeface="Bodoni MT" panose="02070603080606020203" pitchFamily="18" charset="0"/>
              </a:rPr>
              <a:t>Mr. Vasant Suresh Lohar (33)</a:t>
            </a:r>
          </a:p>
          <a:p>
            <a:pPr marL="0" indent="0">
              <a:buFont typeface="Arial" pitchFamily="34" charset="0"/>
              <a:buNone/>
            </a:pPr>
            <a:r>
              <a:rPr lang="en-US" sz="1800" dirty="0">
                <a:solidFill>
                  <a:schemeClr val="tx1"/>
                </a:solidFill>
                <a:latin typeface="Bodoni MT" panose="02070603080606020203" pitchFamily="18" charset="0"/>
              </a:rPr>
              <a:t>Mr. Digvijay Ramchandra Patil (50)</a:t>
            </a:r>
          </a:p>
          <a:p>
            <a:pPr marL="0" indent="0" algn="ctr">
              <a:buFont typeface="Arial" pitchFamily="34" charset="0"/>
              <a:buNone/>
            </a:pPr>
            <a:endParaRPr lang="en-IN" sz="1800" dirty="0">
              <a:latin typeface="Bodoni MT" panose="02070603080606020203" pitchFamily="18" charset="0"/>
            </a:endParaRPr>
          </a:p>
        </p:txBody>
      </p:sp>
      <p:sp>
        <p:nvSpPr>
          <p:cNvPr id="7" name="Content Placeholder 2">
            <a:extLst>
              <a:ext uri="{FF2B5EF4-FFF2-40B4-BE49-F238E27FC236}">
                <a16:creationId xmlns:a16="http://schemas.microsoft.com/office/drawing/2014/main" id="{A0F6754C-61B6-45BF-5BA1-6F048E0E097D}"/>
              </a:ext>
            </a:extLst>
          </p:cNvPr>
          <p:cNvSpPr txBox="1">
            <a:spLocks/>
          </p:cNvSpPr>
          <p:nvPr/>
        </p:nvSpPr>
        <p:spPr>
          <a:xfrm>
            <a:off x="3094417" y="5803119"/>
            <a:ext cx="5065776" cy="597423"/>
          </a:xfrm>
          <a:prstGeom prst="rect">
            <a:avLst/>
          </a:prstGeom>
          <a:ln>
            <a:noFill/>
          </a:ln>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gn="ctr">
              <a:buFont typeface="Arial" pitchFamily="34" charset="0"/>
              <a:buNone/>
            </a:pPr>
            <a:r>
              <a:rPr lang="en-IN" sz="2400" b="1" dirty="0">
                <a:solidFill>
                  <a:srgbClr val="0070C0"/>
                </a:solidFill>
                <a:latin typeface="Bodoni MT" panose="02070603080606020203" pitchFamily="18" charset="0"/>
              </a:rPr>
              <a:t>Guide</a:t>
            </a:r>
            <a:r>
              <a:rPr lang="en-IN" b="1" dirty="0">
                <a:latin typeface="Bodoni MT" panose="02070603080606020203" pitchFamily="18" charset="0"/>
              </a:rPr>
              <a:t> – </a:t>
            </a:r>
            <a:r>
              <a:rPr lang="en-IN" b="1" dirty="0">
                <a:solidFill>
                  <a:schemeClr val="tx1">
                    <a:lumMod val="95000"/>
                    <a:lumOff val="5000"/>
                  </a:schemeClr>
                </a:solidFill>
                <a:latin typeface="Bodoni MT" panose="02070603080606020203" pitchFamily="18" charset="0"/>
              </a:rPr>
              <a:t>Prof. </a:t>
            </a:r>
            <a:r>
              <a:rPr lang="en-IN" b="1" dirty="0" err="1">
                <a:solidFill>
                  <a:schemeClr val="tx1">
                    <a:lumMod val="95000"/>
                    <a:lumOff val="5000"/>
                  </a:schemeClr>
                </a:solidFill>
                <a:latin typeface="Bodoni MT" panose="02070603080606020203" pitchFamily="18" charset="0"/>
              </a:rPr>
              <a:t>Suyog</a:t>
            </a:r>
            <a:r>
              <a:rPr lang="en-IN" b="1" dirty="0">
                <a:solidFill>
                  <a:schemeClr val="tx1">
                    <a:lumMod val="95000"/>
                    <a:lumOff val="5000"/>
                  </a:schemeClr>
                </a:solidFill>
                <a:latin typeface="Bodoni MT" panose="02070603080606020203" pitchFamily="18" charset="0"/>
              </a:rPr>
              <a:t> Vilas Tate-Patil </a:t>
            </a:r>
          </a:p>
        </p:txBody>
      </p:sp>
    </p:spTree>
    <p:extLst>
      <p:ext uri="{BB962C8B-B14F-4D97-AF65-F5344CB8AC3E}">
        <p14:creationId xmlns:p14="http://schemas.microsoft.com/office/powerpoint/2010/main" val="1828489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8BFDF4FD-82F1-8A1C-6A15-A52FE9D2A34C}"/>
              </a:ext>
            </a:extLst>
          </p:cNvPr>
          <p:cNvSpPr/>
          <p:nvPr/>
        </p:nvSpPr>
        <p:spPr>
          <a:xfrm>
            <a:off x="671052" y="1052052"/>
            <a:ext cx="4058264" cy="403123"/>
          </a:xfrm>
          <a:prstGeom prst="parallelogram">
            <a:avLst/>
          </a:prstGeom>
          <a:solidFill>
            <a:schemeClr val="accent3">
              <a:lumMod val="40000"/>
              <a:lumOff val="6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b="1">
              <a:solidFill>
                <a:schemeClr val="tx1"/>
              </a:solidFill>
            </a:endParaRPr>
          </a:p>
        </p:txBody>
      </p:sp>
      <p:sp>
        <p:nvSpPr>
          <p:cNvPr id="3" name="Content Placeholder 2">
            <a:extLst>
              <a:ext uri="{FF2B5EF4-FFF2-40B4-BE49-F238E27FC236}">
                <a16:creationId xmlns:a16="http://schemas.microsoft.com/office/drawing/2014/main" id="{E406D1A7-F277-1A19-B16D-B23F622D4626}"/>
              </a:ext>
            </a:extLst>
          </p:cNvPr>
          <p:cNvSpPr>
            <a:spLocks noGrp="1"/>
          </p:cNvSpPr>
          <p:nvPr>
            <p:ph idx="1"/>
          </p:nvPr>
        </p:nvSpPr>
        <p:spPr>
          <a:xfrm>
            <a:off x="838200" y="1052052"/>
            <a:ext cx="10515600" cy="5528034"/>
          </a:xfrm>
        </p:spPr>
        <p:txBody>
          <a:bodyPr>
            <a:normAutofit/>
          </a:bodyPr>
          <a:lstStyle/>
          <a:p>
            <a:pPr marL="0" indent="0">
              <a:buNone/>
            </a:pPr>
            <a:r>
              <a:rPr lang="en-US" sz="2400" dirty="0">
                <a:solidFill>
                  <a:schemeClr val="tx1"/>
                </a:solidFill>
              </a:rPr>
              <a:t> </a:t>
            </a:r>
            <a:r>
              <a:rPr lang="en-US" sz="2400" dirty="0">
                <a:solidFill>
                  <a:schemeClr val="tx1"/>
                </a:solidFill>
                <a:latin typeface="Arial Black" panose="020B0A04020102020204" pitchFamily="34" charset="0"/>
              </a:rPr>
              <a:t>Contents :</a:t>
            </a:r>
            <a:br>
              <a:rPr lang="en-US" sz="2400" dirty="0">
                <a:solidFill>
                  <a:schemeClr val="tx1"/>
                </a:solidFill>
                <a:latin typeface="Arial Black" panose="020B0A04020102020204" pitchFamily="34" charset="0"/>
              </a:rPr>
            </a:br>
            <a:endParaRPr lang="en-US" sz="2400" dirty="0">
              <a:solidFill>
                <a:schemeClr val="tx1"/>
              </a:solidFill>
              <a:latin typeface="Bodoni MT" panose="02070603080606020203" pitchFamily="18" charset="0"/>
            </a:endParaRPr>
          </a:p>
          <a:p>
            <a:r>
              <a:rPr lang="en-US" sz="2400" dirty="0">
                <a:solidFill>
                  <a:schemeClr val="tx1"/>
                </a:solidFill>
                <a:latin typeface="Bodoni MT" panose="02070603080606020203" pitchFamily="18" charset="0"/>
              </a:rPr>
              <a:t>Problem Statement</a:t>
            </a:r>
          </a:p>
          <a:p>
            <a:r>
              <a:rPr lang="en-US" sz="2400" dirty="0">
                <a:solidFill>
                  <a:schemeClr val="tx1"/>
                </a:solidFill>
                <a:latin typeface="Bodoni MT" panose="02070603080606020203" pitchFamily="18" charset="0"/>
              </a:rPr>
              <a:t>Introduction</a:t>
            </a:r>
          </a:p>
          <a:p>
            <a:r>
              <a:rPr lang="en-IN" sz="2400" dirty="0">
                <a:solidFill>
                  <a:schemeClr val="tx1"/>
                </a:solidFill>
                <a:latin typeface="Bodoni MT" panose="02070603080606020203" pitchFamily="18" charset="0"/>
              </a:rPr>
              <a:t>Technique</a:t>
            </a:r>
            <a:endParaRPr lang="en-US" sz="2400" dirty="0">
              <a:solidFill>
                <a:schemeClr val="tx1"/>
              </a:solidFill>
              <a:latin typeface="Bodoni MT" panose="02070603080606020203" pitchFamily="18" charset="0"/>
            </a:endParaRPr>
          </a:p>
          <a:p>
            <a:r>
              <a:rPr lang="en-US" sz="2400" dirty="0">
                <a:solidFill>
                  <a:schemeClr val="tx1"/>
                </a:solidFill>
                <a:latin typeface="Bodoni MT" panose="02070603080606020203" pitchFamily="18" charset="0"/>
              </a:rPr>
              <a:t>Conclusion </a:t>
            </a:r>
          </a:p>
          <a:p>
            <a:r>
              <a:rPr lang="en-US" sz="2400" dirty="0">
                <a:solidFill>
                  <a:schemeClr val="tx1"/>
                </a:solidFill>
                <a:latin typeface="Bodoni MT" panose="02070603080606020203" pitchFamily="18" charset="0"/>
              </a:rPr>
              <a:t>Reference</a:t>
            </a:r>
          </a:p>
        </p:txBody>
      </p:sp>
      <p:pic>
        <p:nvPicPr>
          <p:cNvPr id="6" name="Picture 5">
            <a:extLst>
              <a:ext uri="{FF2B5EF4-FFF2-40B4-BE49-F238E27FC236}">
                <a16:creationId xmlns:a16="http://schemas.microsoft.com/office/drawing/2014/main" id="{4040133E-7776-A396-ACF6-27E2B132DC3C}"/>
              </a:ext>
            </a:extLst>
          </p:cNvPr>
          <p:cNvPicPr>
            <a:picLocks noChangeAspect="1"/>
          </p:cNvPicPr>
          <p:nvPr/>
        </p:nvPicPr>
        <p:blipFill rotWithShape="1">
          <a:blip r:embed="rId2">
            <a:extLst>
              <a:ext uri="{28A0092B-C50C-407E-A947-70E740481C1C}">
                <a14:useLocalDpi xmlns:a14="http://schemas.microsoft.com/office/drawing/2010/main" val="0"/>
              </a:ext>
            </a:extLst>
          </a:blip>
          <a:srcRect t="17625" r="51124" b="6313"/>
          <a:stretch/>
        </p:blipFill>
        <p:spPr>
          <a:xfrm>
            <a:off x="6677947" y="2121014"/>
            <a:ext cx="3022309" cy="2633866"/>
          </a:xfrm>
          <a:prstGeom prst="rect">
            <a:avLst/>
          </a:prstGeom>
        </p:spPr>
      </p:pic>
    </p:spTree>
    <p:extLst>
      <p:ext uri="{BB962C8B-B14F-4D97-AF65-F5344CB8AC3E}">
        <p14:creationId xmlns:p14="http://schemas.microsoft.com/office/powerpoint/2010/main" val="1374523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a:extLst>
              <a:ext uri="{FF2B5EF4-FFF2-40B4-BE49-F238E27FC236}">
                <a16:creationId xmlns:a16="http://schemas.microsoft.com/office/drawing/2014/main" id="{9B69B1C8-A073-3E50-A6CC-32DA4992EA00}"/>
              </a:ext>
            </a:extLst>
          </p:cNvPr>
          <p:cNvSpPr/>
          <p:nvPr/>
        </p:nvSpPr>
        <p:spPr>
          <a:xfrm>
            <a:off x="592396" y="739382"/>
            <a:ext cx="4058264" cy="403123"/>
          </a:xfrm>
          <a:prstGeom prst="parallelogram">
            <a:avLst/>
          </a:prstGeom>
          <a:solidFill>
            <a:schemeClr val="accent3">
              <a:lumMod val="40000"/>
              <a:lumOff val="6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Introduction</a:t>
            </a:r>
          </a:p>
        </p:txBody>
      </p:sp>
      <p:sp>
        <p:nvSpPr>
          <p:cNvPr id="11" name="Rectangle 1">
            <a:extLst>
              <a:ext uri="{FF2B5EF4-FFF2-40B4-BE49-F238E27FC236}">
                <a16:creationId xmlns:a16="http://schemas.microsoft.com/office/drawing/2014/main" id="{3290A58B-B53D-8F7E-1B4C-F913A313355E}"/>
              </a:ext>
            </a:extLst>
          </p:cNvPr>
          <p:cNvSpPr>
            <a:spLocks noGrp="1" noChangeArrowheads="1"/>
          </p:cNvSpPr>
          <p:nvPr>
            <p:ph idx="1"/>
          </p:nvPr>
        </p:nvSpPr>
        <p:spPr bwMode="auto">
          <a:xfrm>
            <a:off x="502919" y="1195340"/>
            <a:ext cx="8247889" cy="1605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Phishing emails are </a:t>
            </a:r>
            <a:r>
              <a:rPr lang="en-IN" dirty="0">
                <a:solidFill>
                  <a:schemeClr val="tx1"/>
                </a:solidFill>
                <a:latin typeface="Times New Roman" panose="02020603050405020304" pitchFamily="18" charset="0"/>
                <a:cs typeface="Times New Roman" panose="02020603050405020304" pitchFamily="18" charset="0"/>
              </a:rPr>
              <a:t>Fraud</a:t>
            </a:r>
            <a:r>
              <a:rPr lang="en-US" dirty="0">
                <a:solidFill>
                  <a:schemeClr val="tx1"/>
                </a:solidFill>
                <a:latin typeface="Times New Roman" panose="02020603050405020304" pitchFamily="18" charset="0"/>
                <a:cs typeface="Times New Roman" panose="02020603050405020304" pitchFamily="18" charset="0"/>
              </a:rPr>
              <a:t> emails that trick people into giving away important information. This project is trying to stop these </a:t>
            </a:r>
            <a:r>
              <a:rPr lang="en-IN" dirty="0">
                <a:solidFill>
                  <a:schemeClr val="tx1"/>
                </a:solidFill>
                <a:latin typeface="Times New Roman" panose="02020603050405020304" pitchFamily="18" charset="0"/>
                <a:cs typeface="Times New Roman" panose="02020603050405020304" pitchFamily="18" charset="0"/>
              </a:rPr>
              <a:t>Fraud </a:t>
            </a:r>
            <a:r>
              <a:rPr lang="en-US" dirty="0">
                <a:solidFill>
                  <a:schemeClr val="tx1"/>
                </a:solidFill>
                <a:latin typeface="Times New Roman" panose="02020603050405020304" pitchFamily="18" charset="0"/>
                <a:cs typeface="Times New Roman" panose="02020603050405020304" pitchFamily="18" charset="0"/>
              </a:rPr>
              <a:t>emails. We're going to find ways to spot these fake emails and stop them from reaching people's inboxes.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0220D204-A524-BF25-CA84-133688F62B86}"/>
              </a:ext>
            </a:extLst>
          </p:cNvPr>
          <p:cNvSpPr txBox="1">
            <a:spLocks noChangeArrowheads="1"/>
          </p:cNvSpPr>
          <p:nvPr/>
        </p:nvSpPr>
        <p:spPr bwMode="auto">
          <a:xfrm>
            <a:off x="502918" y="2534389"/>
            <a:ext cx="8540497" cy="3994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just"/>
            <a:endParaRPr lang="en-US" sz="1800" dirty="0">
              <a:solidFill>
                <a:schemeClr val="tx1"/>
              </a:solidFill>
            </a:endParaRPr>
          </a:p>
          <a:p>
            <a:pPr algn="just"/>
            <a:r>
              <a:rPr lang="en-US" sz="1800" dirty="0">
                <a:solidFill>
                  <a:schemeClr val="tx1"/>
                </a:solidFill>
                <a:latin typeface="Times New Roman" panose="02020603050405020304" pitchFamily="18" charset="0"/>
                <a:cs typeface="Times New Roman" panose="02020603050405020304" pitchFamily="18" charset="0"/>
              </a:rPr>
              <a:t>The </a:t>
            </a:r>
            <a:r>
              <a:rPr lang="en-US" sz="1800" dirty="0">
                <a:solidFill>
                  <a:srgbClr val="0000FF"/>
                </a:solidFill>
                <a:latin typeface="Times New Roman" panose="02020603050405020304" pitchFamily="18" charset="0"/>
                <a:cs typeface="Times New Roman" panose="02020603050405020304" pitchFamily="18" charset="0"/>
              </a:rPr>
              <a:t>“Detection of Phishing Emails Using Machine Learning" </a:t>
            </a:r>
            <a:r>
              <a:rPr lang="en-US" sz="1800" dirty="0">
                <a:solidFill>
                  <a:schemeClr val="tx1"/>
                </a:solidFill>
                <a:latin typeface="Times New Roman" panose="02020603050405020304" pitchFamily="18" charset="0"/>
                <a:cs typeface="Times New Roman" panose="02020603050405020304" pitchFamily="18" charset="0"/>
              </a:rPr>
              <a:t>project aims to develop comprehensive strategies and technologies to detect and mitigate these threats. This project involves several key components:</a:t>
            </a:r>
          </a:p>
          <a:p>
            <a:pPr algn="just"/>
            <a:r>
              <a:rPr lang="en-US" sz="1800" dirty="0">
                <a:solidFill>
                  <a:schemeClr val="tx1"/>
                </a:solidFill>
                <a:latin typeface="Times New Roman" panose="02020603050405020304" pitchFamily="18" charset="0"/>
                <a:cs typeface="Times New Roman" panose="02020603050405020304" pitchFamily="18" charset="0"/>
              </a:rPr>
              <a:t>User Awareness </a:t>
            </a:r>
          </a:p>
          <a:p>
            <a:pPr algn="just"/>
            <a:r>
              <a:rPr lang="en-US" sz="1800" dirty="0">
                <a:solidFill>
                  <a:schemeClr val="tx1"/>
                </a:solidFill>
                <a:latin typeface="Times New Roman" panose="02020603050405020304" pitchFamily="18" charset="0"/>
                <a:cs typeface="Times New Roman" panose="02020603050405020304" pitchFamily="18" charset="0"/>
              </a:rPr>
              <a:t>Advanced Filtering Techniques</a:t>
            </a:r>
          </a:p>
          <a:p>
            <a:pPr algn="just"/>
            <a:r>
              <a:rPr lang="en-US" sz="1800" dirty="0">
                <a:solidFill>
                  <a:schemeClr val="tx1"/>
                </a:solidFill>
                <a:latin typeface="Times New Roman" panose="02020603050405020304" pitchFamily="18" charset="0"/>
                <a:cs typeface="Times New Roman" panose="02020603050405020304" pitchFamily="18" charset="0"/>
              </a:rPr>
              <a:t>Incident Response Protocols</a:t>
            </a:r>
          </a:p>
          <a:p>
            <a:pPr algn="just"/>
            <a:r>
              <a:rPr lang="en-US" sz="1800" dirty="0">
                <a:solidFill>
                  <a:schemeClr val="tx1"/>
                </a:solidFill>
                <a:latin typeface="Times New Roman" panose="02020603050405020304" pitchFamily="18" charset="0"/>
                <a:cs typeface="Times New Roman" panose="02020603050405020304" pitchFamily="18" charset="0"/>
              </a:rPr>
              <a:t>Regular Audits and Updates</a:t>
            </a:r>
          </a:p>
          <a:p>
            <a:pPr algn="just"/>
            <a:r>
              <a:rPr lang="en-US" sz="1800" dirty="0">
                <a:solidFill>
                  <a:schemeClr val="tx1"/>
                </a:solidFill>
                <a:latin typeface="Times New Roman" panose="02020603050405020304" pitchFamily="18" charset="0"/>
                <a:cs typeface="Times New Roman" panose="02020603050405020304" pitchFamily="18" charset="0"/>
              </a:rPr>
              <a:t>Collaborative Efforts</a:t>
            </a:r>
          </a:p>
          <a:p>
            <a:pPr marL="0" indent="0" algn="just" eaLnBrk="0" fontAlgn="base" hangingPunct="0">
              <a:lnSpc>
                <a:spcPct val="100000"/>
              </a:lnSpc>
              <a:spcBef>
                <a:spcPct val="0"/>
              </a:spcBef>
              <a:spcAft>
                <a:spcPct val="0"/>
              </a:spcAft>
              <a:buClrTx/>
              <a:buSzTx/>
              <a:buFontTx/>
              <a:buNone/>
            </a:pPr>
            <a:endParaRPr lang="en-US" altLang="en-US" sz="1800" dirty="0">
              <a:solidFill>
                <a:schemeClr val="tx1"/>
              </a:solidFill>
              <a:latin typeface="Arial" panose="020B0604020202020204" pitchFamily="34" charset="0"/>
            </a:endParaRPr>
          </a:p>
        </p:txBody>
      </p:sp>
      <p:pic>
        <p:nvPicPr>
          <p:cNvPr id="3" name="Picture 2">
            <a:extLst>
              <a:ext uri="{FF2B5EF4-FFF2-40B4-BE49-F238E27FC236}">
                <a16:creationId xmlns:a16="http://schemas.microsoft.com/office/drawing/2014/main" id="{40CBE949-40A0-EB3A-CC0D-81147ABB4D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3207" y="4038790"/>
            <a:ext cx="3631915" cy="2416874"/>
          </a:xfrm>
          <a:prstGeom prst="rect">
            <a:avLst/>
          </a:prstGeom>
        </p:spPr>
      </p:pic>
    </p:spTree>
    <p:extLst>
      <p:ext uri="{BB962C8B-B14F-4D97-AF65-F5344CB8AC3E}">
        <p14:creationId xmlns:p14="http://schemas.microsoft.com/office/powerpoint/2010/main" val="2095419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0E9AD880-4014-98D7-8B9E-AB4E77AF73D7}"/>
              </a:ext>
            </a:extLst>
          </p:cNvPr>
          <p:cNvSpPr/>
          <p:nvPr/>
        </p:nvSpPr>
        <p:spPr>
          <a:xfrm>
            <a:off x="682114" y="1322439"/>
            <a:ext cx="4058264" cy="403123"/>
          </a:xfrm>
          <a:prstGeom prst="parallelogram">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460733B3-47BD-F23D-CE29-3B1788FADC1F}"/>
              </a:ext>
            </a:extLst>
          </p:cNvPr>
          <p:cNvSpPr>
            <a:spLocks noGrp="1"/>
          </p:cNvSpPr>
          <p:nvPr>
            <p:ph idx="1"/>
          </p:nvPr>
        </p:nvSpPr>
        <p:spPr>
          <a:xfrm>
            <a:off x="682114" y="1322439"/>
            <a:ext cx="7776086" cy="4513006"/>
          </a:xfrm>
        </p:spPr>
        <p:txBody>
          <a:bodyPr>
            <a:normAutofit/>
          </a:bodyPr>
          <a:lstStyle/>
          <a:p>
            <a:pPr marL="0" indent="0" algn="just">
              <a:buNone/>
            </a:pPr>
            <a:r>
              <a:rPr lang="en-US" sz="2400" b="1" dirty="0">
                <a:solidFill>
                  <a:schemeClr val="tx1"/>
                </a:solidFill>
                <a:latin typeface="Bodoni MT" panose="02070603080606020203" pitchFamily="18" charset="0"/>
              </a:rPr>
              <a:t>Problem Statement</a:t>
            </a:r>
          </a:p>
          <a:p>
            <a:pPr marL="0" indent="0" algn="just">
              <a:buNone/>
            </a:pPr>
            <a:endParaRPr lang="en-US" sz="2400" dirty="0">
              <a:solidFill>
                <a:srgbClr val="0070C0"/>
              </a:solidFill>
              <a:latin typeface="Bodoni MT" panose="02070603080606020203" pitchFamily="18" charset="0"/>
            </a:endParaRPr>
          </a:p>
          <a:p>
            <a:pPr marL="0" indent="0">
              <a:lnSpc>
                <a:spcPct val="100000"/>
              </a:lnSpc>
              <a:buNone/>
            </a:pPr>
            <a:r>
              <a:rPr lang="en-US" sz="2800" dirty="0">
                <a:solidFill>
                  <a:srgbClr val="0070C0"/>
                </a:solidFill>
                <a:latin typeface="Bodoni MT" panose="02070603080606020203" pitchFamily="18" charset="0"/>
              </a:rPr>
              <a:t>Detection of Phishing Emails using </a:t>
            </a:r>
          </a:p>
          <a:p>
            <a:pPr marL="0" indent="0">
              <a:lnSpc>
                <a:spcPct val="100000"/>
              </a:lnSpc>
              <a:buNone/>
            </a:pPr>
            <a:r>
              <a:rPr lang="en-US" sz="2800" dirty="0">
                <a:solidFill>
                  <a:srgbClr val="0070C0"/>
                </a:solidFill>
                <a:latin typeface="Bodoni MT" panose="02070603080606020203" pitchFamily="18" charset="0"/>
              </a:rPr>
              <a:t>Machine Learning</a:t>
            </a:r>
            <a:endParaRPr lang="en-US" sz="3200" dirty="0">
              <a:solidFill>
                <a:srgbClr val="0070C0"/>
              </a:solidFill>
              <a:latin typeface="Bodoni MT" panose="02070603080606020203" pitchFamily="18" charset="0"/>
            </a:endParaRPr>
          </a:p>
          <a:p>
            <a:pPr marL="342900" lvl="0" indent="-342900">
              <a:spcBef>
                <a:spcPts val="450"/>
              </a:spcBef>
              <a:spcAft>
                <a:spcPts val="0"/>
              </a:spcAft>
              <a:buSzPts val="1200"/>
              <a:buFont typeface="Times New Roman" panose="02020603050405020304" pitchFamily="18" charset="0"/>
              <a:buChar char="•"/>
              <a:tabLst>
                <a:tab pos="396875" algn="l"/>
              </a:tabLst>
            </a:pPr>
            <a:r>
              <a:rPr lang="en-US" dirty="0">
                <a:effectLst/>
                <a:latin typeface="Times New Roman" panose="02020603050405020304" pitchFamily="18" charset="0"/>
                <a:ea typeface="Times New Roman" panose="02020603050405020304" pitchFamily="18" charset="0"/>
              </a:rPr>
              <a:t>Use</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machine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learning</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to</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detect</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phishing</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Emails.</a:t>
            </a:r>
            <a:endParaRPr lang="en-IN" dirty="0">
              <a:effectLst/>
              <a:latin typeface="Times New Roman" panose="02020603050405020304" pitchFamily="18" charset="0"/>
              <a:ea typeface="Times New Roman" panose="02020603050405020304" pitchFamily="18" charset="0"/>
            </a:endParaRPr>
          </a:p>
          <a:p>
            <a:pPr marL="342900" lvl="0" indent="-342900">
              <a:spcBef>
                <a:spcPts val="900"/>
              </a:spcBef>
              <a:buSzPts val="1200"/>
              <a:buFont typeface="Times New Roman" panose="02020603050405020304" pitchFamily="18" charset="0"/>
              <a:buChar char="•"/>
              <a:tabLst>
                <a:tab pos="396875" algn="l"/>
              </a:tabLst>
            </a:pPr>
            <a:r>
              <a:rPr lang="en-US" dirty="0">
                <a:effectLst/>
                <a:latin typeface="Times New Roman" panose="02020603050405020304" pitchFamily="18" charset="0"/>
                <a:ea typeface="Times New Roman" panose="02020603050405020304" pitchFamily="18" charset="0"/>
              </a:rPr>
              <a:t>reduce</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risk</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falling</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victim to phishing</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attacks.</a:t>
            </a:r>
            <a:endParaRPr lang="en-IN" dirty="0">
              <a:effectLst/>
              <a:latin typeface="Times New Roman" panose="02020603050405020304" pitchFamily="18" charset="0"/>
              <a:ea typeface="Times New Roman" panose="02020603050405020304" pitchFamily="18" charset="0"/>
            </a:endParaRPr>
          </a:p>
          <a:p>
            <a:pPr marL="342900" lvl="0" indent="-342900">
              <a:spcBef>
                <a:spcPts val="900"/>
              </a:spcBef>
              <a:buSzPts val="1200"/>
              <a:buFont typeface="Times New Roman" panose="02020603050405020304" pitchFamily="18" charset="0"/>
              <a:buChar char="•"/>
              <a:tabLst>
                <a:tab pos="396875" algn="l"/>
              </a:tabLst>
            </a:pPr>
            <a:r>
              <a:rPr lang="en-US" dirty="0">
                <a:effectLst/>
                <a:latin typeface="Times New Roman" panose="02020603050405020304" pitchFamily="18" charset="0"/>
                <a:ea typeface="Times New Roman" panose="02020603050405020304" pitchFamily="18" charset="0"/>
              </a:rPr>
              <a:t>Enhanced</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user</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protection</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through</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real-time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warnings.</a:t>
            </a:r>
          </a:p>
          <a:p>
            <a:pPr marL="342900" lvl="0" indent="-342900">
              <a:spcBef>
                <a:spcPts val="900"/>
              </a:spcBef>
              <a:buSzPts val="1200"/>
              <a:buFont typeface="Times New Roman" panose="02020603050405020304" pitchFamily="18" charset="0"/>
              <a:buChar char="•"/>
              <a:tabLst>
                <a:tab pos="396875" algn="l"/>
              </a:tabLst>
            </a:pPr>
            <a:r>
              <a:rPr lang="en-US" dirty="0">
                <a:effectLst/>
                <a:latin typeface="Times New Roman" panose="02020603050405020304" pitchFamily="18" charset="0"/>
                <a:ea typeface="Times New Roman" panose="02020603050405020304" pitchFamily="18" charset="0"/>
              </a:rPr>
              <a:t>The project addresses email phishing and malicious content </a:t>
            </a:r>
            <a:r>
              <a:rPr lang="en-US" dirty="0" err="1">
                <a:effectLst/>
                <a:latin typeface="Times New Roman" panose="02020603050405020304" pitchFamily="18" charset="0"/>
                <a:ea typeface="Times New Roman" panose="02020603050405020304" pitchFamily="18" charset="0"/>
              </a:rPr>
              <a:t>detection.It</a:t>
            </a:r>
            <a:r>
              <a:rPr lang="en-US" dirty="0">
                <a:effectLst/>
                <a:latin typeface="Times New Roman" panose="02020603050405020304" pitchFamily="18" charset="0"/>
                <a:ea typeface="Times New Roman" panose="02020603050405020304" pitchFamily="18" charset="0"/>
              </a:rPr>
              <a:t> focuses on identifying phishing attempts by analyzing email metadata and content, such as URLs, attachments, and keywords.</a:t>
            </a:r>
            <a:endParaRPr lang="en-IN"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BB662450-4BF1-F1E8-8B14-F1E1C14FD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3872" y="210312"/>
            <a:ext cx="2468386" cy="2414016"/>
          </a:xfrm>
          <a:prstGeom prst="rect">
            <a:avLst/>
          </a:prstGeom>
        </p:spPr>
      </p:pic>
    </p:spTree>
    <p:extLst>
      <p:ext uri="{BB962C8B-B14F-4D97-AF65-F5344CB8AC3E}">
        <p14:creationId xmlns:p14="http://schemas.microsoft.com/office/powerpoint/2010/main" val="140732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7320C4-C896-4743-800C-0048C7C71694}"/>
              </a:ext>
            </a:extLst>
          </p:cNvPr>
          <p:cNvSpPr txBox="1"/>
          <p:nvPr/>
        </p:nvSpPr>
        <p:spPr>
          <a:xfrm>
            <a:off x="1106128" y="685319"/>
            <a:ext cx="6105832" cy="175432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proposed phishing detection system offers a comprehensive approach to combating phishing attacks. By combining data collection, feature extraction, machine learning, and user awareness, the system can provide a valuable tool for organizations and individuals to protect themselves from the risks associated with phishing.</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E5E3670-37D5-005D-67C4-36018680E4A6}"/>
              </a:ext>
            </a:extLst>
          </p:cNvPr>
          <p:cNvSpPr txBox="1"/>
          <p:nvPr/>
        </p:nvSpPr>
        <p:spPr>
          <a:xfrm>
            <a:off x="1351934" y="2693611"/>
            <a:ext cx="7433722" cy="3516347"/>
          </a:xfrm>
          <a:prstGeom prst="rect">
            <a:avLst/>
          </a:prstGeom>
          <a:noFill/>
        </p:spPr>
        <p:txBody>
          <a:bodyPr wrap="square">
            <a:spAutoFit/>
          </a:bodyPr>
          <a:lstStyle/>
          <a:p>
            <a:pPr marL="342900" lvl="0" indent="-342900">
              <a:spcBef>
                <a:spcPts val="895"/>
              </a:spcBef>
              <a:spcAft>
                <a:spcPts val="0"/>
              </a:spcAft>
              <a:buSzPts val="1200"/>
              <a:buFont typeface="+mj-lt"/>
              <a:buAutoNum type="arabicPeriod"/>
              <a:tabLst>
                <a:tab pos="457835"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1600" b="1"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Collection</a:t>
            </a:r>
            <a:r>
              <a:rPr lang="en-US" sz="1600" b="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600" b="1"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Preprocessing</a:t>
            </a:r>
            <a:b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Gather</a:t>
            </a:r>
            <a:r>
              <a:rPr lang="en-IN" sz="140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a dataset of emails </a:t>
            </a:r>
            <a:r>
              <a:rPr lang="en-IN" sz="1200" dirty="0" err="1">
                <a:latin typeface="Times New Roman" panose="02020603050405020304" pitchFamily="18" charset="0"/>
                <a:cs typeface="Times New Roman" panose="02020603050405020304" pitchFamily="18" charset="0"/>
              </a:rPr>
              <a:t>labeled</a:t>
            </a:r>
            <a:r>
              <a:rPr lang="en-IN" sz="1200" dirty="0">
                <a:latin typeface="Times New Roman" panose="02020603050405020304" pitchFamily="18" charset="0"/>
                <a:cs typeface="Times New Roman" panose="02020603050405020304" pitchFamily="18" charset="0"/>
              </a:rPr>
              <a:t> as "phishing" or "legitimate.“</a:t>
            </a:r>
          </a:p>
          <a:p>
            <a:pPr marL="342900" lvl="0" indent="-342900">
              <a:spcBef>
                <a:spcPts val="900"/>
              </a:spcBef>
              <a:buSzPts val="1200"/>
              <a:buFont typeface="+mj-lt"/>
              <a:buAutoNum type="arabicPeriod"/>
              <a:tabLst>
                <a:tab pos="495935"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Feature</a:t>
            </a:r>
            <a:r>
              <a:rPr lang="en-US" sz="1600" b="1"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Extraction</a:t>
            </a:r>
            <a:b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Extract key features from emails, such as URLs, subject lines, and email content.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spcBef>
                <a:spcPts val="900"/>
              </a:spcBef>
              <a:buSzPts val="1200"/>
              <a:buFont typeface="+mj-lt"/>
              <a:buAutoNum type="arabicPeriod"/>
              <a:tabLst>
                <a:tab pos="495935"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Machine</a:t>
            </a:r>
            <a:r>
              <a:rPr lang="en-US" sz="1600" b="1" spc="2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Learning</a:t>
            </a:r>
            <a:r>
              <a:rPr lang="en-US" sz="16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Module  </a:t>
            </a:r>
          </a:p>
          <a:p>
            <a:pPr lvl="0">
              <a:spcBef>
                <a:spcPts val="900"/>
              </a:spcBef>
              <a:buSzPts val="1200"/>
              <a:tabLst>
                <a:tab pos="495935" algn="l"/>
              </a:tabLs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Use the PHI-Net (MLPClassifier) algorithm, which builds  multiple  decision trees based on those features, to . . .        train the model on the  dataset.</a:t>
            </a:r>
          </a:p>
          <a:p>
            <a:pPr marL="342900" lvl="0" indent="-342900">
              <a:spcBef>
                <a:spcPts val="900"/>
              </a:spcBef>
              <a:buSzPts val="1200"/>
              <a:buFont typeface="+mj-lt"/>
              <a:buAutoNum type="arabicPeriod"/>
              <a:tabLst>
                <a:tab pos="495935"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Real-Time</a:t>
            </a:r>
            <a:r>
              <a:rPr lang="en-US" sz="1600" b="1"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Updates</a:t>
            </a:r>
            <a:r>
              <a:rPr lang="en-US" sz="16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600" b="1"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Threat</a:t>
            </a:r>
            <a:r>
              <a:rPr lang="en-US" sz="1600" b="1" spc="-2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lvl="0" indent="-342900">
              <a:spcBef>
                <a:spcPts val="900"/>
              </a:spcBef>
              <a:buSzPts val="1200"/>
              <a:buFont typeface="+mj-lt"/>
              <a:buAutoNum type="arabicPeriod"/>
              <a:tabLst>
                <a:tab pos="495935" algn="l"/>
              </a:tabLs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IntelligenceKeep</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the model updated with the latest phishing trends and incorporate new data for         .  retraining.</a:t>
            </a:r>
          </a:p>
          <a:p>
            <a:pPr marL="342900" lvl="0" indent="-342900">
              <a:spcBef>
                <a:spcPts val="900"/>
              </a:spcBef>
              <a:buSzPts val="1200"/>
              <a:buFont typeface="+mj-lt"/>
              <a:buAutoNum type="arabicPeriod"/>
              <a:tabLst>
                <a:tab pos="534035" algn="l"/>
              </a:tabLst>
            </a:pPr>
            <a:r>
              <a:rPr lang="en-US" sz="1600" b="1" spc="-5" dirty="0">
                <a:effectLst/>
                <a:latin typeface="Times New Roman" panose="02020603050405020304" pitchFamily="18" charset="0"/>
                <a:ea typeface="Times New Roman" panose="02020603050405020304" pitchFamily="18" charset="0"/>
                <a:cs typeface="Times New Roman" panose="02020603050405020304" pitchFamily="18" charset="0"/>
              </a:rPr>
              <a:t>User</a:t>
            </a:r>
            <a:r>
              <a:rPr lang="en-US" sz="1600" b="1"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spc="-5" dirty="0">
                <a:effectLst/>
                <a:latin typeface="Times New Roman" panose="02020603050405020304" pitchFamily="18" charset="0"/>
                <a:ea typeface="Times New Roman" panose="02020603050405020304" pitchFamily="18" charset="0"/>
                <a:cs typeface="Times New Roman" panose="02020603050405020304" pitchFamily="18" charset="0"/>
              </a:rPr>
              <a:t>Awareness</a:t>
            </a:r>
            <a:r>
              <a:rPr lang="en-US" sz="16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spc="-5"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600"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spc="-5" dirty="0">
                <a:effectLst/>
                <a:latin typeface="Times New Roman" panose="02020603050405020304" pitchFamily="18" charset="0"/>
                <a:ea typeface="Times New Roman" panose="02020603050405020304" pitchFamily="18" charset="0"/>
                <a:cs typeface="Times New Roman" panose="02020603050405020304" pitchFamily="18" charset="0"/>
              </a:rPr>
              <a:t>Evaluation  </a:t>
            </a:r>
          </a:p>
          <a:p>
            <a:pPr marL="342900" lvl="0" indent="-342900">
              <a:spcBef>
                <a:spcPts val="900"/>
              </a:spcBef>
              <a:buSzPts val="1200"/>
              <a:buFont typeface="+mj-lt"/>
              <a:buAutoNum type="arabicPeriod"/>
              <a:tabLst>
                <a:tab pos="534035" algn="l"/>
              </a:tabLst>
            </a:pPr>
            <a:r>
              <a:rPr lang="en-US" sz="1200" spc="-5" dirty="0">
                <a:effectLst/>
                <a:latin typeface="Times New Roman" panose="02020603050405020304" pitchFamily="18" charset="0"/>
                <a:ea typeface="Times New Roman" panose="02020603050405020304" pitchFamily="18" charset="0"/>
                <a:cs typeface="Times New Roman" panose="02020603050405020304" pitchFamily="18" charset="0"/>
              </a:rPr>
              <a:t> Enhance user awareness and measure system effectiveness</a:t>
            </a:r>
            <a:r>
              <a:rPr lang="en-US" sz="1600" spc="-5"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Parallelogram 7">
            <a:extLst>
              <a:ext uri="{FF2B5EF4-FFF2-40B4-BE49-F238E27FC236}">
                <a16:creationId xmlns:a16="http://schemas.microsoft.com/office/drawing/2014/main" id="{9466436A-66A5-A0B1-614D-43A18A092804}"/>
              </a:ext>
            </a:extLst>
          </p:cNvPr>
          <p:cNvSpPr/>
          <p:nvPr/>
        </p:nvSpPr>
        <p:spPr>
          <a:xfrm>
            <a:off x="818536" y="229791"/>
            <a:ext cx="5277464" cy="403123"/>
          </a:xfrm>
          <a:prstGeom prst="parallelogram">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Proposed Phishing Detection System</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7C03DA9-B32A-5761-9F3A-877A3649F3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1877" y="574266"/>
            <a:ext cx="4650123" cy="2142378"/>
          </a:xfrm>
          <a:prstGeom prst="rect">
            <a:avLst/>
          </a:prstGeom>
        </p:spPr>
      </p:pic>
    </p:spTree>
    <p:extLst>
      <p:ext uri="{BB962C8B-B14F-4D97-AF65-F5344CB8AC3E}">
        <p14:creationId xmlns:p14="http://schemas.microsoft.com/office/powerpoint/2010/main" val="4244384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9EC4BC3-3DA8-D3E8-F0E8-0D4185B14746}"/>
              </a:ext>
            </a:extLst>
          </p:cNvPr>
          <p:cNvSpPr txBox="1"/>
          <p:nvPr/>
        </p:nvSpPr>
        <p:spPr>
          <a:xfrm>
            <a:off x="1029594" y="3429000"/>
            <a:ext cx="6105832" cy="2585323"/>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Applications of  PHI-Net (MLPClassifier)</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Classification:</a:t>
            </a:r>
            <a:r>
              <a:rPr lang="en-US" dirty="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Spam filtering</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Customer churn prediction</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classification</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Anomaly detection:</a:t>
            </a:r>
            <a:r>
              <a:rPr lang="en-US" dirty="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Identifying fraudulent transactions</a:t>
            </a:r>
          </a:p>
        </p:txBody>
      </p:sp>
      <p:sp>
        <p:nvSpPr>
          <p:cNvPr id="10" name="Parallelogram 9">
            <a:extLst>
              <a:ext uri="{FF2B5EF4-FFF2-40B4-BE49-F238E27FC236}">
                <a16:creationId xmlns:a16="http://schemas.microsoft.com/office/drawing/2014/main" id="{CBB1CD86-6F4D-800A-79B8-C55F0FDD6B95}"/>
              </a:ext>
            </a:extLst>
          </p:cNvPr>
          <p:cNvSpPr/>
          <p:nvPr/>
        </p:nvSpPr>
        <p:spPr>
          <a:xfrm>
            <a:off x="690717" y="186812"/>
            <a:ext cx="4058264" cy="403123"/>
          </a:xfrm>
          <a:prstGeom prst="parallelogram">
            <a:avLst/>
          </a:prstGeom>
          <a:solidFill>
            <a:schemeClr val="accent3">
              <a:lumMod val="40000"/>
              <a:lumOff val="60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Technique</a:t>
            </a:r>
          </a:p>
        </p:txBody>
      </p:sp>
      <p:sp>
        <p:nvSpPr>
          <p:cNvPr id="7" name="TextBox 6">
            <a:extLst>
              <a:ext uri="{FF2B5EF4-FFF2-40B4-BE49-F238E27FC236}">
                <a16:creationId xmlns:a16="http://schemas.microsoft.com/office/drawing/2014/main" id="{99A57921-CB87-6C54-1452-80E346BD2CEC}"/>
              </a:ext>
            </a:extLst>
          </p:cNvPr>
          <p:cNvSpPr txBox="1"/>
          <p:nvPr/>
        </p:nvSpPr>
        <p:spPr>
          <a:xfrm>
            <a:off x="671611" y="723799"/>
            <a:ext cx="6105832" cy="2031325"/>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PHI-Net (MLPClassifier) is a versatile and powerful machine learning algorithm. Its ability to handle large datasets, reduce overfitting, and provide feature importance makes it a popular choice for various classification and regression tasks. By understanding its principles and tuning its hyperparameters, you can effectively apply PHI-Net (MLPClassifier) to your own data analysis problems.</a:t>
            </a:r>
          </a:p>
        </p:txBody>
      </p:sp>
      <p:pic>
        <p:nvPicPr>
          <p:cNvPr id="8" name="Picture 7">
            <a:extLst>
              <a:ext uri="{FF2B5EF4-FFF2-40B4-BE49-F238E27FC236}">
                <a16:creationId xmlns:a16="http://schemas.microsoft.com/office/drawing/2014/main" id="{AE1FD9B0-4917-9E48-7E5E-DDDA81857262}"/>
              </a:ext>
            </a:extLst>
          </p:cNvPr>
          <p:cNvPicPr>
            <a:picLocks noChangeAspect="1"/>
          </p:cNvPicPr>
          <p:nvPr/>
        </p:nvPicPr>
        <p:blipFill>
          <a:blip r:embed="rId2"/>
          <a:stretch>
            <a:fillRect/>
          </a:stretch>
        </p:blipFill>
        <p:spPr>
          <a:xfrm>
            <a:off x="7517320" y="186811"/>
            <a:ext cx="3121183" cy="3481423"/>
          </a:xfrm>
          <a:prstGeom prst="rect">
            <a:avLst/>
          </a:prstGeom>
        </p:spPr>
      </p:pic>
      <p:pic>
        <p:nvPicPr>
          <p:cNvPr id="12" name="Picture 11">
            <a:extLst>
              <a:ext uri="{FF2B5EF4-FFF2-40B4-BE49-F238E27FC236}">
                <a16:creationId xmlns:a16="http://schemas.microsoft.com/office/drawing/2014/main" id="{7CCCA691-04B0-02C5-AB53-13D0B2BC7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6100" y="3825877"/>
            <a:ext cx="4332983" cy="2722407"/>
          </a:xfrm>
          <a:prstGeom prst="rect">
            <a:avLst/>
          </a:prstGeom>
        </p:spPr>
      </p:pic>
    </p:spTree>
    <p:extLst>
      <p:ext uri="{BB962C8B-B14F-4D97-AF65-F5344CB8AC3E}">
        <p14:creationId xmlns:p14="http://schemas.microsoft.com/office/powerpoint/2010/main" val="1033890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FF04A9-3424-5389-9A22-95ED04219C89}"/>
              </a:ext>
            </a:extLst>
          </p:cNvPr>
          <p:cNvSpPr>
            <a:spLocks noGrp="1"/>
          </p:cNvSpPr>
          <p:nvPr>
            <p:ph idx="1"/>
          </p:nvPr>
        </p:nvSpPr>
        <p:spPr>
          <a:xfrm>
            <a:off x="796413" y="658761"/>
            <a:ext cx="8595360" cy="5187079"/>
          </a:xfrm>
        </p:spPr>
        <p:txBody>
          <a:bodyPr/>
          <a:lstStyle/>
          <a:p>
            <a:r>
              <a:rPr lang="en-US" dirty="0">
                <a:solidFill>
                  <a:schemeClr val="tx1"/>
                </a:solidFill>
                <a:latin typeface="Times New Roman" panose="02020603050405020304" pitchFamily="18" charset="0"/>
                <a:cs typeface="Times New Roman" panose="02020603050405020304" pitchFamily="18" charset="0"/>
              </a:rPr>
              <a:t>1. </a:t>
            </a:r>
            <a:r>
              <a:rPr lang="en-US" sz="1800" b="1" dirty="0">
                <a:solidFill>
                  <a:schemeClr val="tx1"/>
                </a:solidFill>
                <a:latin typeface="Times New Roman" panose="02020603050405020304" pitchFamily="18" charset="0"/>
                <a:cs typeface="Times New Roman" panose="02020603050405020304" pitchFamily="18" charset="0"/>
              </a:rPr>
              <a:t>Data Preprocessing</a:t>
            </a:r>
            <a:r>
              <a:rPr lang="en-US"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The dataset contains columns for email bodies, URLs, attachments, and labels.- Features include email body length, presence of suspicious keywords, and domain analysis.</a:t>
            </a:r>
          </a:p>
          <a:p>
            <a:r>
              <a:rPr lang="en-US" dirty="0">
                <a:solidFill>
                  <a:schemeClr val="tx1"/>
                </a:solidFill>
                <a:latin typeface="Times New Roman" panose="02020603050405020304" pitchFamily="18" charset="0"/>
                <a:cs typeface="Times New Roman" panose="02020603050405020304" pitchFamily="18" charset="0"/>
              </a:rPr>
              <a:t>2. </a:t>
            </a:r>
            <a:r>
              <a:rPr lang="en-US" sz="1800" b="1" dirty="0">
                <a:solidFill>
                  <a:schemeClr val="tx1"/>
                </a:solidFill>
                <a:latin typeface="Times New Roman" panose="02020603050405020304" pitchFamily="18" charset="0"/>
                <a:cs typeface="Times New Roman" panose="02020603050405020304" pitchFamily="18" charset="0"/>
              </a:rPr>
              <a:t>Model Training</a:t>
            </a:r>
            <a:r>
              <a:rPr lang="en-US"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A custom PHI-Net model is used with a decision tree-based classifier.- Metrics are calculated to evaluate performance.</a:t>
            </a:r>
          </a:p>
          <a:p>
            <a:r>
              <a:rPr lang="en-US" dirty="0">
                <a:solidFill>
                  <a:schemeClr val="tx1"/>
                </a:solidFill>
                <a:latin typeface="Times New Roman" panose="02020603050405020304" pitchFamily="18" charset="0"/>
                <a:cs typeface="Times New Roman" panose="02020603050405020304" pitchFamily="18" charset="0"/>
              </a:rPr>
              <a:t>3.</a:t>
            </a:r>
            <a:r>
              <a:rPr lang="en-US" sz="1800" b="1" dirty="0">
                <a:solidFill>
                  <a:schemeClr val="tx1"/>
                </a:solidFill>
                <a:latin typeface="Times New Roman" panose="02020603050405020304" pitchFamily="18" charset="0"/>
                <a:cs typeface="Times New Roman" panose="02020603050405020304" pitchFamily="18" charset="0"/>
              </a:rPr>
              <a:t> Deployment</a:t>
            </a:r>
            <a:r>
              <a:rPr lang="en-US" dirty="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 A Flask application serves as the interface for model predictions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8323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rallelogram 2">
            <a:extLst>
              <a:ext uri="{FF2B5EF4-FFF2-40B4-BE49-F238E27FC236}">
                <a16:creationId xmlns:a16="http://schemas.microsoft.com/office/drawing/2014/main" id="{C36C3AF9-238D-52C0-5096-F28CB8FEB638}"/>
              </a:ext>
            </a:extLst>
          </p:cNvPr>
          <p:cNvSpPr/>
          <p:nvPr/>
        </p:nvSpPr>
        <p:spPr>
          <a:xfrm>
            <a:off x="503903" y="34355"/>
            <a:ext cx="4697362" cy="762057"/>
          </a:xfrm>
          <a:prstGeom prst="parallelogram">
            <a:avLst/>
          </a:prstGeom>
        </p:spPr>
        <p:style>
          <a:lnRef idx="1">
            <a:schemeClr val="accent3"/>
          </a:lnRef>
          <a:fillRef idx="3">
            <a:schemeClr val="accent3"/>
          </a:fillRef>
          <a:effectRef idx="2">
            <a:schemeClr val="accent3"/>
          </a:effectRef>
          <a:fontRef idx="minor">
            <a:schemeClr val="lt1"/>
          </a:fontRef>
        </p:style>
        <p:txBody>
          <a:bodyPr rtlCol="0" anchor="ctr"/>
          <a:lstStyle/>
          <a:p>
            <a:pPr marL="304800">
              <a:spcBef>
                <a:spcPts val="1035"/>
              </a:spcBef>
              <a:spcAft>
                <a:spcPts val="0"/>
              </a:spcAft>
            </a:pPr>
            <a:r>
              <a:rPr lang="en-US" b="1" kern="0" spc="-10" dirty="0">
                <a:latin typeface="Times New Roman" panose="02020603050405020304" pitchFamily="18" charset="0"/>
                <a:ea typeface="Times New Roman" panose="02020603050405020304" pitchFamily="18" charset="0"/>
              </a:rPr>
              <a:t>Architecture</a:t>
            </a:r>
            <a:r>
              <a:rPr lang="en-US" sz="1800" b="1" kern="0" spc="-10"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a:t>
            </a:r>
            <a:r>
              <a:rPr lang="en-US" sz="1800" b="1" kern="0" spc="31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Machine</a:t>
            </a:r>
            <a:r>
              <a:rPr lang="en-US" sz="1800" b="1" kern="0" spc="-1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Learning</a:t>
            </a:r>
            <a:r>
              <a:rPr lang="en-US" sz="1800" b="1" kern="0" spc="-1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Model</a:t>
            </a:r>
            <a:r>
              <a:rPr lang="en-US" sz="1800" b="1" kern="0" spc="-10"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for</a:t>
            </a:r>
            <a:r>
              <a:rPr lang="en-US" sz="1800" b="1" kern="0" spc="-45"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Phishing</a:t>
            </a:r>
            <a:r>
              <a:rPr lang="en-US" sz="1800" b="1" kern="0" spc="-10"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Emails</a:t>
            </a:r>
            <a:r>
              <a:rPr lang="en-US" sz="1800" b="1" kern="0" spc="-10" dirty="0">
                <a:effectLst/>
                <a:latin typeface="Times New Roman" panose="02020603050405020304" pitchFamily="18" charset="0"/>
                <a:ea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rPr>
              <a:t>Detection</a:t>
            </a:r>
            <a:endParaRPr lang="en-IN" sz="1800" b="1" kern="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65DB22DD-6F00-24F7-C333-53AF0ACBC5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894080"/>
            <a:ext cx="6858000" cy="5929565"/>
          </a:xfrm>
          <a:prstGeom prst="rect">
            <a:avLst/>
          </a:prstGeom>
        </p:spPr>
      </p:pic>
    </p:spTree>
    <p:extLst>
      <p:ext uri="{BB962C8B-B14F-4D97-AF65-F5344CB8AC3E}">
        <p14:creationId xmlns:p14="http://schemas.microsoft.com/office/powerpoint/2010/main" val="2207053910"/>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1820</TotalTime>
  <Words>708</Words>
  <Application>Microsoft Office PowerPoint</Application>
  <PresentationFormat>Widescreen</PresentationFormat>
  <Paragraphs>69</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Bodoni MT</vt:lpstr>
      <vt:lpstr>Calibri</vt:lpstr>
      <vt:lpstr>Times New Roman</vt:lpstr>
      <vt:lpstr>Trebuchet MS</vt:lpstr>
      <vt:lpstr>Wingdings 3</vt:lpstr>
      <vt:lpstr>Facet</vt:lpstr>
      <vt:lpstr>Welcome</vt:lpstr>
      <vt:lpstr>Dr. D.Y. Patil Pratishthan’s College of Engineering  Salokhenagar, Kolhapur 2024-2025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Digvijay Patil</dc:creator>
  <cp:lastModifiedBy>gourang lawane</cp:lastModifiedBy>
  <cp:revision>17</cp:revision>
  <cp:lastPrinted>2025-04-30T06:39:04Z</cp:lastPrinted>
  <dcterms:created xsi:type="dcterms:W3CDTF">2024-04-04T05:13:37Z</dcterms:created>
  <dcterms:modified xsi:type="dcterms:W3CDTF">2025-04-30T06:41:22Z</dcterms:modified>
</cp:coreProperties>
</file>