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  <p:sldMasterId id="2147483685" r:id="rId6"/>
    <p:sldMasterId id="2147483697" r:id="rId7"/>
  </p:sldMasterIdLst>
  <p:notesMasterIdLst>
    <p:notesMasterId r:id="rId25"/>
  </p:notesMasterIdLst>
  <p:handoutMasterIdLst>
    <p:handoutMasterId r:id="rId26"/>
  </p:handoutMasterIdLst>
  <p:sldIdLst>
    <p:sldId id="268" r:id="rId8"/>
    <p:sldId id="284" r:id="rId9"/>
    <p:sldId id="286" r:id="rId10"/>
    <p:sldId id="285" r:id="rId11"/>
    <p:sldId id="291" r:id="rId12"/>
    <p:sldId id="287" r:id="rId13"/>
    <p:sldId id="288" r:id="rId14"/>
    <p:sldId id="294" r:id="rId15"/>
    <p:sldId id="292" r:id="rId16"/>
    <p:sldId id="295" r:id="rId17"/>
    <p:sldId id="289" r:id="rId18"/>
    <p:sldId id="290" r:id="rId19"/>
    <p:sldId id="293" r:id="rId20"/>
    <p:sldId id="263" r:id="rId21"/>
    <p:sldId id="281" r:id="rId22"/>
    <p:sldId id="282" r:id="rId23"/>
    <p:sldId id="283" r:id="rId24"/>
  </p:sldIdLst>
  <p:sldSz cx="9144000" cy="5143500" type="screen16x9"/>
  <p:notesSz cx="9296400" cy="7010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320702C-2590-4C8E-9D7F-D89DD5F2CA6F}">
          <p14:sldIdLst>
            <p14:sldId id="268"/>
            <p14:sldId id="284"/>
          </p14:sldIdLst>
        </p14:section>
        <p14:section name="Постановка задчи" id="{295E6FB7-1F23-4351-B6FF-49C51065FCE1}">
          <p14:sldIdLst>
            <p14:sldId id="286"/>
            <p14:sldId id="285"/>
            <p14:sldId id="291"/>
          </p14:sldIdLst>
        </p14:section>
        <p14:section name="Исследование" id="{1B6500BF-08AA-4D1F-816C-40112F7031BD}">
          <p14:sldIdLst>
            <p14:sldId id="287"/>
            <p14:sldId id="288"/>
            <p14:sldId id="294"/>
            <p14:sldId id="292"/>
            <p14:sldId id="295"/>
          </p14:sldIdLst>
        </p14:section>
        <p14:section name="Заключение" id="{8BCDA5BB-29B1-4555-95B9-FC7DFC4661A1}">
          <p14:sldIdLst>
            <p14:sldId id="289"/>
            <p14:sldId id="290"/>
            <p14:sldId id="293"/>
            <p14:sldId id="263"/>
          </p14:sldIdLst>
        </p14:section>
        <p14:section name="Slide templates" id="{DF17EDC5-170D-4315-B2DE-698EC9979759}">
          <p14:sldIdLst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36"/>
    <a:srgbClr val="00E296"/>
    <a:srgbClr val="9D9D9C"/>
    <a:srgbClr val="00B492"/>
    <a:srgbClr val="93EB20"/>
    <a:srgbClr val="005F4B"/>
    <a:srgbClr val="54B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215" d="100"/>
          <a:sy n="215" d="100"/>
        </p:scale>
        <p:origin x="136" y="1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5" d="100"/>
          <a:sy n="125" d="100"/>
        </p:scale>
        <p:origin x="196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5E99C-BE4E-4355-90D5-0EE3464258D9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E43BF-A41D-4418-A59B-85776131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1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2B9AD4B-8655-4940-A3C2-456FA4D65BFE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50144F6-1F44-484E-96B6-CAB23FCB3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7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49C33-A899-4080-B833-E3FCF70FA0F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23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44" y="2197802"/>
            <a:ext cx="7343240" cy="74789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26443" y="3109301"/>
            <a:ext cx="5624255" cy="3323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7669684" y="28030"/>
            <a:ext cx="1268964" cy="597159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889A51-534D-43C9-B43F-410AC30D43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678" y="143030"/>
            <a:ext cx="2089668" cy="6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092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8">
          <p15:clr>
            <a:srgbClr val="FBAE40"/>
          </p15:clr>
        </p15:guide>
        <p15:guide id="2" pos="204" userDrawn="1">
          <p15:clr>
            <a:srgbClr val="FBAE40"/>
          </p15:clr>
        </p15:guide>
        <p15:guide id="0" orient="horz" pos="23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938" y="1085850"/>
            <a:ext cx="4111054" cy="379015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644009" y="1085850"/>
            <a:ext cx="4109467" cy="379015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97854799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1707654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91"/>
            <a:ext cx="9144000" cy="1847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95" y="657140"/>
            <a:ext cx="8363938" cy="6093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2171718"/>
            <a:ext cx="8363938" cy="263228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056100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895493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7298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pag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3923928" cy="5143500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27"/>
            <a:ext cx="3923928" cy="5136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3174452" cy="1495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5571" y="2081160"/>
            <a:ext cx="3178317" cy="1059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spc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39952" y="171450"/>
            <a:ext cx="4608512" cy="45605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006124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Topa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197350"/>
            <a:ext cx="8484348" cy="7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60032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apph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9" y="0"/>
            <a:ext cx="9141442" cy="51435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2474" y="2197350"/>
            <a:ext cx="8423524" cy="7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9051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8" y="-2480"/>
            <a:ext cx="9136032" cy="514396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197350"/>
            <a:ext cx="8484348" cy="7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rgbClr val="00B336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1194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197802"/>
            <a:ext cx="8423524" cy="83099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AF12A-C713-428E-B391-4E5BE93B99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7166" y="3564410"/>
            <a:ext cx="2089668" cy="6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5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82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4147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>
            <a:lvl1pPr>
              <a:lnSpc>
                <a:spcPct val="100000"/>
              </a:lnSpc>
              <a:defRPr spc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1"/>
            <a:ext cx="8363938" cy="3718148"/>
          </a:xfrm>
        </p:spPr>
        <p:txBody>
          <a:bodyPr>
            <a:noAutofit/>
          </a:bodyPr>
          <a:lstStyle>
            <a:lvl1pPr marL="0" marR="0" indent="0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spc="0" baseline="0">
                <a:latin typeface="+mn-lt"/>
              </a:defRPr>
            </a:lvl1pPr>
            <a:lvl2pPr marL="266693" marR="0" indent="-266693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 sz="2000" spc="0" baseline="0"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marL="0" marR="0" lvl="0" indent="0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66693" marR="0" lvl="1" indent="-266693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760667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>
            <a:lvl1pPr>
              <a:lnSpc>
                <a:spcPct val="100000"/>
              </a:lnSpc>
              <a:defRPr spc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1"/>
            <a:ext cx="8363938" cy="3718148"/>
          </a:xfrm>
        </p:spPr>
        <p:txBody>
          <a:bodyPr>
            <a:noAutofit/>
          </a:bodyPr>
          <a:lstStyle>
            <a:lvl1pPr marL="0" marR="0" indent="0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spc="0" baseline="0">
                <a:latin typeface="+mn-lt"/>
              </a:defRPr>
            </a:lvl1pPr>
            <a:lvl2pPr marL="266693" marR="0" indent="-266693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 sz="2000" spc="0" baseline="0"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marL="0" marR="0" lvl="0" indent="0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66693" marR="0" lvl="1" indent="-266693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E1BF0-D8AF-489A-8B81-0961E5232B3A}"/>
              </a:ext>
            </a:extLst>
          </p:cNvPr>
          <p:cNvSpPr txBox="1"/>
          <p:nvPr userDrawn="1"/>
        </p:nvSpPr>
        <p:spPr>
          <a:xfrm>
            <a:off x="389437" y="4963255"/>
            <a:ext cx="3670877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© 2018 Veeam Software. Confidential information. All rights reserved. All trademarks are the property of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18424662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8939" y="1085849"/>
            <a:ext cx="8364537" cy="37181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06212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50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8" y="1085852"/>
            <a:ext cx="8363937" cy="36461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6" fontAlgn="base">
              <a:spcBef>
                <a:spcPct val="0"/>
              </a:spcBef>
              <a:spcAft>
                <a:spcPct val="0"/>
              </a:spcAft>
            </a:pPr>
            <a:endParaRPr lang="ru-RU" sz="1800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16" name="Group 15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Use an eyedropper to choose 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one of </a:t>
              </a:r>
              <a:r>
                <a: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corporate colors: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280" y="1"/>
            <a:ext cx="9141440" cy="5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66" r:id="rId2"/>
    <p:sldLayoutId id="2147483678" r:id="rId3"/>
    <p:sldLayoutId id="2147483674" r:id="rId4"/>
    <p:sldLayoutId id="2147483695" r:id="rId5"/>
    <p:sldLayoutId id="2147483701" r:id="rId6"/>
  </p:sldLayoutIdLst>
  <p:transition>
    <p:fade/>
  </p:transition>
  <p:txStyles>
    <p:titleStyle>
      <a:lvl1pPr algn="l" defTabSz="686030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Arial" charset="0"/>
        </a:defRPr>
      </a:lvl1pPr>
    </p:titleStyle>
    <p:bodyStyle>
      <a:lvl1pPr marL="259654" indent="-259654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 spc="0">
          <a:solidFill>
            <a:schemeClr val="bg1"/>
          </a:solidFill>
          <a:latin typeface="+mn-lt"/>
          <a:ea typeface="+mn-ea"/>
          <a:cs typeface="+mn-cs"/>
        </a:defRPr>
      </a:lvl1pPr>
      <a:lvl2pPr marL="472856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56" algn="l"/>
        </a:tabLst>
        <a:defRPr sz="2100" kern="1200" spc="0">
          <a:solidFill>
            <a:schemeClr val="bg1"/>
          </a:solidFill>
          <a:latin typeface="+mn-lt"/>
          <a:ea typeface="+mn-ea"/>
          <a:cs typeface="+mn-cs"/>
        </a:defRPr>
      </a:lvl2pPr>
      <a:lvl3pPr marL="686057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>
          <a:solidFill>
            <a:schemeClr val="bg1"/>
          </a:solidFill>
          <a:latin typeface="+mn-lt"/>
          <a:ea typeface="+mn-ea"/>
          <a:cs typeface="+mn-cs"/>
        </a:defRPr>
      </a:lvl3pPr>
      <a:lvl4pPr marL="1112462" indent="-16794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57" algn="l"/>
        </a:tabLst>
        <a:defRPr sz="1500" kern="1200" spc="0">
          <a:solidFill>
            <a:schemeClr val="bg1"/>
          </a:solidFill>
          <a:latin typeface="+mn-lt"/>
          <a:ea typeface="+mn-ea"/>
          <a:cs typeface="+mn-cs"/>
        </a:defRPr>
      </a:lvl4pPr>
      <a:lvl5pPr marL="1285167" indent="-172706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58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596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1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627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16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3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4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6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75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89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0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2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8" y="1088158"/>
            <a:ext cx="836393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89437" y="4963255"/>
            <a:ext cx="3670877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© 2018 Veeam Software. Confidential information. All rights reserved. All trademarks are the property of their respective owners.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17" name="Group 16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Use an eyedropper to choose 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one of </a:t>
              </a:r>
              <a:r>
                <a: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corporate colors: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5005C1D-F91E-4833-B5C7-5530CEB7F9F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350617" y="4587240"/>
            <a:ext cx="1743863" cy="5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0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00" r:id="rId2"/>
    <p:sldLayoutId id="2147483687" r:id="rId3"/>
    <p:sldLayoutId id="2147483688" r:id="rId4"/>
    <p:sldLayoutId id="2147483699" r:id="rId5"/>
    <p:sldLayoutId id="2147483691" r:id="rId6"/>
    <p:sldLayoutId id="2147483693" r:id="rId7"/>
  </p:sldLayoutIdLst>
  <p:transition>
    <p:fade/>
  </p:transition>
  <p:txStyles>
    <p:titleStyle>
      <a:lvl1pPr algn="l" defTabSz="686030" rtl="0" eaLnBrk="1" latinLnBrk="0" hangingPunct="1">
        <a:lnSpc>
          <a:spcPct val="100000"/>
        </a:lnSpc>
        <a:spcBef>
          <a:spcPct val="0"/>
        </a:spcBef>
        <a:buNone/>
        <a:defRPr lang="en-US" sz="4400" b="0" kern="1200" cap="none" spc="0" baseline="0" dirty="0" smtClean="0">
          <a:ln w="3175">
            <a:noFill/>
          </a:ln>
          <a:solidFill>
            <a:srgbClr val="00B336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57" indent="-271457" algn="l" defTabSz="686030" rtl="0" eaLnBrk="1" latinLnBrk="0" hangingPunct="1">
        <a:lnSpc>
          <a:spcPct val="100000"/>
        </a:lnSpc>
        <a:spcBef>
          <a:spcPts val="0"/>
        </a:spcBef>
        <a:buSzPct val="90000"/>
        <a:buFont typeface="Arial" pitchFamily="34" charset="0"/>
        <a:buChar char="•"/>
        <a:defRPr sz="24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266693" indent="-266693" algn="l" defTabSz="68603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  <a:lumOff val="50000"/>
          </a:schemeClr>
        </a:buClr>
        <a:buSzPct val="90000"/>
        <a:buFont typeface="Arial" pitchFamily="34" charset="0"/>
        <a:buChar char="•"/>
        <a:tabLst/>
        <a:defRPr sz="20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686057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 baseline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3pPr>
      <a:lvl4pPr marL="1112462" indent="-16794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57" algn="l"/>
        </a:tabLst>
        <a:defRPr sz="1400" kern="1200" spc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4pPr>
      <a:lvl5pPr marL="1285167" indent="-172706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58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596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1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627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16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3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4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6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75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89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0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2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088157"/>
            <a:ext cx="8363937" cy="36438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129077" y="4963255"/>
            <a:ext cx="3670877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© 2018 Veeam Software. Confidential information. All rights reserved. All trademarks are the property of their respective owners.</a:t>
            </a:r>
          </a:p>
        </p:txBody>
      </p:sp>
      <p:grpSp>
        <p:nvGrpSpPr>
          <p:cNvPr id="7" name="Group 6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8" name="Group 7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Use an eyedropper to choose 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one of </a:t>
              </a:r>
              <a:r>
                <a: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corporate colors: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260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>
    <p:fade/>
  </p:transition>
  <p:txStyles>
    <p:titleStyle>
      <a:lvl1pPr algn="l" defTabSz="686047" rtl="0" eaLnBrk="1" latinLnBrk="0" hangingPunct="1">
        <a:lnSpc>
          <a:spcPct val="100000"/>
        </a:lnSpc>
        <a:spcBef>
          <a:spcPct val="0"/>
        </a:spcBef>
        <a:buNone/>
        <a:defRPr lang="en-US" sz="4400" b="0" kern="1200" cap="none" spc="0" baseline="0" dirty="0" smtClean="0">
          <a:ln w="3175">
            <a:noFill/>
          </a:ln>
          <a:solidFill>
            <a:srgbClr val="00B336"/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686047" rtl="0" eaLnBrk="1" latinLnBrk="0" hangingPunct="1">
        <a:lnSpc>
          <a:spcPct val="100000"/>
        </a:lnSpc>
        <a:spcBef>
          <a:spcPts val="0"/>
        </a:spcBef>
        <a:buSzPct val="90000"/>
        <a:buFont typeface="Arial" pitchFamily="34" charset="0"/>
        <a:buNone/>
        <a:defRPr sz="24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342900" indent="-342900" algn="l" defTabSz="686047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  <a:lumOff val="50000"/>
          </a:schemeClr>
        </a:buClr>
        <a:buSzPct val="90000"/>
        <a:buFont typeface="Arial" pitchFamily="34" charset="0"/>
        <a:buChar char="•"/>
        <a:tabLst/>
        <a:defRPr sz="20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 baseline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400" kern="1200" spc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FF74AD-0E67-45FA-8E21-D05B90460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344" y="910330"/>
            <a:ext cx="8441312" cy="2335938"/>
          </a:xfrm>
        </p:spPr>
        <p:txBody>
          <a:bodyPr/>
          <a:lstStyle/>
          <a:p>
            <a:pPr algn="ctr"/>
            <a:r>
              <a:rPr lang="ru-RU" sz="4800" dirty="0"/>
              <a:t>Оценка трудоемкости алгоритма на основе эмпирического анализа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A99FC-9805-4779-B359-C9B48E9C494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51344" y="3947373"/>
            <a:ext cx="5622925" cy="8731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Васильев Василий</a:t>
            </a:r>
          </a:p>
          <a:p>
            <a:pPr marL="0" indent="0">
              <a:buNone/>
            </a:pPr>
            <a:r>
              <a:rPr lang="ru-RU" dirty="0"/>
              <a:t>СПбГУ, 21.12.2019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3AEAF-E413-4D72-975D-29CCCADF097D}"/>
              </a:ext>
            </a:extLst>
          </p:cNvPr>
          <p:cNvSpPr txBox="1"/>
          <p:nvPr/>
        </p:nvSpPr>
        <p:spPr>
          <a:xfrm>
            <a:off x="8743154" y="4752210"/>
            <a:ext cx="94578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+mj-lt"/>
              </a:rPr>
              <a:t>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461473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E57577E4-D952-41A7-AA60-E57969B0F740}"/>
              </a:ext>
            </a:extLst>
          </p:cNvPr>
          <p:cNvSpPr txBox="1">
            <a:spLocks/>
          </p:cNvSpPr>
          <p:nvPr/>
        </p:nvSpPr>
        <p:spPr>
          <a:xfrm>
            <a:off x="389436" y="171451"/>
            <a:ext cx="8363938" cy="677108"/>
          </a:xfrm>
          <a:prstGeom prst="rect">
            <a:avLst/>
          </a:prstGeom>
        </p:spPr>
        <p:txBody>
          <a:bodyPr/>
          <a:lstStyle>
            <a:lvl1pPr algn="l" defTabSz="68603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0" kern="1200" cap="none" spc="0" baseline="0" dirty="0" smtClean="0">
                <a:ln w="3175">
                  <a:noFill/>
                </a:ln>
                <a:solidFill>
                  <a:srgbClr val="00B336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ru-RU" dirty="0"/>
              <a:t>Второй этап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A6BBA67-2561-4D06-BA6F-DCF11D0A07D7}"/>
              </a:ext>
            </a:extLst>
          </p:cNvPr>
          <p:cNvSpPr txBox="1">
            <a:spLocks/>
          </p:cNvSpPr>
          <p:nvPr/>
        </p:nvSpPr>
        <p:spPr>
          <a:xfrm>
            <a:off x="389436" y="1085851"/>
            <a:ext cx="8363938" cy="3718148"/>
          </a:xfrm>
          <a:prstGeom prst="rect">
            <a:avLst/>
          </a:prstGeom>
        </p:spPr>
        <p:txBody>
          <a:bodyPr/>
          <a:lstStyle>
            <a:lvl1pPr marL="271457" indent="-271457" algn="l" defTabSz="686030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Char char="•"/>
              <a:defRPr sz="24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693" indent="-266693" algn="l" defTabSz="68603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90000"/>
              <a:buFont typeface="Arial" pitchFamily="34" charset="0"/>
              <a:buChar char="•"/>
              <a:tabLst/>
              <a:defRPr sz="2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6057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 spc="0" baseline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3pPr>
            <a:lvl4pPr marL="1112462" indent="-16794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57" algn="l"/>
              </a:tabLst>
              <a:defRPr sz="1400" kern="1200" spc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4pPr>
            <a:lvl5pPr marL="1285167" indent="-172706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188658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596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1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627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2" indent="-253994"/>
            <a:r>
              <a:rPr lang="ru-RU" dirty="0"/>
              <a:t>Теоретическая трудоемкость</a:t>
            </a:r>
            <a:r>
              <a:rPr lang="en-US" dirty="0"/>
              <a:t>:</a:t>
            </a:r>
            <a:r>
              <a:rPr lang="ru-RU" dirty="0"/>
              <a:t>	</a:t>
            </a:r>
            <a:r>
              <a:rPr lang="ja-JP" altLang="en-US" dirty="0"/>
              <a:t>𝑂</a:t>
            </a:r>
            <a:r>
              <a:rPr lang="en-US" altLang="ja-JP" dirty="0"/>
              <a:t>(</a:t>
            </a:r>
            <a:r>
              <a:rPr lang="ja-JP" altLang="en-US" dirty="0"/>
              <a:t>𝑛</a:t>
            </a:r>
            <a:r>
              <a:rPr lang="en-US" altLang="ja-JP" dirty="0"/>
              <a:t>) = </a:t>
            </a:r>
            <a:r>
              <a:rPr lang="ja-JP" altLang="en-US" dirty="0"/>
              <a:t>𝑛</a:t>
            </a:r>
            <a:r>
              <a:rPr lang="ru-RU" altLang="ja-JP" baseline="30000" dirty="0"/>
              <a:t>4</a:t>
            </a:r>
            <a:endParaRPr lang="ru-RU" dirty="0"/>
          </a:p>
          <a:p>
            <a:pPr marL="342892" indent="-253994"/>
            <a:r>
              <a:rPr lang="ru-RU" dirty="0"/>
              <a:t>Доверительная трудоемкость:	</a:t>
            </a:r>
            <a:r>
              <a:rPr lang="ja-JP" altLang="en-US" dirty="0"/>
              <a:t>𝑂</a:t>
            </a:r>
            <a:r>
              <a:rPr lang="en-US" altLang="ja-JP" dirty="0"/>
              <a:t>(</a:t>
            </a:r>
            <a:r>
              <a:rPr lang="ja-JP" altLang="en-US" dirty="0"/>
              <a:t>𝑛</a:t>
            </a:r>
            <a:r>
              <a:rPr lang="en-US" altLang="ja-JP" dirty="0"/>
              <a:t>) =</a:t>
            </a:r>
            <a:r>
              <a:rPr lang="ru-RU" altLang="ja-JP" dirty="0"/>
              <a:t> </a:t>
            </a:r>
            <a:r>
              <a:rPr lang="ja-JP" altLang="en-US" dirty="0"/>
              <a:t>𝑛</a:t>
            </a:r>
            <a:r>
              <a:rPr lang="ru-RU" altLang="ja-JP" baseline="30000" dirty="0"/>
              <a:t>3</a:t>
            </a:r>
            <a:endParaRPr lang="ru-RU" dirty="0"/>
          </a:p>
          <a:p>
            <a:pPr marL="88898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4FBC0-3F4C-4280-92E0-82D6B70CFC1F}"/>
              </a:ext>
            </a:extLst>
          </p:cNvPr>
          <p:cNvSpPr txBox="1"/>
          <p:nvPr/>
        </p:nvSpPr>
        <p:spPr>
          <a:xfrm>
            <a:off x="8743154" y="4752210"/>
            <a:ext cx="94578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6CC58-9C64-4D36-B468-7C4513BCFB95}"/>
              </a:ext>
            </a:extLst>
          </p:cNvPr>
          <p:cNvSpPr txBox="1"/>
          <p:nvPr/>
        </p:nvSpPr>
        <p:spPr>
          <a:xfrm>
            <a:off x="389436" y="67576"/>
            <a:ext cx="1123706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ru-RU" dirty="0">
                <a:solidFill>
                  <a:srgbClr val="00B336"/>
                </a:solidFill>
                <a:latin typeface="+mj-lt"/>
              </a:rPr>
              <a:t>Исследование</a:t>
            </a:r>
            <a:endParaRPr lang="en-US" dirty="0">
              <a:solidFill>
                <a:srgbClr val="00B336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3BE38-71F5-46B3-8449-622ACDF66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86" y="2026065"/>
            <a:ext cx="5224638" cy="30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9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1D88DF7-0617-4E17-A766-DC8EC2016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674" y="2156252"/>
            <a:ext cx="8423524" cy="830997"/>
          </a:xfrm>
        </p:spPr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6A308-BB65-49E7-82C3-209D932A6B03}"/>
              </a:ext>
            </a:extLst>
          </p:cNvPr>
          <p:cNvSpPr txBox="1"/>
          <p:nvPr/>
        </p:nvSpPr>
        <p:spPr>
          <a:xfrm>
            <a:off x="8732735" y="4752210"/>
            <a:ext cx="115416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977083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E57577E4-D952-41A7-AA60-E57969B0F740}"/>
              </a:ext>
            </a:extLst>
          </p:cNvPr>
          <p:cNvSpPr txBox="1">
            <a:spLocks/>
          </p:cNvSpPr>
          <p:nvPr/>
        </p:nvSpPr>
        <p:spPr>
          <a:xfrm>
            <a:off x="389436" y="171451"/>
            <a:ext cx="8363938" cy="677108"/>
          </a:xfrm>
          <a:prstGeom prst="rect">
            <a:avLst/>
          </a:prstGeom>
        </p:spPr>
        <p:txBody>
          <a:bodyPr/>
          <a:lstStyle>
            <a:lvl1pPr algn="l" defTabSz="68603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0" kern="1200" cap="none" spc="0" baseline="0" dirty="0" smtClean="0">
                <a:ln w="3175">
                  <a:noFill/>
                </a:ln>
                <a:solidFill>
                  <a:srgbClr val="00B336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ru-RU" dirty="0"/>
              <a:t>Ключевые моменты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A6BBA67-2561-4D06-BA6F-DCF11D0A07D7}"/>
              </a:ext>
            </a:extLst>
          </p:cNvPr>
          <p:cNvSpPr txBox="1">
            <a:spLocks/>
          </p:cNvSpPr>
          <p:nvPr/>
        </p:nvSpPr>
        <p:spPr>
          <a:xfrm>
            <a:off x="389436" y="1085851"/>
            <a:ext cx="8363938" cy="3718148"/>
          </a:xfrm>
          <a:prstGeom prst="rect">
            <a:avLst/>
          </a:prstGeom>
        </p:spPr>
        <p:txBody>
          <a:bodyPr/>
          <a:lstStyle>
            <a:lvl1pPr marL="271457" indent="-271457" algn="l" defTabSz="686030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Char char="•"/>
              <a:defRPr sz="24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693" indent="-266693" algn="l" defTabSz="68603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90000"/>
              <a:buFont typeface="Arial" pitchFamily="34" charset="0"/>
              <a:buChar char="•"/>
              <a:tabLst/>
              <a:defRPr sz="2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6057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 spc="0" baseline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3pPr>
            <a:lvl4pPr marL="1112462" indent="-16794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57" algn="l"/>
              </a:tabLst>
              <a:defRPr sz="1400" kern="1200" spc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4pPr>
            <a:lvl5pPr marL="1285167" indent="-172706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188658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596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1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627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2" indent="-253994">
              <a:spcBef>
                <a:spcPts val="600"/>
              </a:spcBef>
            </a:pPr>
            <a:r>
              <a:rPr lang="ru-RU" dirty="0"/>
              <a:t>Теоретическая оценка завышена</a:t>
            </a:r>
          </a:p>
          <a:p>
            <a:pPr marL="342892" indent="-253994">
              <a:spcBef>
                <a:spcPts val="600"/>
              </a:spcBef>
            </a:pPr>
            <a:r>
              <a:rPr lang="ru-RU" dirty="0"/>
              <a:t>В 95% случаев трудоемкость алгоритма не будет превышать значение доверительной трудоемкости</a:t>
            </a:r>
          </a:p>
          <a:p>
            <a:pPr marL="342892" indent="-253994">
              <a:spcBef>
                <a:spcPts val="600"/>
              </a:spcBef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4FBC0-3F4C-4280-92E0-82D6B70CFC1F}"/>
              </a:ext>
            </a:extLst>
          </p:cNvPr>
          <p:cNvSpPr txBox="1"/>
          <p:nvPr/>
        </p:nvSpPr>
        <p:spPr>
          <a:xfrm>
            <a:off x="8743154" y="4752210"/>
            <a:ext cx="94578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6CC58-9C64-4D36-B468-7C4513BCFB95}"/>
              </a:ext>
            </a:extLst>
          </p:cNvPr>
          <p:cNvSpPr txBox="1"/>
          <p:nvPr/>
        </p:nvSpPr>
        <p:spPr>
          <a:xfrm>
            <a:off x="389436" y="67576"/>
            <a:ext cx="625171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ru-RU" dirty="0">
                <a:solidFill>
                  <a:srgbClr val="00B336"/>
                </a:solidFill>
                <a:latin typeface="+mj-lt"/>
              </a:rPr>
              <a:t>Выводы</a:t>
            </a:r>
            <a:endParaRPr lang="en-US" dirty="0">
              <a:solidFill>
                <a:srgbClr val="00B3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5165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E57577E4-D952-41A7-AA60-E57969B0F740}"/>
              </a:ext>
            </a:extLst>
          </p:cNvPr>
          <p:cNvSpPr txBox="1">
            <a:spLocks/>
          </p:cNvSpPr>
          <p:nvPr/>
        </p:nvSpPr>
        <p:spPr>
          <a:xfrm>
            <a:off x="389436" y="171451"/>
            <a:ext cx="8363938" cy="677108"/>
          </a:xfrm>
          <a:prstGeom prst="rect">
            <a:avLst/>
          </a:prstGeom>
        </p:spPr>
        <p:txBody>
          <a:bodyPr/>
          <a:lstStyle>
            <a:lvl1pPr algn="l" defTabSz="68603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0" kern="1200" cap="none" spc="0" baseline="0" dirty="0" smtClean="0">
                <a:ln w="3175">
                  <a:noFill/>
                </a:ln>
                <a:solidFill>
                  <a:srgbClr val="00B336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ru-RU" dirty="0"/>
              <a:t>Дальнейшие планы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A6BBA67-2561-4D06-BA6F-DCF11D0A07D7}"/>
              </a:ext>
            </a:extLst>
          </p:cNvPr>
          <p:cNvSpPr txBox="1">
            <a:spLocks/>
          </p:cNvSpPr>
          <p:nvPr/>
        </p:nvSpPr>
        <p:spPr>
          <a:xfrm>
            <a:off x="389436" y="1085851"/>
            <a:ext cx="8363938" cy="3718148"/>
          </a:xfrm>
          <a:prstGeom prst="rect">
            <a:avLst/>
          </a:prstGeom>
        </p:spPr>
        <p:txBody>
          <a:bodyPr/>
          <a:lstStyle>
            <a:lvl1pPr marL="271457" indent="-271457" algn="l" defTabSz="686030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Char char="•"/>
              <a:defRPr sz="24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693" indent="-266693" algn="l" defTabSz="68603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90000"/>
              <a:buFont typeface="Arial" pitchFamily="34" charset="0"/>
              <a:buChar char="•"/>
              <a:tabLst/>
              <a:defRPr sz="2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6057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 spc="0" baseline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3pPr>
            <a:lvl4pPr marL="1112462" indent="-16794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57" algn="l"/>
              </a:tabLst>
              <a:defRPr sz="1400" kern="1200" spc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4pPr>
            <a:lvl5pPr marL="1285167" indent="-172706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188658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596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1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627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2" indent="-253994">
              <a:spcBef>
                <a:spcPts val="600"/>
              </a:spcBef>
            </a:pPr>
            <a:r>
              <a:rPr lang="ru-RU" dirty="0"/>
              <a:t>Использование реальных географических графов</a:t>
            </a:r>
          </a:p>
          <a:p>
            <a:pPr marL="342892" indent="-253994">
              <a:spcBef>
                <a:spcPts val="600"/>
              </a:spcBef>
            </a:pPr>
            <a:r>
              <a:rPr lang="ru-RU" dirty="0"/>
              <a:t>Исследование ближайших алгоритмов-конкурентов</a:t>
            </a:r>
          </a:p>
          <a:p>
            <a:pPr marL="342892" indent="-253994">
              <a:spcBef>
                <a:spcPts val="600"/>
              </a:spcBef>
            </a:pPr>
            <a:r>
              <a:rPr lang="ru-RU" dirty="0"/>
              <a:t>Решение проблемы для функций трудоемкости от нескольких параметров</a:t>
            </a:r>
          </a:p>
          <a:p>
            <a:pPr marL="342892" indent="-253994">
              <a:spcBef>
                <a:spcPts val="600"/>
              </a:spcBef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4FBC0-3F4C-4280-92E0-82D6B70CFC1F}"/>
              </a:ext>
            </a:extLst>
          </p:cNvPr>
          <p:cNvSpPr txBox="1"/>
          <p:nvPr/>
        </p:nvSpPr>
        <p:spPr>
          <a:xfrm>
            <a:off x="8695866" y="4752210"/>
            <a:ext cx="189155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6CC58-9C64-4D36-B468-7C4513BCFB95}"/>
              </a:ext>
            </a:extLst>
          </p:cNvPr>
          <p:cNvSpPr txBox="1"/>
          <p:nvPr/>
        </p:nvSpPr>
        <p:spPr>
          <a:xfrm>
            <a:off x="389436" y="67576"/>
            <a:ext cx="625171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ru-RU" dirty="0">
                <a:solidFill>
                  <a:srgbClr val="00B336"/>
                </a:solidFill>
                <a:latin typeface="+mj-lt"/>
              </a:rPr>
              <a:t>Выводы</a:t>
            </a:r>
            <a:endParaRPr lang="en-US" dirty="0">
              <a:solidFill>
                <a:srgbClr val="00B3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993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611C832-2449-4AEE-BFEC-CC358C89BCF9}"/>
              </a:ext>
            </a:extLst>
          </p:cNvPr>
          <p:cNvSpPr txBox="1">
            <a:spLocks/>
          </p:cNvSpPr>
          <p:nvPr/>
        </p:nvSpPr>
        <p:spPr>
          <a:xfrm>
            <a:off x="329826" y="1590673"/>
            <a:ext cx="8484348" cy="873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6030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5400" i="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72856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472856" algn="l"/>
              </a:tabLst>
              <a:defRPr sz="21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6057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12462" indent="-16794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57" algn="l"/>
              </a:tabLst>
              <a:defRPr sz="15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85167" indent="-172706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5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88658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596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1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627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000" dirty="0"/>
              <a:t>Спасибо!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C22C3B7-FD77-47C4-8CB6-A7D2F7AF3530}"/>
              </a:ext>
            </a:extLst>
          </p:cNvPr>
          <p:cNvSpPr txBox="1">
            <a:spLocks/>
          </p:cNvSpPr>
          <p:nvPr/>
        </p:nvSpPr>
        <p:spPr>
          <a:xfrm>
            <a:off x="1760537" y="2679703"/>
            <a:ext cx="5622925" cy="873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59654" indent="-259654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4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72856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472856" algn="l"/>
              </a:tabLst>
              <a:defRPr sz="21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6057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12462" indent="-16794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57" algn="l"/>
              </a:tabLst>
              <a:defRPr sz="15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85167" indent="-172706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5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88658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596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1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627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dirty="0"/>
              <a:t>Вопросы?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08591-DAD3-4593-9F2F-9401D630ADB7}"/>
              </a:ext>
            </a:extLst>
          </p:cNvPr>
          <p:cNvSpPr txBox="1"/>
          <p:nvPr/>
        </p:nvSpPr>
        <p:spPr>
          <a:xfrm>
            <a:off x="8695866" y="4752210"/>
            <a:ext cx="189155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033788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E57577E4-D952-41A7-AA60-E57969B0F740}"/>
              </a:ext>
            </a:extLst>
          </p:cNvPr>
          <p:cNvSpPr txBox="1">
            <a:spLocks/>
          </p:cNvSpPr>
          <p:nvPr/>
        </p:nvSpPr>
        <p:spPr>
          <a:xfrm>
            <a:off x="389436" y="171451"/>
            <a:ext cx="8363938" cy="677108"/>
          </a:xfrm>
          <a:prstGeom prst="rect">
            <a:avLst/>
          </a:prstGeom>
        </p:spPr>
        <p:txBody>
          <a:bodyPr/>
          <a:lstStyle>
            <a:lvl1pPr algn="l" defTabSz="68603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0" kern="1200" cap="none" spc="0" baseline="0" dirty="0" smtClean="0">
                <a:ln w="3175">
                  <a:noFill/>
                </a:ln>
                <a:solidFill>
                  <a:srgbClr val="00B336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A6BBA67-2561-4D06-BA6F-DCF11D0A07D7}"/>
              </a:ext>
            </a:extLst>
          </p:cNvPr>
          <p:cNvSpPr txBox="1">
            <a:spLocks/>
          </p:cNvSpPr>
          <p:nvPr/>
        </p:nvSpPr>
        <p:spPr>
          <a:xfrm>
            <a:off x="389436" y="1085851"/>
            <a:ext cx="8363938" cy="3718148"/>
          </a:xfrm>
          <a:prstGeom prst="rect">
            <a:avLst/>
          </a:prstGeom>
        </p:spPr>
        <p:txBody>
          <a:bodyPr/>
          <a:lstStyle>
            <a:lvl1pPr marL="271457" indent="-271457" algn="l" defTabSz="686030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Char char="•"/>
              <a:defRPr sz="24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693" indent="-266693" algn="l" defTabSz="68603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90000"/>
              <a:buFont typeface="Arial" pitchFamily="34" charset="0"/>
              <a:buChar char="•"/>
              <a:tabLst/>
              <a:defRPr sz="2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6057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 spc="0" baseline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3pPr>
            <a:lvl4pPr marL="1112462" indent="-16794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57" algn="l"/>
              </a:tabLst>
              <a:defRPr sz="1400" kern="1200" spc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4pPr>
            <a:lvl5pPr marL="1285167" indent="-172706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188658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596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1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627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2" indent="-253994">
              <a:spcBef>
                <a:spcPts val="600"/>
              </a:spcBef>
            </a:pPr>
            <a:r>
              <a:rPr lang="en-US" dirty="0"/>
              <a:t>Bullet point 1</a:t>
            </a:r>
            <a:endParaRPr lang="ru-RU" dirty="0"/>
          </a:p>
          <a:p>
            <a:pPr marL="342892" indent="-253994"/>
            <a:r>
              <a:rPr lang="en-US" dirty="0"/>
              <a:t>Bullet point 2</a:t>
            </a:r>
            <a:endParaRPr lang="ru-RU" dirty="0"/>
          </a:p>
          <a:p>
            <a:pPr marL="342892" indent="-253994"/>
            <a:r>
              <a:rPr lang="en-US" dirty="0"/>
              <a:t>Bullet point 3</a:t>
            </a:r>
            <a:endParaRPr lang="ru-RU" dirty="0"/>
          </a:p>
          <a:p>
            <a:pPr marL="342892" indent="-253994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4FBC0-3F4C-4280-92E0-82D6B70CFC1F}"/>
              </a:ext>
            </a:extLst>
          </p:cNvPr>
          <p:cNvSpPr txBox="1"/>
          <p:nvPr/>
        </p:nvSpPr>
        <p:spPr>
          <a:xfrm>
            <a:off x="8732735" y="4752210"/>
            <a:ext cx="115416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6CC58-9C64-4D36-B468-7C4513BCFB95}"/>
              </a:ext>
            </a:extLst>
          </p:cNvPr>
          <p:cNvSpPr txBox="1"/>
          <p:nvPr/>
        </p:nvSpPr>
        <p:spPr>
          <a:xfrm>
            <a:off x="389436" y="67576"/>
            <a:ext cx="549831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rgbClr val="00B336"/>
                </a:solidFill>
                <a:latin typeface="+mj-lt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46089452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99FB18B-73C6-4FE1-82AB-A7814C4ADF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674" y="2154938"/>
            <a:ext cx="8423524" cy="830997"/>
          </a:xfrm>
        </p:spPr>
        <p:txBody>
          <a:bodyPr/>
          <a:lstStyle/>
          <a:p>
            <a:r>
              <a:rPr lang="en-US" dirty="0"/>
              <a:t>Section Divider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A4DCF-1FAE-4FAA-9295-2D06C46EF0E0}"/>
              </a:ext>
            </a:extLst>
          </p:cNvPr>
          <p:cNvSpPr txBox="1"/>
          <p:nvPr/>
        </p:nvSpPr>
        <p:spPr>
          <a:xfrm>
            <a:off x="8732735" y="4752210"/>
            <a:ext cx="115416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6610799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1D88DF7-0617-4E17-A766-DC8EC2016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674" y="2156252"/>
            <a:ext cx="8423524" cy="830997"/>
          </a:xfrm>
        </p:spPr>
        <p:txBody>
          <a:bodyPr/>
          <a:lstStyle/>
          <a:p>
            <a:r>
              <a:rPr lang="en-US" dirty="0"/>
              <a:t>Section Divider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6A308-BB65-49E7-82C3-209D932A6B03}"/>
              </a:ext>
            </a:extLst>
          </p:cNvPr>
          <p:cNvSpPr txBox="1"/>
          <p:nvPr/>
        </p:nvSpPr>
        <p:spPr>
          <a:xfrm>
            <a:off x="8732735" y="4752210"/>
            <a:ext cx="115416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33099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E57577E4-D952-41A7-AA60-E57969B0F740}"/>
              </a:ext>
            </a:extLst>
          </p:cNvPr>
          <p:cNvSpPr txBox="1">
            <a:spLocks/>
          </p:cNvSpPr>
          <p:nvPr/>
        </p:nvSpPr>
        <p:spPr>
          <a:xfrm>
            <a:off x="389436" y="171451"/>
            <a:ext cx="8363938" cy="677108"/>
          </a:xfrm>
          <a:prstGeom prst="rect">
            <a:avLst/>
          </a:prstGeom>
        </p:spPr>
        <p:txBody>
          <a:bodyPr/>
          <a:lstStyle>
            <a:lvl1pPr algn="l" defTabSz="68603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0" kern="1200" cap="none" spc="0" baseline="0" dirty="0" smtClean="0">
                <a:ln w="3175">
                  <a:noFill/>
                </a:ln>
                <a:solidFill>
                  <a:srgbClr val="00B336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ru-RU" dirty="0"/>
              <a:t>План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A6BBA67-2561-4D06-BA6F-DCF11D0A07D7}"/>
              </a:ext>
            </a:extLst>
          </p:cNvPr>
          <p:cNvSpPr txBox="1">
            <a:spLocks/>
          </p:cNvSpPr>
          <p:nvPr/>
        </p:nvSpPr>
        <p:spPr>
          <a:xfrm>
            <a:off x="389436" y="1085851"/>
            <a:ext cx="8363938" cy="3718148"/>
          </a:xfrm>
          <a:prstGeom prst="rect">
            <a:avLst/>
          </a:prstGeom>
        </p:spPr>
        <p:txBody>
          <a:bodyPr/>
          <a:lstStyle>
            <a:lvl1pPr marL="271457" indent="-271457" algn="l" defTabSz="686030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Char char="•"/>
              <a:defRPr sz="24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693" indent="-266693" algn="l" defTabSz="68603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90000"/>
              <a:buFont typeface="Arial" pitchFamily="34" charset="0"/>
              <a:buChar char="•"/>
              <a:tabLst/>
              <a:defRPr sz="2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6057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 spc="0" baseline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3pPr>
            <a:lvl4pPr marL="1112462" indent="-16794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57" algn="l"/>
              </a:tabLst>
              <a:defRPr sz="1400" kern="1200" spc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4pPr>
            <a:lvl5pPr marL="1285167" indent="-172706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188658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596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1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627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2" indent="-253994">
              <a:spcBef>
                <a:spcPts val="600"/>
              </a:spcBef>
            </a:pPr>
            <a:r>
              <a:rPr lang="ru-RU" dirty="0"/>
              <a:t>Постановка задачи</a:t>
            </a:r>
          </a:p>
          <a:p>
            <a:pPr marL="342892" indent="-253994"/>
            <a:r>
              <a:rPr lang="ru-RU" dirty="0"/>
              <a:t>Исследование</a:t>
            </a:r>
          </a:p>
          <a:p>
            <a:pPr marL="342892" indent="-253994"/>
            <a:r>
              <a:rPr lang="ru-RU" dirty="0"/>
              <a:t>Выводы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4FBC0-3F4C-4280-92E0-82D6B70CFC1F}"/>
              </a:ext>
            </a:extLst>
          </p:cNvPr>
          <p:cNvSpPr txBox="1"/>
          <p:nvPr/>
        </p:nvSpPr>
        <p:spPr>
          <a:xfrm>
            <a:off x="8743154" y="4752210"/>
            <a:ext cx="94578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14153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1D88DF7-0617-4E17-A766-DC8EC2016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674" y="2156252"/>
            <a:ext cx="8423524" cy="830997"/>
          </a:xfrm>
        </p:spPr>
        <p:txBody>
          <a:bodyPr/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6A308-BB65-49E7-82C3-209D932A6B03}"/>
              </a:ext>
            </a:extLst>
          </p:cNvPr>
          <p:cNvSpPr txBox="1"/>
          <p:nvPr/>
        </p:nvSpPr>
        <p:spPr>
          <a:xfrm>
            <a:off x="8732735" y="4752210"/>
            <a:ext cx="115416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3343638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E57577E4-D952-41A7-AA60-E57969B0F740}"/>
              </a:ext>
            </a:extLst>
          </p:cNvPr>
          <p:cNvSpPr txBox="1">
            <a:spLocks/>
          </p:cNvSpPr>
          <p:nvPr/>
        </p:nvSpPr>
        <p:spPr>
          <a:xfrm>
            <a:off x="389436" y="171451"/>
            <a:ext cx="8363938" cy="677108"/>
          </a:xfrm>
          <a:prstGeom prst="rect">
            <a:avLst/>
          </a:prstGeom>
        </p:spPr>
        <p:txBody>
          <a:bodyPr/>
          <a:lstStyle>
            <a:lvl1pPr algn="l" defTabSz="68603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0" kern="1200" cap="none" spc="0" baseline="0" dirty="0" smtClean="0">
                <a:ln w="3175">
                  <a:noFill/>
                </a:ln>
                <a:solidFill>
                  <a:srgbClr val="00B336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A6BBA67-2561-4D06-BA6F-DCF11D0A07D7}"/>
              </a:ext>
            </a:extLst>
          </p:cNvPr>
          <p:cNvSpPr txBox="1">
            <a:spLocks/>
          </p:cNvSpPr>
          <p:nvPr/>
        </p:nvSpPr>
        <p:spPr>
          <a:xfrm>
            <a:off x="389436" y="1085851"/>
            <a:ext cx="8363938" cy="3718148"/>
          </a:xfrm>
          <a:prstGeom prst="rect">
            <a:avLst/>
          </a:prstGeom>
        </p:spPr>
        <p:txBody>
          <a:bodyPr/>
          <a:lstStyle>
            <a:lvl1pPr marL="271457" indent="-271457" algn="l" defTabSz="686030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Char char="•"/>
              <a:defRPr sz="24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693" indent="-266693" algn="l" defTabSz="68603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90000"/>
              <a:buFont typeface="Arial" pitchFamily="34" charset="0"/>
              <a:buChar char="•"/>
              <a:tabLst/>
              <a:defRPr sz="2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6057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 spc="0" baseline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3pPr>
            <a:lvl4pPr marL="1112462" indent="-16794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57" algn="l"/>
              </a:tabLst>
              <a:defRPr sz="1400" kern="1200" spc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4pPr>
            <a:lvl5pPr marL="1285167" indent="-172706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188658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596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1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627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2" indent="-253994">
              <a:spcBef>
                <a:spcPts val="600"/>
              </a:spcBef>
            </a:pPr>
            <a:r>
              <a:rPr lang="ru-RU" dirty="0"/>
              <a:t>Требуется оценить алгоритм</a:t>
            </a:r>
          </a:p>
          <a:p>
            <a:pPr marL="342892" indent="-253994"/>
            <a:r>
              <a:rPr lang="ru-RU" dirty="0"/>
              <a:t>Средняя оценка не всегда практически значима</a:t>
            </a:r>
          </a:p>
          <a:p>
            <a:pPr marL="342892" indent="-253994"/>
            <a:endParaRPr lang="ru-RU" dirty="0"/>
          </a:p>
          <a:p>
            <a:pPr marL="342892" indent="-253994"/>
            <a:r>
              <a:rPr lang="ru-RU" dirty="0"/>
              <a:t>Как оценить алгоритм на конкретных данных?</a:t>
            </a:r>
          </a:p>
          <a:p>
            <a:pPr marL="342892" indent="-253994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4FBC0-3F4C-4280-92E0-82D6B70CFC1F}"/>
              </a:ext>
            </a:extLst>
          </p:cNvPr>
          <p:cNvSpPr txBox="1"/>
          <p:nvPr/>
        </p:nvSpPr>
        <p:spPr>
          <a:xfrm>
            <a:off x="8743154" y="4752210"/>
            <a:ext cx="94578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6CC58-9C64-4D36-B468-7C4513BCFB95}"/>
              </a:ext>
            </a:extLst>
          </p:cNvPr>
          <p:cNvSpPr txBox="1"/>
          <p:nvPr/>
        </p:nvSpPr>
        <p:spPr>
          <a:xfrm>
            <a:off x="389436" y="67576"/>
            <a:ext cx="1529265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ru-RU" dirty="0">
                <a:solidFill>
                  <a:srgbClr val="00B336"/>
                </a:solidFill>
                <a:latin typeface="+mj-lt"/>
              </a:rPr>
              <a:t>Постановка задачи</a:t>
            </a:r>
            <a:endParaRPr lang="en-US" dirty="0">
              <a:solidFill>
                <a:srgbClr val="00B3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6959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E57577E4-D952-41A7-AA60-E57969B0F740}"/>
              </a:ext>
            </a:extLst>
          </p:cNvPr>
          <p:cNvSpPr txBox="1">
            <a:spLocks/>
          </p:cNvSpPr>
          <p:nvPr/>
        </p:nvSpPr>
        <p:spPr>
          <a:xfrm>
            <a:off x="389436" y="171451"/>
            <a:ext cx="8363938" cy="677108"/>
          </a:xfrm>
          <a:prstGeom prst="rect">
            <a:avLst/>
          </a:prstGeom>
        </p:spPr>
        <p:txBody>
          <a:bodyPr/>
          <a:lstStyle>
            <a:lvl1pPr algn="l" defTabSz="68603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0" kern="1200" cap="none" spc="0" baseline="0" dirty="0" smtClean="0">
                <a:ln w="3175">
                  <a:noFill/>
                </a:ln>
                <a:solidFill>
                  <a:srgbClr val="00B336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ru-RU" dirty="0"/>
              <a:t>Средства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A6BBA67-2561-4D06-BA6F-DCF11D0A07D7}"/>
              </a:ext>
            </a:extLst>
          </p:cNvPr>
          <p:cNvSpPr txBox="1">
            <a:spLocks/>
          </p:cNvSpPr>
          <p:nvPr/>
        </p:nvSpPr>
        <p:spPr>
          <a:xfrm>
            <a:off x="389436" y="1085851"/>
            <a:ext cx="8363938" cy="3718148"/>
          </a:xfrm>
          <a:prstGeom prst="rect">
            <a:avLst/>
          </a:prstGeom>
        </p:spPr>
        <p:txBody>
          <a:bodyPr/>
          <a:lstStyle>
            <a:lvl1pPr marL="271457" indent="-271457" algn="l" defTabSz="686030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Char char="•"/>
              <a:defRPr sz="24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693" indent="-266693" algn="l" defTabSz="68603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90000"/>
              <a:buFont typeface="Arial" pitchFamily="34" charset="0"/>
              <a:buChar char="•"/>
              <a:tabLst/>
              <a:defRPr sz="2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6057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 spc="0" baseline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3pPr>
            <a:lvl4pPr marL="1112462" indent="-16794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57" algn="l"/>
              </a:tabLst>
              <a:defRPr sz="1400" kern="1200" spc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4pPr>
            <a:lvl5pPr marL="1285167" indent="-172706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188658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596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1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627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Рассмотрение функции трудоемкости как дискретной ограниченной случайной величины</a:t>
            </a:r>
          </a:p>
          <a:p>
            <a:endParaRPr lang="ru-RU" dirty="0"/>
          </a:p>
          <a:p>
            <a:r>
              <a:rPr lang="ru-RU" dirty="0"/>
              <a:t>Аппроксимация неизвестного дискретного распределения значений трудоемкости непрерывным распределением с ограниченной вариацией</a:t>
            </a:r>
          </a:p>
          <a:p>
            <a:pPr lvl="2"/>
            <a:r>
              <a:rPr lang="ru-RU" sz="1400" dirty="0"/>
              <a:t>Петрушин В. Н., Ульянов М. В., </a:t>
            </a:r>
            <a:r>
              <a:rPr lang="ru-RU" sz="1400" dirty="0" err="1"/>
              <a:t>Кривенцов</a:t>
            </a:r>
            <a:r>
              <a:rPr lang="ru-RU" sz="1400" dirty="0"/>
              <a:t> А. С. Доверительная трудоемкость – новая оценка качества алгоритмов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4FBC0-3F4C-4280-92E0-82D6B70CFC1F}"/>
              </a:ext>
            </a:extLst>
          </p:cNvPr>
          <p:cNvSpPr txBox="1"/>
          <p:nvPr/>
        </p:nvSpPr>
        <p:spPr>
          <a:xfrm>
            <a:off x="8743154" y="4752210"/>
            <a:ext cx="94578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6CC58-9C64-4D36-B468-7C4513BCFB95}"/>
              </a:ext>
            </a:extLst>
          </p:cNvPr>
          <p:cNvSpPr txBox="1"/>
          <p:nvPr/>
        </p:nvSpPr>
        <p:spPr>
          <a:xfrm>
            <a:off x="389436" y="67576"/>
            <a:ext cx="1529265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ru-RU" dirty="0">
                <a:solidFill>
                  <a:srgbClr val="00B336"/>
                </a:solidFill>
                <a:latin typeface="+mj-lt"/>
              </a:rPr>
              <a:t>Постановка задачи</a:t>
            </a:r>
            <a:endParaRPr lang="en-US" dirty="0">
              <a:solidFill>
                <a:srgbClr val="00B3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4205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1D88DF7-0617-4E17-A766-DC8EC2016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674" y="2156252"/>
            <a:ext cx="8423524" cy="830997"/>
          </a:xfrm>
        </p:spPr>
        <p:txBody>
          <a:bodyPr/>
          <a:lstStyle/>
          <a:p>
            <a:r>
              <a:rPr lang="ru-RU" dirty="0"/>
              <a:t>Исследование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6A308-BB65-49E7-82C3-209D932A6B03}"/>
              </a:ext>
            </a:extLst>
          </p:cNvPr>
          <p:cNvSpPr txBox="1"/>
          <p:nvPr/>
        </p:nvSpPr>
        <p:spPr>
          <a:xfrm>
            <a:off x="8732735" y="4752210"/>
            <a:ext cx="115416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271982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E57577E4-D952-41A7-AA60-E57969B0F740}"/>
              </a:ext>
            </a:extLst>
          </p:cNvPr>
          <p:cNvSpPr txBox="1">
            <a:spLocks/>
          </p:cNvSpPr>
          <p:nvPr/>
        </p:nvSpPr>
        <p:spPr>
          <a:xfrm>
            <a:off x="389436" y="171451"/>
            <a:ext cx="8363938" cy="677108"/>
          </a:xfrm>
          <a:prstGeom prst="rect">
            <a:avLst/>
          </a:prstGeom>
        </p:spPr>
        <p:txBody>
          <a:bodyPr/>
          <a:lstStyle>
            <a:lvl1pPr algn="l" defTabSz="68603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0" kern="1200" cap="none" spc="0" baseline="0" dirty="0" smtClean="0">
                <a:ln w="3175">
                  <a:noFill/>
                </a:ln>
                <a:solidFill>
                  <a:srgbClr val="00B336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ru-RU" dirty="0"/>
              <a:t>Первый этап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A6BBA67-2561-4D06-BA6F-DCF11D0A07D7}"/>
              </a:ext>
            </a:extLst>
          </p:cNvPr>
          <p:cNvSpPr txBox="1">
            <a:spLocks/>
          </p:cNvSpPr>
          <p:nvPr/>
        </p:nvSpPr>
        <p:spPr>
          <a:xfrm>
            <a:off x="389436" y="1085851"/>
            <a:ext cx="8363938" cy="3718148"/>
          </a:xfrm>
          <a:prstGeom prst="rect">
            <a:avLst/>
          </a:prstGeom>
        </p:spPr>
        <p:txBody>
          <a:bodyPr/>
          <a:lstStyle>
            <a:lvl1pPr marL="271457" indent="-271457" algn="l" defTabSz="686030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Char char="•"/>
              <a:defRPr sz="24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693" indent="-266693" algn="l" defTabSz="68603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90000"/>
              <a:buFont typeface="Arial" pitchFamily="34" charset="0"/>
              <a:buChar char="•"/>
              <a:tabLst/>
              <a:defRPr sz="2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6057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 spc="0" baseline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3pPr>
            <a:lvl4pPr marL="1112462" indent="-16794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57" algn="l"/>
              </a:tabLst>
              <a:defRPr sz="1400" kern="1200" spc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4pPr>
            <a:lvl5pPr marL="1285167" indent="-172706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188658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596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1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627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2" indent="-253994">
              <a:spcBef>
                <a:spcPts val="600"/>
              </a:spcBef>
            </a:pPr>
            <a:r>
              <a:rPr lang="ru-RU" sz="2000" dirty="0"/>
              <a:t>Подсчет основных операций алгоритма</a:t>
            </a:r>
          </a:p>
          <a:p>
            <a:pPr marL="342892" indent="-253994">
              <a:spcBef>
                <a:spcPts val="600"/>
              </a:spcBef>
            </a:pPr>
            <a:r>
              <a:rPr lang="ru-RU" sz="2000" dirty="0"/>
              <a:t>Задача: определение размера выборки для второго этапа</a:t>
            </a:r>
          </a:p>
          <a:p>
            <a:pPr marL="342892" indent="-253994">
              <a:spcBef>
                <a:spcPts val="600"/>
              </a:spcBef>
            </a:pPr>
            <a:r>
              <a:rPr lang="ru-RU" sz="2000" dirty="0"/>
              <a:t>Рассмотрение и подтверждение/опровержение гипотезы о распределении трудоемкости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4FBC0-3F4C-4280-92E0-82D6B70CFC1F}"/>
              </a:ext>
            </a:extLst>
          </p:cNvPr>
          <p:cNvSpPr txBox="1"/>
          <p:nvPr/>
        </p:nvSpPr>
        <p:spPr>
          <a:xfrm>
            <a:off x="8743154" y="4752210"/>
            <a:ext cx="94578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6CC58-9C64-4D36-B468-7C4513BCFB95}"/>
              </a:ext>
            </a:extLst>
          </p:cNvPr>
          <p:cNvSpPr txBox="1"/>
          <p:nvPr/>
        </p:nvSpPr>
        <p:spPr>
          <a:xfrm>
            <a:off x="389436" y="67576"/>
            <a:ext cx="1123706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ru-RU" dirty="0">
                <a:solidFill>
                  <a:srgbClr val="00B336"/>
                </a:solidFill>
                <a:latin typeface="+mj-lt"/>
              </a:rPr>
              <a:t>Исследование</a:t>
            </a:r>
            <a:endParaRPr lang="en-US" dirty="0">
              <a:solidFill>
                <a:srgbClr val="00B3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27383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E57577E4-D952-41A7-AA60-E57969B0F740}"/>
              </a:ext>
            </a:extLst>
          </p:cNvPr>
          <p:cNvSpPr txBox="1">
            <a:spLocks/>
          </p:cNvSpPr>
          <p:nvPr/>
        </p:nvSpPr>
        <p:spPr>
          <a:xfrm>
            <a:off x="389436" y="171451"/>
            <a:ext cx="8363938" cy="677108"/>
          </a:xfrm>
          <a:prstGeom prst="rect">
            <a:avLst/>
          </a:prstGeom>
        </p:spPr>
        <p:txBody>
          <a:bodyPr/>
          <a:lstStyle>
            <a:lvl1pPr algn="l" defTabSz="68603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0" kern="1200" cap="none" spc="0" baseline="0" dirty="0" smtClean="0">
                <a:ln w="3175">
                  <a:noFill/>
                </a:ln>
                <a:solidFill>
                  <a:srgbClr val="00B336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ru-RU" dirty="0"/>
              <a:t>Первый этап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A6BBA67-2561-4D06-BA6F-DCF11D0A07D7}"/>
              </a:ext>
            </a:extLst>
          </p:cNvPr>
          <p:cNvSpPr txBox="1">
            <a:spLocks/>
          </p:cNvSpPr>
          <p:nvPr/>
        </p:nvSpPr>
        <p:spPr>
          <a:xfrm>
            <a:off x="389436" y="1085851"/>
            <a:ext cx="8363938" cy="3718148"/>
          </a:xfrm>
          <a:prstGeom prst="rect">
            <a:avLst/>
          </a:prstGeom>
        </p:spPr>
        <p:txBody>
          <a:bodyPr/>
          <a:lstStyle>
            <a:lvl1pPr marL="271457" indent="-271457" algn="l" defTabSz="686030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Char char="•"/>
              <a:defRPr sz="24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693" indent="-266693" algn="l" defTabSz="68603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90000"/>
              <a:buFont typeface="Arial" pitchFamily="34" charset="0"/>
              <a:buChar char="•"/>
              <a:tabLst/>
              <a:defRPr sz="2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6057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 spc="0" baseline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3pPr>
            <a:lvl4pPr marL="1112462" indent="-16794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57" algn="l"/>
              </a:tabLst>
              <a:defRPr sz="1400" kern="1200" spc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4pPr>
            <a:lvl5pPr marL="1285167" indent="-172706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188658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596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1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627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2" indent="-253994">
              <a:spcBef>
                <a:spcPts val="600"/>
              </a:spcBef>
            </a:pPr>
            <a:r>
              <a:rPr lang="ru-RU" dirty="0"/>
              <a:t>Алгоритм </a:t>
            </a:r>
            <a:r>
              <a:rPr lang="ru-RU" dirty="0" err="1"/>
              <a:t>Паллоттино</a:t>
            </a:r>
            <a:endParaRPr lang="ru-RU" dirty="0"/>
          </a:p>
          <a:p>
            <a:pPr marL="342892" indent="-253994">
              <a:spcBef>
                <a:spcPts val="600"/>
              </a:spcBef>
            </a:pPr>
            <a:r>
              <a:rPr lang="ru-RU" dirty="0"/>
              <a:t>Входные данные: </a:t>
            </a:r>
            <a:r>
              <a:rPr lang="ru-RU" sz="2000" dirty="0"/>
              <a:t>полные графы с неравенством треугольника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4FBC0-3F4C-4280-92E0-82D6B70CFC1F}"/>
              </a:ext>
            </a:extLst>
          </p:cNvPr>
          <p:cNvSpPr txBox="1"/>
          <p:nvPr/>
        </p:nvSpPr>
        <p:spPr>
          <a:xfrm>
            <a:off x="8743154" y="4752210"/>
            <a:ext cx="94578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6CC58-9C64-4D36-B468-7C4513BCFB95}"/>
              </a:ext>
            </a:extLst>
          </p:cNvPr>
          <p:cNvSpPr txBox="1"/>
          <p:nvPr/>
        </p:nvSpPr>
        <p:spPr>
          <a:xfrm>
            <a:off x="389436" y="67576"/>
            <a:ext cx="1123706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ru-RU" dirty="0">
                <a:solidFill>
                  <a:srgbClr val="00B336"/>
                </a:solidFill>
                <a:latin typeface="+mj-lt"/>
              </a:rPr>
              <a:t>Исследование</a:t>
            </a:r>
            <a:endParaRPr lang="en-US" dirty="0">
              <a:solidFill>
                <a:srgbClr val="00B336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D9B4A1-08EA-4CD4-A11F-65D64C506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41" y="2111993"/>
            <a:ext cx="5735128" cy="292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364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E57577E4-D952-41A7-AA60-E57969B0F740}"/>
              </a:ext>
            </a:extLst>
          </p:cNvPr>
          <p:cNvSpPr txBox="1">
            <a:spLocks/>
          </p:cNvSpPr>
          <p:nvPr/>
        </p:nvSpPr>
        <p:spPr>
          <a:xfrm>
            <a:off x="389436" y="171451"/>
            <a:ext cx="8363938" cy="677108"/>
          </a:xfrm>
          <a:prstGeom prst="rect">
            <a:avLst/>
          </a:prstGeom>
        </p:spPr>
        <p:txBody>
          <a:bodyPr/>
          <a:lstStyle>
            <a:lvl1pPr algn="l" defTabSz="68603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0" kern="1200" cap="none" spc="0" baseline="0" dirty="0" smtClean="0">
                <a:ln w="3175">
                  <a:noFill/>
                </a:ln>
                <a:solidFill>
                  <a:srgbClr val="00B336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ru-RU" dirty="0"/>
              <a:t>Второй этап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A6BBA67-2561-4D06-BA6F-DCF11D0A07D7}"/>
              </a:ext>
            </a:extLst>
          </p:cNvPr>
          <p:cNvSpPr txBox="1">
            <a:spLocks/>
          </p:cNvSpPr>
          <p:nvPr/>
        </p:nvSpPr>
        <p:spPr>
          <a:xfrm>
            <a:off x="389436" y="1085851"/>
            <a:ext cx="8363938" cy="3718148"/>
          </a:xfrm>
          <a:prstGeom prst="rect">
            <a:avLst/>
          </a:prstGeom>
        </p:spPr>
        <p:txBody>
          <a:bodyPr/>
          <a:lstStyle>
            <a:lvl1pPr marL="271457" indent="-271457" algn="l" defTabSz="686030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Char char="•"/>
              <a:defRPr sz="24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693" indent="-266693" algn="l" defTabSz="68603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90000"/>
              <a:buFont typeface="Arial" pitchFamily="34" charset="0"/>
              <a:buChar char="•"/>
              <a:tabLst/>
              <a:defRPr sz="2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6057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 spc="0" baseline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3pPr>
            <a:lvl4pPr marL="1112462" indent="-16794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57" algn="l"/>
              </a:tabLst>
              <a:defRPr sz="1400" kern="1200" spc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4pPr>
            <a:lvl5pPr marL="1285167" indent="-172706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188658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596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1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627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2" indent="-253994"/>
            <a:r>
              <a:rPr lang="ru-RU" dirty="0"/>
              <a:t>Извлечение выборок необходимого размера</a:t>
            </a:r>
          </a:p>
          <a:p>
            <a:pPr marL="342892" indent="-253994"/>
            <a:r>
              <a:rPr lang="ru-RU" dirty="0"/>
              <a:t>Построение уравнения регрессии дисперсии</a:t>
            </a:r>
            <a:endParaRPr lang="en-US" dirty="0"/>
          </a:p>
          <a:p>
            <a:pPr marL="342892" indent="-253994"/>
            <a:r>
              <a:rPr lang="ru-RU" dirty="0"/>
              <a:t>Расчет параметров бета-распределения</a:t>
            </a:r>
          </a:p>
          <a:p>
            <a:pPr marL="338128" lvl="1" indent="-253994"/>
            <a:r>
              <a:rPr lang="ru-RU" sz="2400" dirty="0"/>
              <a:t>Расчет доверительной функции трудоемкости </a:t>
            </a:r>
          </a:p>
          <a:p>
            <a:pPr marL="757492" lvl="2" indent="-253994"/>
            <a:r>
              <a:rPr lang="en-US" dirty="0"/>
              <a:t>𝑥</a:t>
            </a:r>
            <a:r>
              <a:rPr lang="en-US" baseline="-25000" dirty="0"/>
              <a:t>𝛾</a:t>
            </a:r>
            <a:r>
              <a:rPr lang="en-US" dirty="0"/>
              <a:t>(𝑛) = 𝐵</a:t>
            </a:r>
            <a:r>
              <a:rPr lang="en-US" baseline="30000" dirty="0"/>
              <a:t>−1</a:t>
            </a:r>
            <a:r>
              <a:rPr lang="en-US" dirty="0"/>
              <a:t>(𝛾, 𝛼(𝑛), 𝛽(𝑛))</a:t>
            </a:r>
            <a:endParaRPr lang="ru-RU" dirty="0"/>
          </a:p>
          <a:p>
            <a:pPr marL="757492" lvl="2" indent="-253994"/>
            <a:r>
              <a:rPr lang="en-US" dirty="0"/>
              <a:t>𝑓</a:t>
            </a:r>
            <a:r>
              <a:rPr lang="en-US" baseline="-25000" dirty="0"/>
              <a:t>𝛾</a:t>
            </a:r>
            <a:r>
              <a:rPr lang="en-US" dirty="0"/>
              <a:t>(𝑛) = 𝑓</a:t>
            </a:r>
            <a:r>
              <a:rPr lang="en-US" baseline="30000" dirty="0"/>
              <a:t>∨</a:t>
            </a:r>
            <a:r>
              <a:rPr lang="en-US" dirty="0"/>
              <a:t>(𝑛) + 𝑥</a:t>
            </a:r>
            <a:r>
              <a:rPr lang="en-US" baseline="-25000" dirty="0"/>
              <a:t>𝛾</a:t>
            </a:r>
            <a:r>
              <a:rPr lang="en-US" dirty="0"/>
              <a:t>(𝑛)(𝑓</a:t>
            </a:r>
            <a:r>
              <a:rPr lang="en-US" baseline="30000" dirty="0"/>
              <a:t>∧</a:t>
            </a:r>
            <a:r>
              <a:rPr lang="en-US" dirty="0"/>
              <a:t>(𝑛) − 𝑓</a:t>
            </a:r>
            <a:r>
              <a:rPr lang="en-US" baseline="30000" dirty="0"/>
              <a:t>∨</a:t>
            </a:r>
            <a:r>
              <a:rPr lang="en-US" dirty="0"/>
              <a:t>(𝑛))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4FBC0-3F4C-4280-92E0-82D6B70CFC1F}"/>
              </a:ext>
            </a:extLst>
          </p:cNvPr>
          <p:cNvSpPr txBox="1"/>
          <p:nvPr/>
        </p:nvSpPr>
        <p:spPr>
          <a:xfrm>
            <a:off x="8743154" y="4752210"/>
            <a:ext cx="94578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6CC58-9C64-4D36-B468-7C4513BCFB95}"/>
              </a:ext>
            </a:extLst>
          </p:cNvPr>
          <p:cNvSpPr txBox="1"/>
          <p:nvPr/>
        </p:nvSpPr>
        <p:spPr>
          <a:xfrm>
            <a:off x="389436" y="67576"/>
            <a:ext cx="1123706" cy="20774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ru-RU" dirty="0">
                <a:solidFill>
                  <a:srgbClr val="00B336"/>
                </a:solidFill>
                <a:latin typeface="+mj-lt"/>
              </a:rPr>
              <a:t>Исследование</a:t>
            </a:r>
            <a:endParaRPr lang="en-US" dirty="0">
              <a:solidFill>
                <a:srgbClr val="00B3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0688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eeam Corporate Slides Template (1)">
  <a:themeElements>
    <a:clrScheme name="Veeam_colors">
      <a:dk1>
        <a:srgbClr val="000000"/>
      </a:dk1>
      <a:lt1>
        <a:srgbClr val="FFFFFF"/>
      </a:lt1>
      <a:dk2>
        <a:srgbClr val="00B336"/>
      </a:dk2>
      <a:lt2>
        <a:srgbClr val="FFFFFF"/>
      </a:lt2>
      <a:accent1>
        <a:srgbClr val="00B336"/>
      </a:accent1>
      <a:accent2>
        <a:srgbClr val="9D9D9C"/>
      </a:accent2>
      <a:accent3>
        <a:srgbClr val="BA0200"/>
      </a:accent3>
      <a:accent4>
        <a:srgbClr val="00B336"/>
      </a:accent4>
      <a:accent5>
        <a:srgbClr val="00B492"/>
      </a:accent5>
      <a:accent6>
        <a:srgbClr val="005F4B"/>
      </a:accent6>
      <a:hlink>
        <a:srgbClr val="00B336"/>
      </a:hlink>
      <a:folHlink>
        <a:srgbClr val="00B336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rgbClr val="00B336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spAutoFit/>
      </a:bodyPr>
      <a:lstStyle>
        <a:defPPr algn="ctr"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Veeam Corporate Slides Template">
  <a:themeElements>
    <a:clrScheme name="Veeam_colors">
      <a:dk1>
        <a:srgbClr val="000000"/>
      </a:dk1>
      <a:lt1>
        <a:srgbClr val="FFFFFF"/>
      </a:lt1>
      <a:dk2>
        <a:srgbClr val="00B336"/>
      </a:dk2>
      <a:lt2>
        <a:srgbClr val="FFFFFF"/>
      </a:lt2>
      <a:accent1>
        <a:srgbClr val="00B336"/>
      </a:accent1>
      <a:accent2>
        <a:srgbClr val="9D9D9C"/>
      </a:accent2>
      <a:accent3>
        <a:srgbClr val="BA0200"/>
      </a:accent3>
      <a:accent4>
        <a:srgbClr val="00B336"/>
      </a:accent4>
      <a:accent5>
        <a:srgbClr val="00B492"/>
      </a:accent5>
      <a:accent6>
        <a:srgbClr val="005F4B"/>
      </a:accent6>
      <a:hlink>
        <a:srgbClr val="00B336"/>
      </a:hlink>
      <a:folHlink>
        <a:srgbClr val="00B336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rgbClr val="00B336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 anchor="ctr">
        <a:spAutoFit/>
      </a:bodyPr>
      <a:lstStyle>
        <a:defPPr algn="ctr"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Veeam Corporate Slides Template Main (3)">
  <a:themeElements>
    <a:clrScheme name="Veeam_colors">
      <a:dk1>
        <a:srgbClr val="000000"/>
      </a:dk1>
      <a:lt1>
        <a:srgbClr val="FFFFFF"/>
      </a:lt1>
      <a:dk2>
        <a:srgbClr val="00B336"/>
      </a:dk2>
      <a:lt2>
        <a:srgbClr val="FFFFFF"/>
      </a:lt2>
      <a:accent1>
        <a:srgbClr val="00B336"/>
      </a:accent1>
      <a:accent2>
        <a:srgbClr val="9D9D9C"/>
      </a:accent2>
      <a:accent3>
        <a:srgbClr val="BA0200"/>
      </a:accent3>
      <a:accent4>
        <a:srgbClr val="00B336"/>
      </a:accent4>
      <a:accent5>
        <a:srgbClr val="00B492"/>
      </a:accent5>
      <a:accent6>
        <a:srgbClr val="005F4B"/>
      </a:accent6>
      <a:hlink>
        <a:srgbClr val="00B336"/>
      </a:hlink>
      <a:folHlink>
        <a:srgbClr val="00B336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rgbClr val="00B336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spAutoFit/>
      </a:bodyPr>
      <a:lstStyle>
        <a:defPPr algn="ctr">
          <a:defRPr sz="4000" dirty="0" err="1" smtClean="0">
            <a:solidFill>
              <a:schemeClr val="tx1">
                <a:lumMod val="50000"/>
                <a:lumOff val="50000"/>
              </a:schemeClr>
            </a:solidFill>
            <a:latin typeface="+mj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 Template" ma:contentTypeID="0x0101008D9A05CA1DE08548B716B9A9D05CB49518006E11B2B52DE5F244A8FA2D4AE3D2BD55" ma:contentTypeVersion="48" ma:contentTypeDescription="PPT Template" ma:contentTypeScope="" ma:versionID="156e7fa41bfda8f007f216baac5729bd">
  <xsd:schema xmlns:xsd="http://www.w3.org/2001/XMLSchema" xmlns:xs="http://www.w3.org/2001/XMLSchema" xmlns:p="http://schemas.microsoft.com/office/2006/metadata/properties" xmlns:ns2="29435cc8-1857-4dea-ab51-de7ef4d18d75" xmlns:ns3="8d8f1076-d83c-44b2-9ca3-2070026205ff" targetNamespace="http://schemas.microsoft.com/office/2006/metadata/properties" ma:root="true" ma:fieldsID="e468b06f8a91adc141a099089b7889e5" ns2:_="" ns3:_="">
    <xsd:import namespace="29435cc8-1857-4dea-ab51-de7ef4d18d75"/>
    <xsd:import namespace="8d8f1076-d83c-44b2-9ca3-2070026205ff"/>
    <xsd:element name="properties">
      <xsd:complexType>
        <xsd:sequence>
          <xsd:element name="documentManagement">
            <xsd:complexType>
              <xsd:all>
                <xsd:element ref="ns2:ECMFeaturedContentDescription" minOccurs="0"/>
                <xsd:element ref="ns2:ECMExpirationDate" minOccurs="0"/>
                <xsd:element ref="ns2:TaxCatchAllLabel" minOccurs="0"/>
                <xsd:element ref="ns2:p59d592eb20d4771b92ce9ca1c2ad52d" minOccurs="0"/>
                <xsd:element ref="ns2:cc6db3c680cf49a8a788f82f14bcaa36" minOccurs="0"/>
                <xsd:element ref="ns2:h871cbd7af794cba9a2c10e6c497b8c5" minOccurs="0"/>
                <xsd:element ref="ns2:TaxCatchAll" minOccurs="0"/>
                <xsd:element ref="ns2:ECMManualRank" minOccurs="0"/>
                <xsd:element ref="ns2:ECMViewsLastMonth" minOccurs="0"/>
                <xsd:element ref="ns2:ncf588d53c0f4f219f9e83951352cb6c" minOccurs="0"/>
                <xsd:element ref="ns2:o7d691565da549f5aa08c236692731f3" minOccurs="0"/>
                <xsd:element ref="ns2:efdf8be6259b460eb1fb1e6c2a260d31" minOccurs="0"/>
                <xsd:element ref="ns2:b0ccfcd7d0b140a9a952341278e7c769" minOccurs="0"/>
                <xsd:element ref="ns2:a5e131ccf4bd45f0b3dac09241742c16" minOccurs="0"/>
                <xsd:element ref="ns2:ma7008bbfee14a0c9e5efba3a56c86f6" minOccurs="0"/>
                <xsd:element ref="ns2:e7f6b84a9ece4918a07f1a3eea36a464" minOccurs="0"/>
                <xsd:element ref="ns2:k646dd9203f54b9a90fb733606673ec8" minOccurs="0"/>
                <xsd:element ref="ns2:hee918a1c91848028276f5bdb898faea" minOccurs="0"/>
                <xsd:element ref="ns2:ECMAuthor"/>
                <xsd:element ref="ns2:hf67382b61164de8826adbfd22494b61" minOccurs="0"/>
                <xsd:element ref="ns2:afa7be8f67ed407e8cc4f812a93cfa4a" minOccurs="0"/>
                <xsd:element ref="ns2:j69378a15fc24511abe088d0f0c34e04" minOccurs="0"/>
                <xsd:element ref="ns2:g9a1114b774c48c3885a3d44ab1bc311" minOccurs="0"/>
                <xsd:element ref="ns2:ECMUniqueViewsLastMonth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435cc8-1857-4dea-ab51-de7ef4d18d75" elementFormDefault="qualified">
    <xsd:import namespace="http://schemas.microsoft.com/office/2006/documentManagement/types"/>
    <xsd:import namespace="http://schemas.microsoft.com/office/infopath/2007/PartnerControls"/>
    <xsd:element name="ECMFeaturedContentDescription" ma:index="2" nillable="true" ma:displayName="Content Description" ma:internalName="ECMFeaturedContentDescription">
      <xsd:simpleType>
        <xsd:restriction base="dms:Text">
          <xsd:maxLength value="255"/>
        </xsd:restriction>
      </xsd:simpleType>
    </xsd:element>
    <xsd:element name="ECMExpirationDate" ma:index="6" nillable="true" ma:displayName="Date to Expire" ma:format="DateOnly" ma:internalName="ECMExpirationDate">
      <xsd:simpleType>
        <xsd:restriction base="dms:DateTime"/>
      </xsd:simpleType>
    </xsd:element>
    <xsd:element name="TaxCatchAllLabel" ma:index="7" nillable="true" ma:displayName="Taxonomy Catch All Column1" ma:hidden="true" ma:list="{7fd7e5a9-3ae9-4d5f-858f-6ed3eaea689a}" ma:internalName="TaxCatchAllLabel" ma:readOnly="true" ma:showField="CatchAllDataLabel" ma:web="8d8f1076-d83c-44b2-9ca3-2070026205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59d592eb20d4771b92ce9ca1c2ad52d" ma:index="10" ma:taxonomy="true" ma:internalName="p59d592eb20d4771b92ce9ca1c2ad52d" ma:taxonomyFieldName="ECMLanguage" ma:displayName="Languages" ma:readOnly="false" ma:default="" ma:fieldId="{959d592e-b20d-4771-b92c-e9ca1c2ad52d}" ma:taxonomyMulti="true" ma:sspId="d95025e3-06ee-47d5-b6d0-191753f21fd6" ma:termSetId="d5e6f725-e536-4417-ba04-c8cb6d72cfe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c6db3c680cf49a8a788f82f14bcaa36" ma:index="12" ma:taxonomy="true" ma:internalName="cc6db3c680cf49a8a788f82f14bcaa36" ma:taxonomyFieldName="ECMRegion" ma:displayName="Region Name" ma:readOnly="false" ma:default="" ma:fieldId="{cc6db3c6-80cf-49a8-a788-f82f14bcaa36}" ma:taxonomyMulti="true" ma:sspId="d95025e3-06ee-47d5-b6d0-191753f21fd6" ma:termSetId="26089c26-7ba6-45e2-8c92-a109d16c33f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871cbd7af794cba9a2c10e6c497b8c5" ma:index="14" nillable="true" ma:taxonomy="true" ma:internalName="h871cbd7af794cba9a2c10e6c497b8c5" ma:taxonomyFieldName="ECMDisposition" ma:displayName="Disposition Type" ma:readOnly="false" ma:default="" ma:fieldId="{1871cbd7-af79-4cba-9a2c-10e6c497b8c5}" ma:sspId="d95025e3-06ee-47d5-b6d0-191753f21fd6" ma:termSetId="d4730f9c-6eda-427b-b2d7-5b95c3ded07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7fd7e5a9-3ae9-4d5f-858f-6ed3eaea689a}" ma:internalName="TaxCatchAll" ma:showField="CatchAllData" ma:web="8d8f1076-d83c-44b2-9ca3-2070026205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CMManualRank" ma:index="18" nillable="true" ma:displayName="Manual Rank" ma:description="This field is used to manually sort documents on the Top Documents page. Leave it blank if this document is not the top document." ma:format="Dropdown" ma:internalName="ECMManualRank">
      <xsd:simpleType>
        <xsd:restriction base="dms:Choice">
          <xsd:enumeration value="100"/>
          <xsd:enumeration value="200"/>
          <xsd:enumeration value="300"/>
          <xsd:enumeration value="400"/>
          <xsd:enumeration value="500"/>
        </xsd:restriction>
      </xsd:simpleType>
    </xsd:element>
    <xsd:element name="ECMViewsLastMonth" ma:index="19" nillable="true" ma:displayName="Views Last Month" ma:description="Number of views in the last month" ma:hidden="true" ma:internalName="ECMViewsLastMonth" ma:readOnly="false" ma:percentage="FALSE">
      <xsd:simpleType>
        <xsd:restriction base="dms:Number"/>
      </xsd:simpleType>
    </xsd:element>
    <xsd:element name="ncf588d53c0f4f219f9e83951352cb6c" ma:index="20" nillable="true" ma:taxonomy="true" ma:internalName="ncf588d53c0f4f219f9e83951352cb6c" ma:taxonomyFieldName="ECMVertical" ma:displayName="Customer Segmentation" ma:default="" ma:fieldId="{7cf588d5-3c0f-4f21-9f9e-83951352cb6c}" ma:taxonomyMulti="true" ma:sspId="d95025e3-06ee-47d5-b6d0-191753f21fd6" ma:termSetId="b21b7e9b-2565-44c3-92cc-0b1ecca8f84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7d691565da549f5aa08c236692731f3" ma:index="22" nillable="true" ma:taxonomy="true" ma:internalName="o7d691565da549f5aa08c236692731f3" ma:taxonomyFieldName="ECMIndustrySegment" ma:displayName="Industry Vertical" ma:readOnly="false" ma:default="" ma:fieldId="{87d69156-5da5-49f5-aa08-c236692731f3}" ma:taxonomyMulti="true" ma:sspId="d95025e3-06ee-47d5-b6d0-191753f21fd6" ma:termSetId="3dd0b406-ca2e-478d-92af-5f0da6e5ab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fdf8be6259b460eb1fb1e6c2a260d31" ma:index="24" ma:taxonomy="true" ma:internalName="efdf8be6259b460eb1fb1e6c2a260d31" ma:taxonomyFieldName="ECMInternalExternal" ma:displayName="Internal / External" ma:readOnly="false" ma:default="" ma:fieldId="{efdf8be6-259b-460e-b1fb-1e6c2a260d31}" ma:sspId="d95025e3-06ee-47d5-b6d0-191753f21fd6" ma:termSetId="7d3f65a7-0546-4bad-8a49-0c759fced2c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0ccfcd7d0b140a9a952341278e7c769" ma:index="26" nillable="true" ma:taxonomy="true" ma:internalName="b0ccfcd7d0b140a9a952341278e7c769" ma:taxonomyFieldName="ECMMarketingStage" ma:displayName="Marketing Stage" ma:default="" ma:fieldId="{b0ccfcd7-d0b1-40a9-a952-341278e7c769}" ma:sspId="d95025e3-06ee-47d5-b6d0-191753f21fd6" ma:termSetId="362fb6cb-2657-43ca-96d0-03e65a75cb4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5e131ccf4bd45f0b3dac09241742c16" ma:index="28" nillable="true" ma:taxonomy="true" ma:internalName="a5e131ccf4bd45f0b3dac09241742c16" ma:taxonomyFieldName="ECMPartnerCustomer" ma:displayName="Partner / Customer" ma:default="" ma:fieldId="{a5e131cc-f4bd-45f0-b3da-c09241742c16}" ma:taxonomyMulti="true" ma:sspId="d95025e3-06ee-47d5-b6d0-191753f21fd6" ma:termSetId="78997c8c-3835-47eb-b08f-f344ff23d2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7008bbfee14a0c9e5efba3a56c86f6" ma:index="30" ma:taxonomy="true" ma:internalName="ma7008bbfee14a0c9e5efba3a56c86f6" ma:taxonomyFieldName="ECMProduct" ma:displayName="Product Name" ma:readOnly="false" ma:default="" ma:fieldId="{6a7008bb-fee1-4a0c-9e5e-fba3a56c86f6}" ma:taxonomyMulti="true" ma:sspId="d95025e3-06ee-47d5-b6d0-191753f21fd6" ma:termSetId="f7941c89-a093-402d-94c7-aa947916583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7f6b84a9ece4918a07f1a3eea36a464" ma:index="32" ma:taxonomy="true" ma:internalName="e7f6b84a9ece4918a07f1a3eea36a464" ma:taxonomyFieldName="ECMProductVerion" ma:displayName="Product Version" ma:readOnly="false" ma:default="" ma:fieldId="{e7f6b84a-9ece-4918-a07f-1a3eea36a464}" ma:sspId="d95025e3-06ee-47d5-b6d0-191753f21fd6" ma:termSetId="7f53de0d-e05b-4f33-8fcd-42e75edf28b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646dd9203f54b9a90fb733606673ec8" ma:index="33" ma:taxonomy="true" ma:internalName="k646dd9203f54b9a90fb733606673ec8" ma:taxonomyFieldName="ECMAlliances" ma:displayName="Alliances" ma:readOnly="false" ma:default="" ma:fieldId="{4646dd92-03f5-4b9a-90fb-733606673ec8}" ma:taxonomyMulti="true" ma:sspId="d95025e3-06ee-47d5-b6d0-191753f21fd6" ma:termSetId="3ddab42d-3bc7-4dd4-b7fc-9e50283cf9e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ee918a1c91848028276f5bdb898faea" ma:index="34" nillable="true" ma:taxonomy="true" ma:internalName="hee918a1c91848028276f5bdb898faea" ma:taxonomyFieldName="ECMStageOfSale" ma:displayName="Stage of Sale" ma:readOnly="false" ma:default="" ma:fieldId="{1ee918a1-c918-4802-8276-f5bdb898faea}" ma:taxonomyMulti="true" ma:sspId="d95025e3-06ee-47d5-b6d0-191753f21fd6" ma:termSetId="9241a753-2b13-4f04-a43b-ce75f9a1ce4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CMAuthor" ma:index="35" ma:displayName="Author (Authors)" ma:internalName="ECMAuthor" ma:readOnly="false">
      <xsd:simpleType>
        <xsd:restriction base="dms:Text">
          <xsd:maxLength value="255"/>
        </xsd:restriction>
      </xsd:simpleType>
    </xsd:element>
    <xsd:element name="hf67382b61164de8826adbfd22494b61" ma:index="36" nillable="true" ma:taxonomy="true" ma:internalName="hf67382b61164de8826adbfd22494b61" ma:taxonomyFieldName="ECMTargetedBuyerPerson" ma:displayName="Targeted Buyer Person" ma:default="" ma:fieldId="{1f67382b-6116-4de8-826a-dbfd22494b61}" ma:taxonomyMulti="true" ma:sspId="d95025e3-06ee-47d5-b6d0-191753f21fd6" ma:termSetId="0e41875a-6b05-4608-9560-d3ba5edbca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fa7be8f67ed407e8cc4f812a93cfa4a" ma:index="37" ma:taxonomy="true" ma:internalName="afa7be8f67ed407e8cc4f812a93cfa4a" ma:taxonomyFieldName="ECMAudience" ma:displayName="Veeam Audiences" ma:readOnly="false" ma:default="" ma:fieldId="{afa7be8f-67ed-407e-8cc4-f812a93cfa4a}" ma:taxonomyMulti="true" ma:sspId="d95025e3-06ee-47d5-b6d0-191753f21fd6" ma:termSetId="61d72c02-677b-4457-b582-89094d470ba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69378a15fc24511abe088d0f0c34e04" ma:index="39" nillable="true" ma:taxonomy="true" ma:internalName="j69378a15fc24511abe088d0f0c34e04" ma:taxonomyFieldName="ECMEvent" ma:displayName="Veeam Event" ma:default="" ma:fieldId="{369378a1-5fc2-4511-abe0-88d0f0c34e04}" ma:taxonomyMulti="true" ma:sspId="d95025e3-06ee-47d5-b6d0-191753f21fd6" ma:termSetId="e9a3fba3-e6e7-49a6-b94e-3513ae8b85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9a1114b774c48c3885a3d44ab1bc311" ma:index="46" nillable="true" ma:taxonomy="true" ma:internalName="g9a1114b774c48c3885a3d44ab1bc311" ma:taxonomyFieldName="ECMCampaignName" ma:displayName="Campaign" ma:default="" ma:fieldId="{09a1114b-774c-48c3-885a-3d44ab1bc311}" ma:taxonomyMulti="true" ma:sspId="d95025e3-06ee-47d5-b6d0-191753f21fd6" ma:termSetId="95047ea3-1bf9-4752-819b-4bdf3c0171e2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ECMUniqueViewsLastMonth" ma:index="47" nillable="true" ma:displayName="Unique Views Last Month" ma:hidden="true" ma:internalName="ECMUniqueViewsLastMonth" ma:readOnly="false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f1076-d83c-44b2-9ca3-2070026205ff" elementFormDefault="qualified">
    <xsd:import namespace="http://schemas.microsoft.com/office/2006/documentManagement/types"/>
    <xsd:import namespace="http://schemas.microsoft.com/office/infopath/2007/PartnerControls"/>
    <xsd:element name="_dlc_DocId" ma:index="4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4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5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fa7be8f67ed407e8cc4f812a93cfa4a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</TermName>
          <TermId xmlns="http://schemas.microsoft.com/office/infopath/2007/PartnerControls">ad0e3522-d098-49cb-9fa5-82217f4767c5</TermId>
        </TermInfo>
      </Terms>
    </afa7be8f67ed407e8cc4f812a93cfa4a>
    <g9a1114b774c48c3885a3d44ab1bc311 xmlns="29435cc8-1857-4dea-ab51-de7ef4d18d75">
      <Terms xmlns="http://schemas.microsoft.com/office/infopath/2007/PartnerControls"/>
    </g9a1114b774c48c3885a3d44ab1bc311>
    <_dlc_DocId xmlns="8d8f1076-d83c-44b2-9ca3-2070026205ff">VEEAMDOC-16-256</_dlc_DocId>
    <o7d691565da549f5aa08c236692731f3 xmlns="29435cc8-1857-4dea-ab51-de7ef4d18d75">
      <Terms xmlns="http://schemas.microsoft.com/office/infopath/2007/PartnerControls"/>
    </o7d691565da549f5aa08c236692731f3>
    <cc6db3c680cf49a8a788f82f14bcaa36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56018d5f-5315-4f9a-8407-54d0e761a94a</TermId>
        </TermInfo>
      </Terms>
    </cc6db3c680cf49a8a788f82f14bcaa36>
    <efdf8be6259b460eb1fb1e6c2a260d31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 (Veeam)</TermName>
          <TermId xmlns="http://schemas.microsoft.com/office/infopath/2007/PartnerControls">70588c4f-df11-4018-95c2-d32a8f0632bb</TermId>
        </TermInfo>
      </Terms>
    </efdf8be6259b460eb1fb1e6c2a260d31>
    <hee918a1c91848028276f5bdb898faea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1-Qualify</TermName>
          <TermId xmlns="http://schemas.microsoft.com/office/infopath/2007/PartnerControls">47022983-abe8-463e-ae6c-9db6a793a786</TermId>
        </TermInfo>
        <TermInfo xmlns="http://schemas.microsoft.com/office/infopath/2007/PartnerControls">
          <TermName xmlns="http://schemas.microsoft.com/office/infopath/2007/PartnerControls">2-Identify</TermName>
          <TermId xmlns="http://schemas.microsoft.com/office/infopath/2007/PartnerControls">bcea8331-d022-4da7-b580-3c5d590c963a</TermId>
        </TermInfo>
        <TermInfo xmlns="http://schemas.microsoft.com/office/infopath/2007/PartnerControls">
          <TermName xmlns="http://schemas.microsoft.com/office/infopath/2007/PartnerControls">3-Propose</TermName>
          <TermId xmlns="http://schemas.microsoft.com/office/infopath/2007/PartnerControls">0c3124ce-1c63-4040-a928-5205805e9eba</TermId>
        </TermInfo>
        <TermInfo xmlns="http://schemas.microsoft.com/office/infopath/2007/PartnerControls">
          <TermName xmlns="http://schemas.microsoft.com/office/infopath/2007/PartnerControls">4-Validate Solution</TermName>
          <TermId xmlns="http://schemas.microsoft.com/office/infopath/2007/PartnerControls">922b3c00-814f-4f2c-b49f-ec9519d895e1</TermId>
        </TermInfo>
        <TermInfo xmlns="http://schemas.microsoft.com/office/infopath/2007/PartnerControls">
          <TermName xmlns="http://schemas.microsoft.com/office/infopath/2007/PartnerControls">5-Close</TermName>
          <TermId xmlns="http://schemas.microsoft.com/office/infopath/2007/PartnerControls">1b26a1e7-5c6e-4170-87a7-74989f9764ae</TermId>
        </TermInfo>
        <TermInfo xmlns="http://schemas.microsoft.com/office/infopath/2007/PartnerControls">
          <TermName xmlns="http://schemas.microsoft.com/office/infopath/2007/PartnerControls">6-Expand</TermName>
          <TermId xmlns="http://schemas.microsoft.com/office/infopath/2007/PartnerControls">a00e6a6e-42f3-47a8-96d1-c667a2e359da</TermId>
        </TermInfo>
      </Terms>
    </hee918a1c91848028276f5bdb898faea>
    <a5e131ccf4bd45f0b3dac09241742c16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Customer</TermName>
          <TermId xmlns="http://schemas.microsoft.com/office/infopath/2007/PartnerControls">6123597a-1913-44dc-9924-b5c9eb8e9234</TermId>
        </TermInfo>
      </Terms>
    </a5e131ccf4bd45f0b3dac09241742c16>
    <ECMFeaturedContentDescription xmlns="29435cc8-1857-4dea-ab51-de7ef4d18d75" xsi:nil="true"/>
    <_dlc_DocIdUrl xmlns="8d8f1076-d83c-44b2-9ca3-2070026205ff">
      <Url>https://team.veeam.com/apps/ecm/_layouts/15/DocIdRedir.aspx?ID=VEEAMDOC-16-256</Url>
      <Description>VEEAMDOC-16-256</Description>
    </_dlc_DocIdUrl>
    <ECMManualRank xmlns="29435cc8-1857-4dea-ab51-de7ef4d18d75" xsi:nil="true"/>
    <h871cbd7af794cba9a2c10e6c497b8c5 xmlns="29435cc8-1857-4dea-ab51-de7ef4d18d75">
      <Terms xmlns="http://schemas.microsoft.com/office/infopath/2007/PartnerControls"/>
    </h871cbd7af794cba9a2c10e6c497b8c5>
    <ECMExpirationDate xmlns="29435cc8-1857-4dea-ab51-de7ef4d18d75" xsi:nil="true"/>
    <j69378a15fc24511abe088d0f0c34e04 xmlns="29435cc8-1857-4dea-ab51-de7ef4d18d75">
      <Terms xmlns="http://schemas.microsoft.com/office/infopath/2007/PartnerControls"/>
    </j69378a15fc24511abe088d0f0c34e04>
    <e7f6b84a9ece4918a07f1a3eea36a464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N/A</TermName>
          <TermId xmlns="http://schemas.microsoft.com/office/infopath/2007/PartnerControls">13c94ca0-6b62-49d8-bd25-c160e52d2f21</TermId>
        </TermInfo>
      </Terms>
    </e7f6b84a9ece4918a07f1a3eea36a464>
    <TaxCatchAll xmlns="29435cc8-1857-4dea-ab51-de7ef4d18d75">
      <Value>110</Value>
      <Value>255</Value>
      <Value>179</Value>
      <Value>37</Value>
      <Value>251</Value>
      <Value>151</Value>
      <Value>63</Value>
      <Value>173</Value>
      <Value>171</Value>
      <Value>239</Value>
      <Value>240</Value>
      <Value>54</Value>
      <Value>111</Value>
      <Value>52</Value>
      <Value>249</Value>
      <Value>193</Value>
      <Value>238</Value>
      <Value>263</Value>
      <Value>3</Value>
      <Value>112</Value>
      <Value>259</Value>
    </TaxCatchAll>
    <b0ccfcd7d0b140a9a952341278e7c769 xmlns="29435cc8-1857-4dea-ab51-de7ef4d18d75">
      <Terms xmlns="http://schemas.microsoft.com/office/infopath/2007/PartnerControls"/>
    </b0ccfcd7d0b140a9a952341278e7c769>
    <ECMAuthor xmlns="29435cc8-1857-4dea-ab51-de7ef4d18d75">Anastasia Balagurova</ECMAuthor>
    <k646dd9203f54b9a90fb733606673ec8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Solutions</TermName>
          <TermId xmlns="http://schemas.microsoft.com/office/infopath/2007/PartnerControls">c9767bc9-9e10-4aa9-8cdd-5882c5154d8e</TermId>
        </TermInfo>
      </Terms>
    </k646dd9203f54b9a90fb733606673ec8>
    <p59d592eb20d4771b92ce9ca1c2ad52d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07f96b39-8f94-4216-97e6-b78eba3c58e1</TermId>
        </TermInfo>
      </Terms>
    </p59d592eb20d4771b92ce9ca1c2ad52d>
    <hf67382b61164de8826adbfd22494b61 xmlns="29435cc8-1857-4dea-ab51-de7ef4d18d75">
      <Terms xmlns="http://schemas.microsoft.com/office/infopath/2007/PartnerControls"/>
    </hf67382b61164de8826adbfd22494b61>
    <ECMViewsLastMonth xmlns="29435cc8-1857-4dea-ab51-de7ef4d18d75">285</ECMViewsLastMonth>
    <ECMUniqueViewsLastMonth xmlns="29435cc8-1857-4dea-ab51-de7ef4d18d75">75</ECMUniqueViewsLastMonth>
    <ncf588d53c0f4f219f9e83951352cb6c xmlns="29435cc8-1857-4dea-ab51-de7ef4d18d75">
      <Terms xmlns="http://schemas.microsoft.com/office/infopath/2007/PartnerControls"/>
    </ncf588d53c0f4f219f9e83951352cb6c>
    <ma7008bbfee14a0c9e5efba3a56c86f6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N/A</TermName>
          <TermId xmlns="http://schemas.microsoft.com/office/infopath/2007/PartnerControls">b72144cb-7888-4a2d-81fa-9da212a1619f</TermId>
        </TermInfo>
      </Terms>
    </ma7008bbfee14a0c9e5efba3a56c86f6>
  </documentManagement>
</p:properties>
</file>

<file path=customXml/itemProps1.xml><?xml version="1.0" encoding="utf-8"?>
<ds:datastoreItem xmlns:ds="http://schemas.openxmlformats.org/officeDocument/2006/customXml" ds:itemID="{85BD9305-F2A6-4227-837C-B4043BC74E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3B57DC-58CC-4AFF-A9AD-27DBDB9F5CA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3BA7AF1-7676-48FA-B97C-889FAE1EB3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435cc8-1857-4dea-ab51-de7ef4d18d75"/>
    <ds:schemaRef ds:uri="8d8f1076-d83c-44b2-9ca3-2070026205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4C39AA7-EB4B-4889-9FB7-D13BB39487BC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29435cc8-1857-4dea-ab51-de7ef4d18d75"/>
    <ds:schemaRef ds:uri="http://purl.org/dc/elements/1.1/"/>
    <ds:schemaRef ds:uri="http://purl.org/dc/dcmitype/"/>
    <ds:schemaRef ds:uri="http://schemas.microsoft.com/office/infopath/2007/PartnerControls"/>
    <ds:schemaRef ds:uri="8d8f1076-d83c-44b2-9ca3-2070026205ff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283</Words>
  <Application>Microsoft Office PowerPoint</Application>
  <PresentationFormat>On-screen Show (16:9)</PresentationFormat>
  <Paragraphs>79</Paragraphs>
  <Slides>17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Segoe UI</vt:lpstr>
      <vt:lpstr>Tahoma</vt:lpstr>
      <vt:lpstr>Veeam Corporate Slides Template (1)</vt:lpstr>
      <vt:lpstr>Veeam Corporate Slides Template</vt:lpstr>
      <vt:lpstr>Veeam Corporate Slides Template Main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Veeam_Academy_Template_16x9</dc:title>
  <dc:creator>Anastasia Balagurova</dc:creator>
  <cp:lastModifiedBy>Vasily Vasilyev</cp:lastModifiedBy>
  <cp:revision>80</cp:revision>
  <cp:lastPrinted>2017-05-13T15:11:09Z</cp:lastPrinted>
  <dcterms:created xsi:type="dcterms:W3CDTF">2017-03-03T16:13:40Z</dcterms:created>
  <dcterms:modified xsi:type="dcterms:W3CDTF">2019-12-20T22:30:54Z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CMWhitepaperType">
    <vt:lpwstr/>
  </property>
  <property fmtid="{D5CDD505-2E9C-101B-9397-08002B2CF9AE}" pid="3" name="ECMLanguage">
    <vt:lpwstr>3;#English|07f96b39-8f94-4216-97e6-b78eba3c58e1</vt:lpwstr>
  </property>
  <property fmtid="{D5CDD505-2E9C-101B-9397-08002B2CF9AE}" pid="4" name="i74269a7de984593b031d34cb385df95">
    <vt:lpwstr/>
  </property>
  <property fmtid="{D5CDD505-2E9C-101B-9397-08002B2CF9AE}" pid="5" name="ECMMarketAnalysisType">
    <vt:lpwstr/>
  </property>
  <property fmtid="{D5CDD505-2E9C-101B-9397-08002B2CF9AE}" pid="6" name="ECMVertical">
    <vt:lpwstr/>
  </property>
  <property fmtid="{D5CDD505-2E9C-101B-9397-08002B2CF9AE}" pid="7" name="ECMPartnerCustomer">
    <vt:lpwstr>54;#Customer|6123597a-1913-44dc-9924-b5c9eb8e9234</vt:lpwstr>
  </property>
  <property fmtid="{D5CDD505-2E9C-101B-9397-08002B2CF9AE}" pid="8" name="m5ad6e19f9e2479e8c23350beb1070d4">
    <vt:lpwstr/>
  </property>
  <property fmtid="{D5CDD505-2E9C-101B-9397-08002B2CF9AE}" pid="9" name="TaxKeyword">
    <vt:lpwstr/>
  </property>
  <property fmtid="{D5CDD505-2E9C-101B-9397-08002B2CF9AE}" pid="10" name="pf314b354fff4d4aa1f45915919fefca">
    <vt:lpwstr/>
  </property>
  <property fmtid="{D5CDD505-2E9C-101B-9397-08002B2CF9AE}" pid="11" name="ECMUIType">
    <vt:lpwstr/>
  </property>
  <property fmtid="{D5CDD505-2E9C-101B-9397-08002B2CF9AE}" pid="12" name="ECMPrintGraphicsSubject">
    <vt:lpwstr/>
  </property>
  <property fmtid="{D5CDD505-2E9C-101B-9397-08002B2CF9AE}" pid="13" name="neb7c065c857415f9da8b13e76c99072">
    <vt:lpwstr>Presentations|de4c0233-fbe6-422a-80a4-179d0996851d</vt:lpwstr>
  </property>
  <property fmtid="{D5CDD505-2E9C-101B-9397-08002B2CF9AE}" pid="14" name="ECMAlliances">
    <vt:lpwstr>263;#All Solutions|c9767bc9-9e10-4aa9-8cdd-5882c5154d8e</vt:lpwstr>
  </property>
  <property fmtid="{D5CDD505-2E9C-101B-9397-08002B2CF9AE}" pid="15" name="ECMHypervisor">
    <vt:lpwstr/>
  </property>
  <property fmtid="{D5CDD505-2E9C-101B-9397-08002B2CF9AE}" pid="16" name="j34c59180bf04b139f26e4d7d5575b31">
    <vt:lpwstr/>
  </property>
  <property fmtid="{D5CDD505-2E9C-101B-9397-08002B2CF9AE}" pid="17" name="ECMDesignResourcesSubject">
    <vt:lpwstr/>
  </property>
  <property fmtid="{D5CDD505-2E9C-101B-9397-08002B2CF9AE}" pid="18" name="LikesCount">
    <vt:i4>1</vt:i4>
  </property>
  <property fmtid="{D5CDD505-2E9C-101B-9397-08002B2CF9AE}" pid="19" name="e6ef8ae30fac436c9569166a91d4fc76">
    <vt:lpwstr/>
  </property>
  <property fmtid="{D5CDD505-2E9C-101B-9397-08002B2CF9AE}" pid="20" name="ECMCallScriptType">
    <vt:lpwstr/>
  </property>
  <property fmtid="{D5CDD505-2E9C-101B-9397-08002B2CF9AE}" pid="21" name="ECMMarketingStage">
    <vt:lpwstr/>
  </property>
  <property fmtid="{D5CDD505-2E9C-101B-9397-08002B2CF9AE}" pid="22" name="ContentTypeId">
    <vt:lpwstr>0x0101008D9A05CA1DE08548B716B9A9D05CB49518006E11B2B52DE5F244A8FA2D4AE3D2BD55</vt:lpwstr>
  </property>
  <property fmtid="{D5CDD505-2E9C-101B-9397-08002B2CF9AE}" pid="23" name="oed54f3a74e34a46ae004ab2cb3bf7e8">
    <vt:lpwstr/>
  </property>
  <property fmtid="{D5CDD505-2E9C-101B-9397-08002B2CF9AE}" pid="24" name="ECMPresentationsGraphicsSubject">
    <vt:lpwstr>238;#Documentation|c2d16c76-e873-4401-a322-baf22aa78fcd;#239;#Campaign|844b0e98-48d0-4ab4-8824-d30f597ac69c;#240;#Event|882cd065-e920-4da8-bd24-2f3a4430f981;#251;#Exhibition|933cf78d-aff3-4ec9-8a0b-8bdb50cf5d67;#255;#Sales Enablement|fee4eaef-77df-455f-8b</vt:lpwstr>
  </property>
  <property fmtid="{D5CDD505-2E9C-101B-9397-08002B2CF9AE}" pid="25" name="o5f5e85b64a34e65ad33464cb6c0b918">
    <vt:lpwstr>Documentation|c2d16c76-e873-4401-a322-baf22aa78fcd;Campaign|844b0e98-48d0-4ab4-8824-d30f597ac69c;Event|882cd065-e920-4da8-bd24-2f3a4430f981;Exhibition|933cf78d-aff3-4ec9-8a0b-8bdb50cf5d67;Sales Enablement|fee4eaef-77df-455f-8b12-efecfc4effc0</vt:lpwstr>
  </property>
  <property fmtid="{D5CDD505-2E9C-101B-9397-08002B2CF9AE}" pid="26" name="ECMInternalExternal">
    <vt:lpwstr>110;#Internal (Veeam)|70588c4f-df11-4018-95c2-d32a8f0632bb</vt:lpwstr>
  </property>
  <property fmtid="{D5CDD505-2E9C-101B-9397-08002B2CF9AE}" pid="27" name="ECMGraphicsType">
    <vt:lpwstr/>
  </property>
  <property fmtid="{D5CDD505-2E9C-101B-9397-08002B2CF9AE}" pid="28" name="TaxKeywordTaxHTField">
    <vt:lpwstr/>
  </property>
  <property fmtid="{D5CDD505-2E9C-101B-9397-08002B2CF9AE}" pid="29" name="ECMParentDoc">
    <vt:lpwstr>, </vt:lpwstr>
  </property>
  <property fmtid="{D5CDD505-2E9C-101B-9397-08002B2CF9AE}" pid="30" name="Disposition_x0020_Type">
    <vt:lpwstr/>
  </property>
  <property fmtid="{D5CDD505-2E9C-101B-9397-08002B2CF9AE}" pid="31" name="ECMProduct">
    <vt:lpwstr>259;#N/A|b72144cb-7888-4a2d-81fa-9da212a1619f</vt:lpwstr>
  </property>
  <property fmtid="{D5CDD505-2E9C-101B-9397-08002B2CF9AE}" pid="32" name="ECMStageOfSale">
    <vt:lpwstr>52;#1-Qualify|47022983-abe8-463e-ae6c-9db6a793a786;#63;#2-Identify|bcea8331-d022-4da7-b580-3c5d590c963a;#111;#3-Propose|0c3124ce-1c63-4040-a928-5205805e9eba;#112;#4-Validate Solution|922b3c00-814f-4f2c-b49f-ec9519d895e1;#193;#5-Close|1b26a1e7-5c6e-4170-87</vt:lpwstr>
  </property>
  <property fmtid="{D5CDD505-2E9C-101B-9397-08002B2CF9AE}" pid="33" name="pff748c0bd734496b79ea7ae06c0e132">
    <vt:lpwstr/>
  </property>
  <property fmtid="{D5CDD505-2E9C-101B-9397-08002B2CF9AE}" pid="34" name="f8c6466bdf284165b502514ef0960a93">
    <vt:lpwstr/>
  </property>
  <property fmtid="{D5CDD505-2E9C-101B-9397-08002B2CF9AE}" pid="35" name="ECMVendor">
    <vt:lpwstr/>
  </property>
  <property fmtid="{D5CDD505-2E9C-101B-9397-08002B2CF9AE}" pid="36" name="pd774d1a8be446d397f375a0336488e0">
    <vt:lpwstr/>
  </property>
  <property fmtid="{D5CDD505-2E9C-101B-9397-08002B2CF9AE}" pid="37" name="ECMDisposition">
    <vt:lpwstr/>
  </property>
  <property fmtid="{D5CDD505-2E9C-101B-9397-08002B2CF9AE}" pid="38" name="Link to veeam.com">
    <vt:lpwstr>, </vt:lpwstr>
  </property>
  <property fmtid="{D5CDD505-2E9C-101B-9397-08002B2CF9AE}" pid="39" name="ECMRegion">
    <vt:lpwstr>37;#Global|56018d5f-5315-4f9a-8407-54d0e761a94a</vt:lpwstr>
  </property>
  <property fmtid="{D5CDD505-2E9C-101B-9397-08002B2CF9AE}" pid="40" name="ECMPrintGraphicsType">
    <vt:lpwstr/>
  </property>
  <property fmtid="{D5CDD505-2E9C-101B-9397-08002B2CF9AE}" pid="41" name="ECMWebGraphicsType">
    <vt:lpwstr/>
  </property>
  <property fmtid="{D5CDD505-2E9C-101B-9397-08002B2CF9AE}" pid="42" name="Disposition Type">
    <vt:lpwstr/>
  </property>
  <property fmtid="{D5CDD505-2E9C-101B-9397-08002B2CF9AE}" pid="43" name="ECMIndustrySegment">
    <vt:lpwstr/>
  </property>
  <property fmtid="{D5CDD505-2E9C-101B-9397-08002B2CF9AE}" pid="44" name="d72d41b6328346bbac04a2cb37c4c885">
    <vt:lpwstr/>
  </property>
  <property fmtid="{D5CDD505-2E9C-101B-9397-08002B2CF9AE}" pid="45" name="pdff2c3639cc4f0fac7d1b55534dac16">
    <vt:lpwstr/>
  </property>
  <property fmtid="{D5CDD505-2E9C-101B-9397-08002B2CF9AE}" pid="46" name="ECMCampaignName">
    <vt:lpwstr/>
  </property>
  <property fmtid="{D5CDD505-2E9C-101B-9397-08002B2CF9AE}" pid="47" name="ECMPresentationsGraphicsType">
    <vt:lpwstr>249;#Template|5cf4d992-6a87-462f-98f4-455ae2039662</vt:lpwstr>
  </property>
  <property fmtid="{D5CDD505-2E9C-101B-9397-08002B2CF9AE}" pid="48" name="je6b2c9d664e4a95a3790782edc82042">
    <vt:lpwstr/>
  </property>
  <property fmtid="{D5CDD505-2E9C-101B-9397-08002B2CF9AE}" pid="49" name="ECMCompetitiveType">
    <vt:lpwstr/>
  </property>
  <property fmtid="{D5CDD505-2E9C-101B-9397-08002B2CF9AE}" pid="50" name="Link to Campaign in SF">
    <vt:lpwstr>, </vt:lpwstr>
  </property>
  <property fmtid="{D5CDD505-2E9C-101B-9397-08002B2CF9AE}" pid="51" name="ebe0cd54f2cc46259de1b1d3aff537a0">
    <vt:lpwstr/>
  </property>
  <property fmtid="{D5CDD505-2E9C-101B-9397-08002B2CF9AE}" pid="52" name="ECMTargetedBuyerPerson">
    <vt:lpwstr/>
  </property>
  <property fmtid="{D5CDD505-2E9C-101B-9397-08002B2CF9AE}" pid="53" name="ECMBroadNarrowAudience">
    <vt:lpwstr/>
  </property>
  <property fmtid="{D5CDD505-2E9C-101B-9397-08002B2CF9AE}" pid="54" name="ECMGuidelinesType">
    <vt:lpwstr/>
  </property>
  <property fmtid="{D5CDD505-2E9C-101B-9397-08002B2CF9AE}" pid="55" name="eaa3a7d15bed42669d645562376fe50b">
    <vt:lpwstr/>
  </property>
  <property fmtid="{D5CDD505-2E9C-101B-9397-08002B2CF9AE}" pid="56" name="c1e74be1eae249c58b0d9b737e0870a5">
    <vt:lpwstr/>
  </property>
  <property fmtid="{D5CDD505-2E9C-101B-9397-08002B2CF9AE}" pid="57" name="p0cfc8a4168949819f0998e437ec9051">
    <vt:lpwstr/>
  </property>
  <property fmtid="{D5CDD505-2E9C-101B-9397-08002B2CF9AE}" pid="58" name="n3287bb41ba64452b2830fcc408704c9">
    <vt:lpwstr/>
  </property>
  <property fmtid="{D5CDD505-2E9C-101B-9397-08002B2CF9AE}" pid="59" name="m439c7bec22e426ab1454bd2998b8711">
    <vt:lpwstr/>
  </property>
  <property fmtid="{D5CDD505-2E9C-101B-9397-08002B2CF9AE}" pid="60" name="ECMApplicationRecovery">
    <vt:lpwstr/>
  </property>
  <property fmtid="{D5CDD505-2E9C-101B-9397-08002B2CF9AE}" pid="61" name="ECMCheatSheetType">
    <vt:lpwstr/>
  </property>
  <property fmtid="{D5CDD505-2E9C-101B-9397-08002B2CF9AE}" pid="62" name="ECMAudience">
    <vt:lpwstr>171;#ALL|ad0e3522-d098-49cb-9fa5-82217f4767c5</vt:lpwstr>
  </property>
  <property fmtid="{D5CDD505-2E9C-101B-9397-08002B2CF9AE}" pid="63" name="ECMUISubject">
    <vt:lpwstr/>
  </property>
  <property fmtid="{D5CDD505-2E9C-101B-9397-08002B2CF9AE}" pid="64" name="jd36fb717478479e835e22d281dd20a3">
    <vt:lpwstr/>
  </property>
  <property fmtid="{D5CDD505-2E9C-101B-9397-08002B2CF9AE}" pid="65" name="Link to ProPartner">
    <vt:lpwstr>, </vt:lpwstr>
  </property>
  <property fmtid="{D5CDD505-2E9C-101B-9397-08002B2CF9AE}" pid="66" name="becc5d3b2da9439b90dc674b28110750">
    <vt:lpwstr/>
  </property>
  <property fmtid="{D5CDD505-2E9C-101B-9397-08002B2CF9AE}" pid="67" name="i69dcc2a6214460aa01b1136dd585917">
    <vt:lpwstr/>
  </property>
  <property fmtid="{D5CDD505-2E9C-101B-9397-08002B2CF9AE}" pid="68" name="ECMProductPresentationType">
    <vt:lpwstr/>
  </property>
  <property fmtid="{D5CDD505-2E9C-101B-9397-08002B2CF9AE}" pid="69" name="dc0d93916a9e4e28a485206eb207dc70">
    <vt:lpwstr>Template|5cf4d992-6a87-462f-98f4-455ae2039662</vt:lpwstr>
  </property>
  <property fmtid="{D5CDD505-2E9C-101B-9397-08002B2CF9AE}" pid="70" name="o85c8aad9a314074a476b64376f3fceb">
    <vt:lpwstr/>
  </property>
  <property fmtid="{D5CDD505-2E9C-101B-9397-08002B2CF9AE}" pid="71" name="ECMProductVerion">
    <vt:lpwstr>151;#N/A|13c94ca0-6b62-49d8-bd25-c160e52d2f21</vt:lpwstr>
  </property>
  <property fmtid="{D5CDD505-2E9C-101B-9397-08002B2CF9AE}" pid="72" name="ECMGuidelinesDesignSubject">
    <vt:lpwstr>179;#Presentations|de4c0233-fbe6-422a-80a4-179d0996851d</vt:lpwstr>
  </property>
  <property fmtid="{D5CDD505-2E9C-101B-9397-08002B2CF9AE}" pid="73" name="ECMDesignResourcesType">
    <vt:lpwstr/>
  </property>
  <property fmtid="{D5CDD505-2E9C-101B-9397-08002B2CF9AE}" pid="74" name="ECMWebGraphicsSubject">
    <vt:lpwstr/>
  </property>
  <property fmtid="{D5CDD505-2E9C-101B-9397-08002B2CF9AE}" pid="75" name="_dlc_DocIdItemGuid">
    <vt:lpwstr>1ac20b7d-ec00-4dbe-aef2-b76d891967eb</vt:lpwstr>
  </property>
  <property fmtid="{D5CDD505-2E9C-101B-9397-08002B2CF9AE}" pid="76" name="ECMDatasheetType">
    <vt:lpwstr/>
  </property>
  <property fmtid="{D5CDD505-2E9C-101B-9397-08002B2CF9AE}" pid="77" name="ECMEvent">
    <vt:lpwstr/>
  </property>
  <property fmtid="{D5CDD505-2E9C-101B-9397-08002B2CF9AE}" pid="78" name="ECMCompetitiveProduct">
    <vt:lpwstr/>
  </property>
  <property fmtid="{D5CDD505-2E9C-101B-9397-08002B2CF9AE}" pid="79" name="k3d1248032604096bf36963f0f8276f3">
    <vt:lpwstr/>
  </property>
  <property fmtid="{D5CDD505-2E9C-101B-9397-08002B2CF9AE}" pid="80" name="LikedBy">
    <vt:lpwstr>2;#i:0#.w|amust\eborisova</vt:lpwstr>
  </property>
  <property fmtid="{D5CDD505-2E9C-101B-9397-08002B2CF9AE}" pid="81" name="c07b6a7c25d340ec8c290ead2d7d00b1">
    <vt:lpwstr/>
  </property>
  <property fmtid="{D5CDD505-2E9C-101B-9397-08002B2CF9AE}" pid="82" name="k2148110fdb94449a6b87b8849495725">
    <vt:lpwstr/>
  </property>
  <property fmtid="{D5CDD505-2E9C-101B-9397-08002B2CF9AE}" pid="83" name="ECMFlyerType">
    <vt:lpwstr/>
  </property>
  <property fmtid="{D5CDD505-2E9C-101B-9397-08002B2CF9AE}" pid="84" name="ECMWebinarType">
    <vt:lpwstr/>
  </property>
  <property fmtid="{D5CDD505-2E9C-101B-9397-08002B2CF9AE}" pid="85" name="o86f45d8573047a98345fda25e79eb23">
    <vt:lpwstr/>
  </property>
  <property fmtid="{D5CDD505-2E9C-101B-9397-08002B2CF9AE}" pid="86" name="b3717f551f6a4808b617198e71622fc9">
    <vt:lpwstr/>
  </property>
  <property fmtid="{D5CDD505-2E9C-101B-9397-08002B2CF9AE}" pid="87" name="ECMPlaybookType">
    <vt:lpwstr/>
  </property>
  <property fmtid="{D5CDD505-2E9C-101B-9397-08002B2CF9AE}" pid="88" name="ECMFAQType">
    <vt:lpwstr/>
  </property>
</Properties>
</file>