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2"/>
  </p:notesMasterIdLst>
  <p:sldIdLst>
    <p:sldId id="278" r:id="rId2"/>
    <p:sldId id="280" r:id="rId3"/>
    <p:sldId id="291" r:id="rId4"/>
    <p:sldId id="295" r:id="rId5"/>
    <p:sldId id="298" r:id="rId6"/>
    <p:sldId id="296" r:id="rId7"/>
    <p:sldId id="299" r:id="rId8"/>
    <p:sldId id="300" r:id="rId9"/>
    <p:sldId id="297" r:id="rId10"/>
    <p:sldId id="293" r:id="rId1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85" d="100"/>
          <a:sy n="85" d="100"/>
        </p:scale>
        <p:origin x="590" y="77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Income vs Murders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Sheet2!$B$2</c:f>
              <c:strCache>
                <c:ptCount val="1"/>
                <c:pt idx="0">
                  <c:v>Murders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Sheet2!$A$3:$A$6</c:f>
              <c:strCache>
                <c:ptCount val="4"/>
                <c:pt idx="0">
                  <c:v>&lt; 10000$</c:v>
                </c:pt>
                <c:pt idx="1">
                  <c:v>&lt;14999$</c:v>
                </c:pt>
                <c:pt idx="2">
                  <c:v>&lt;49999$</c:v>
                </c:pt>
                <c:pt idx="3">
                  <c:v>&lt;99999$</c:v>
                </c:pt>
              </c:strCache>
            </c:strRef>
          </c:cat>
          <c:val>
            <c:numRef>
              <c:f>Sheet2!$B$3:$B$6</c:f>
              <c:numCache>
                <c:formatCode>0.00%</c:formatCode>
                <c:ptCount val="4"/>
                <c:pt idx="0" formatCode="0%">
                  <c:v>0.78</c:v>
                </c:pt>
                <c:pt idx="1">
                  <c:v>0.53300000000000003</c:v>
                </c:pt>
                <c:pt idx="2">
                  <c:v>-0.34200000000000003</c:v>
                </c:pt>
                <c:pt idx="3">
                  <c:v>-0.56599999999999995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F7-472A-BCC8-E907B3B218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67368591"/>
        <c:axId val="167921151"/>
      </c:barChart>
      <c:catAx>
        <c:axId val="1467368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solidFill>
            <a:schemeClr val="bg1"/>
          </a:solidFill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921151"/>
        <c:crosses val="autoZero"/>
        <c:auto val="1"/>
        <c:lblAlgn val="ctr"/>
        <c:lblOffset val="100"/>
        <c:noMultiLvlLbl val="0"/>
      </c:catAx>
      <c:valAx>
        <c:axId val="167921151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73685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rgbClr val="000000"/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Age Group vs Murders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Sheet2!$B$9</c:f>
              <c:strCache>
                <c:ptCount val="1"/>
                <c:pt idx="0">
                  <c:v>Murders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Sheet2!$A$10:$A$13</c:f>
              <c:strCache>
                <c:ptCount val="4"/>
                <c:pt idx="0">
                  <c:v>18-29</c:v>
                </c:pt>
                <c:pt idx="1">
                  <c:v>30-44</c:v>
                </c:pt>
                <c:pt idx="2">
                  <c:v>45-64</c:v>
                </c:pt>
                <c:pt idx="3">
                  <c:v>Above 65</c:v>
                </c:pt>
              </c:strCache>
            </c:strRef>
          </c:cat>
          <c:val>
            <c:numRef>
              <c:f>Sheet2!$B$10:$B$13</c:f>
              <c:numCache>
                <c:formatCode>0.00%</c:formatCode>
                <c:ptCount val="4"/>
                <c:pt idx="0" formatCode="0%">
                  <c:v>0.51819999999999999</c:v>
                </c:pt>
                <c:pt idx="1">
                  <c:v>0.75</c:v>
                </c:pt>
                <c:pt idx="2">
                  <c:v>-0.76959999999999995</c:v>
                </c:pt>
                <c:pt idx="3">
                  <c:v>-0.56779999999999997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1B-4774-905A-1E543267F7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0215391"/>
        <c:axId val="230360559"/>
      </c:barChart>
      <c:catAx>
        <c:axId val="2302153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solidFill>
            <a:schemeClr val="bg1"/>
          </a:solidFill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0360559"/>
        <c:crosses val="autoZero"/>
        <c:auto val="1"/>
        <c:lblAlgn val="ctr"/>
        <c:lblOffset val="100"/>
        <c:noMultiLvlLbl val="0"/>
      </c:catAx>
      <c:valAx>
        <c:axId val="230360559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02153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rgbClr val="000000"/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433354"/>
            <a:ext cx="5385816" cy="1225296"/>
          </a:xfrm>
        </p:spPr>
        <p:txBody>
          <a:bodyPr/>
          <a:lstStyle/>
          <a:p>
            <a:r>
              <a:rPr lang="en-US" dirty="0"/>
              <a:t>Data wrangling project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496" y="2609438"/>
            <a:ext cx="3493008" cy="878908"/>
          </a:xfrm>
        </p:spPr>
        <p:txBody>
          <a:bodyPr/>
          <a:lstStyle/>
          <a:p>
            <a:r>
              <a:rPr lang="en-US" sz="2000" dirty="0"/>
              <a:t>Group 2</a:t>
            </a:r>
          </a:p>
          <a:p>
            <a:r>
              <a:rPr lang="en-US" sz="2000" dirty="0"/>
              <a:t>Vasatika Ghadiyaram</a:t>
            </a:r>
          </a:p>
          <a:p>
            <a:r>
              <a:rPr lang="en-US" sz="2000" dirty="0"/>
              <a:t>Hemanshu Dhuria</a:t>
            </a:r>
          </a:p>
          <a:p>
            <a:r>
              <a:rPr lang="en-US" sz="2000" dirty="0"/>
              <a:t>Siddhant Ambardekar</a:t>
            </a:r>
          </a:p>
          <a:p>
            <a:r>
              <a:rPr lang="en-US" sz="2000" dirty="0"/>
              <a:t>Mehal Sanghvi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2997080"/>
            <a:ext cx="4169664" cy="66751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9026" y="2501102"/>
            <a:ext cx="5586805" cy="768096"/>
          </a:xfrm>
        </p:spPr>
        <p:txBody>
          <a:bodyPr/>
          <a:lstStyle/>
          <a:p>
            <a:r>
              <a:rPr lang="en-US" sz="3200" dirty="0"/>
              <a:t>Business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3267" y="5238436"/>
            <a:ext cx="6766560" cy="1272092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Final dataset is being developed for the insurance companies to use it in designing their health care plans by studying the selected Social Determinant of Health </a:t>
            </a:r>
            <a:r>
              <a:rPr lang="en-IN" sz="1800" dirty="0" err="1"/>
              <a:t>i.e</a:t>
            </a:r>
            <a:r>
              <a:rPr lang="en-IN" sz="1800" dirty="0"/>
              <a:t>, Crime across the Age and Income of Massachusetts county level census.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0CBE2E8-B4C4-5402-BFEC-C0242C8951A3}"/>
              </a:ext>
            </a:extLst>
          </p:cNvPr>
          <p:cNvSpPr txBox="1">
            <a:spLocks/>
          </p:cNvSpPr>
          <p:nvPr/>
        </p:nvSpPr>
        <p:spPr>
          <a:xfrm>
            <a:off x="3776293" y="347472"/>
            <a:ext cx="8272272" cy="768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800" dirty="0"/>
              <a:t>Analysing Social Determinants of Health – Age, Income, Crime </a:t>
            </a:r>
            <a:r>
              <a:rPr lang="en-IN" sz="2800" dirty="0" err="1"/>
              <a:t>w.r.t.</a:t>
            </a:r>
            <a:r>
              <a:rPr lang="en-IN" sz="2800" dirty="0"/>
              <a:t> Health Insurance </a:t>
            </a:r>
            <a:endParaRPr lang="en-US" sz="2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AB6D8BA-15F3-7EBD-E18E-0EE8A1B34870}"/>
              </a:ext>
            </a:extLst>
          </p:cNvPr>
          <p:cNvSpPr txBox="1">
            <a:spLocks/>
          </p:cNvSpPr>
          <p:nvPr/>
        </p:nvSpPr>
        <p:spPr>
          <a:xfrm>
            <a:off x="4224528" y="865632"/>
            <a:ext cx="6766560" cy="27005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8D85EEE-E390-23DC-0359-44E0BD88A763}"/>
              </a:ext>
            </a:extLst>
          </p:cNvPr>
          <p:cNvSpPr txBox="1">
            <a:spLocks/>
          </p:cNvSpPr>
          <p:nvPr/>
        </p:nvSpPr>
        <p:spPr>
          <a:xfrm>
            <a:off x="4753267" y="3007700"/>
            <a:ext cx="6766560" cy="1490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Determine the groups at risk basis social determinants of health (SDOH) that can be targeted for providing insurance.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Understand target audience groups and ideate ways to provide health insurance for vulnerable groups and determine the coverage.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81338DD-6304-C28B-9333-D43B0FFF9EAE}"/>
              </a:ext>
            </a:extLst>
          </p:cNvPr>
          <p:cNvSpPr txBox="1">
            <a:spLocks/>
          </p:cNvSpPr>
          <p:nvPr/>
        </p:nvSpPr>
        <p:spPr>
          <a:xfrm>
            <a:off x="6939758" y="4694945"/>
            <a:ext cx="3487271" cy="768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outcome</a:t>
            </a:r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71CEB5-0F43-BA22-C4E7-3A84E631D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15" y="75124"/>
            <a:ext cx="10671048" cy="768096"/>
          </a:xfrm>
        </p:spPr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C63C25-FE2A-0C11-2CEA-A80AA78FC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5508" y="1129284"/>
            <a:ext cx="3328416" cy="5170932"/>
          </a:xfrm>
        </p:spPr>
        <p:txBody>
          <a:bodyPr/>
          <a:lstStyle/>
          <a:p>
            <a:r>
              <a:rPr lang="en-US" dirty="0"/>
              <a:t>Collection SOURCES and Data Description</a:t>
            </a:r>
          </a:p>
        </p:txBody>
      </p:sp>
      <p:pic>
        <p:nvPicPr>
          <p:cNvPr id="72" name="Picture Placeholder 71" descr="abacus icon">
            <a:extLst>
              <a:ext uri="{FF2B5EF4-FFF2-40B4-BE49-F238E27FC236}">
                <a16:creationId xmlns:a16="http://schemas.microsoft.com/office/drawing/2014/main" id="{FD5AE93E-9743-FD3B-C935-638BF9D159CC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2"/>
          <a:srcRect/>
          <a:stretch/>
        </p:blipFill>
        <p:spPr>
          <a:xfrm>
            <a:off x="1819611" y="845014"/>
            <a:ext cx="932688" cy="932688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D6749A-51D8-599C-7C31-9922CF228D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2479548"/>
            <a:ext cx="2770632" cy="3677412"/>
          </a:xfrm>
        </p:spPr>
        <p:txBody>
          <a:bodyPr/>
          <a:lstStyle/>
          <a:p>
            <a:pPr algn="ctr"/>
            <a:r>
              <a:rPr lang="en-US" b="1" dirty="0"/>
              <a:t>SDOH Database </a:t>
            </a:r>
            <a:r>
              <a:rPr lang="en-US" dirty="0"/>
              <a:t>Tracks data for five main SDOH domains based on geography. </a:t>
            </a:r>
          </a:p>
          <a:p>
            <a:pPr marL="0" indent="0" algn="ctr">
              <a:buNone/>
            </a:pPr>
            <a:endParaRPr lang="en-US" dirty="0"/>
          </a:p>
          <a:p>
            <a:pPr algn="ctr"/>
            <a:r>
              <a:rPr lang="en-US" b="1" dirty="0"/>
              <a:t>Crime Database </a:t>
            </a:r>
          </a:p>
          <a:p>
            <a:pPr marL="0" indent="0" algn="ctr">
              <a:buNone/>
            </a:pPr>
            <a:r>
              <a:rPr lang="en-US" dirty="0"/>
              <a:t>Crime rates and types of crime based on geography (part of 5 SDOH domains- physical infrastructure)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53AB0-02A6-E89E-7E23-593DBF52F4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83964" y="1129283"/>
            <a:ext cx="3328416" cy="5170931"/>
          </a:xfrm>
        </p:spPr>
        <p:txBody>
          <a:bodyPr/>
          <a:lstStyle/>
          <a:p>
            <a:r>
              <a:rPr lang="en-US" dirty="0"/>
              <a:t>Scope of Data</a:t>
            </a:r>
          </a:p>
        </p:txBody>
      </p:sp>
      <p:pic>
        <p:nvPicPr>
          <p:cNvPr id="76" name="Picture Placeholder 75" descr="increasing chart icon">
            <a:extLst>
              <a:ext uri="{FF2B5EF4-FFF2-40B4-BE49-F238E27FC236}">
                <a16:creationId xmlns:a16="http://schemas.microsoft.com/office/drawing/2014/main" id="{7541E72A-A0CB-A011-55A9-1126F707D889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3"/>
          <a:srcRect/>
          <a:stretch/>
        </p:blipFill>
        <p:spPr>
          <a:xfrm>
            <a:off x="5641848" y="843220"/>
            <a:ext cx="932688" cy="932688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F56CE2-ADEB-1E22-50FB-9F2AB378648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62856" y="2479548"/>
            <a:ext cx="2770632" cy="3491933"/>
          </a:xfrm>
        </p:spPr>
        <p:txBody>
          <a:bodyPr/>
          <a:lstStyle/>
          <a:p>
            <a:r>
              <a:rPr lang="en-US" b="1" dirty="0"/>
              <a:t>Scope</a:t>
            </a:r>
          </a:p>
          <a:p>
            <a:pPr marL="0" indent="0">
              <a:buNone/>
            </a:pPr>
            <a:r>
              <a:rPr lang="en-US" dirty="0"/>
              <a:t> Datasets have a wider scope which tracks 683 variables for SDOH and 146 variables for Crime data.</a:t>
            </a:r>
          </a:p>
          <a:p>
            <a:r>
              <a:rPr lang="en-US" b="1" dirty="0"/>
              <a:t>Reliability </a:t>
            </a:r>
          </a:p>
          <a:p>
            <a:pPr marL="0" indent="0">
              <a:buNone/>
            </a:pPr>
            <a:r>
              <a:rPr lang="en-US" dirty="0"/>
              <a:t>Data is sourced from Kaggle and ahrq.gov websites. </a:t>
            </a:r>
          </a:p>
          <a:p>
            <a:r>
              <a:rPr lang="en-US" b="1" dirty="0"/>
              <a:t>Validity </a:t>
            </a:r>
          </a:p>
          <a:p>
            <a:pPr marL="0" indent="0">
              <a:buNone/>
            </a:pPr>
            <a:r>
              <a:rPr lang="en-US" dirty="0"/>
              <a:t>Both data sets have a citations, licenses mentioned in the footer which supplements the validity of data.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45CA7-A767-9133-8871-800B16D5D7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840443" y="1167384"/>
            <a:ext cx="3328416" cy="5132830"/>
          </a:xfrm>
        </p:spPr>
        <p:txBody>
          <a:bodyPr/>
          <a:lstStyle/>
          <a:p>
            <a:r>
              <a:rPr lang="en-US" altLang="zh-CN" dirty="0"/>
              <a:t>Data Collection and update frequency  </a:t>
            </a:r>
            <a:endParaRPr lang="en-US" dirty="0"/>
          </a:p>
        </p:txBody>
      </p:sp>
      <p:pic>
        <p:nvPicPr>
          <p:cNvPr id="80" name="Picture Placeholder 79" descr="chain link icon">
            <a:extLst>
              <a:ext uri="{FF2B5EF4-FFF2-40B4-BE49-F238E27FC236}">
                <a16:creationId xmlns:a16="http://schemas.microsoft.com/office/drawing/2014/main" id="{FCC17566-BE36-5CE0-25C6-8AC132D1479D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4"/>
          <a:srcRect t="85" b="85"/>
          <a:stretch/>
        </p:blipFill>
        <p:spPr>
          <a:xfrm>
            <a:off x="9011412" y="843220"/>
            <a:ext cx="932688" cy="932688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63C991-877C-CD1D-A03D-547E04121FE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174109" y="2557583"/>
            <a:ext cx="2770632" cy="2206752"/>
          </a:xfrm>
        </p:spPr>
        <p:txBody>
          <a:bodyPr/>
          <a:lstStyle/>
          <a:p>
            <a:r>
              <a:rPr lang="en-US" dirty="0"/>
              <a:t>SDOH Data - Drawn from multiple sources ( original data documents, codebooks, surveys and environmental scan)</a:t>
            </a:r>
          </a:p>
          <a:p>
            <a:r>
              <a:rPr lang="en-US" dirty="0"/>
              <a:t>Crime Data - Data collection process unknown. </a:t>
            </a:r>
          </a:p>
          <a:p>
            <a:r>
              <a:rPr lang="en-US" dirty="0"/>
              <a:t>SDOH Data - Updated yearly</a:t>
            </a:r>
          </a:p>
          <a:p>
            <a:r>
              <a:rPr lang="en-US" dirty="0"/>
              <a:t>Crime Data - Never Updated (will have to find a new data for succeeding year)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04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71CEB5-0F43-BA22-C4E7-3A84E631D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98" y="316992"/>
            <a:ext cx="10671048" cy="768096"/>
          </a:xfrm>
        </p:spPr>
        <p:txBody>
          <a:bodyPr/>
          <a:lstStyle/>
          <a:p>
            <a:r>
              <a:rPr lang="en-US" dirty="0"/>
              <a:t>How did we get there?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53AB0-02A6-E89E-7E23-593DBF52F4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3654" y="2724912"/>
            <a:ext cx="7029853" cy="3557016"/>
          </a:xfrm>
        </p:spPr>
        <p:txBody>
          <a:bodyPr/>
          <a:lstStyle/>
          <a:p>
            <a:r>
              <a:rPr lang="en-US" dirty="0"/>
              <a:t>SDOH DATA </a:t>
            </a:r>
          </a:p>
        </p:txBody>
      </p:sp>
      <p:pic>
        <p:nvPicPr>
          <p:cNvPr id="76" name="Picture Placeholder 75" descr="increasing chart icon">
            <a:extLst>
              <a:ext uri="{FF2B5EF4-FFF2-40B4-BE49-F238E27FC236}">
                <a16:creationId xmlns:a16="http://schemas.microsoft.com/office/drawing/2014/main" id="{7541E72A-A0CB-A011-55A9-1126F707D889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2"/>
          <a:srcRect/>
          <a:stretch/>
        </p:blipFill>
        <p:spPr>
          <a:xfrm>
            <a:off x="3512236" y="2249603"/>
            <a:ext cx="932688" cy="932688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F56CE2-ADEB-1E22-50FB-9F2AB378648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56311" y="3842631"/>
            <a:ext cx="6070629" cy="2206752"/>
          </a:xfrm>
        </p:spPr>
        <p:txBody>
          <a:bodyPr/>
          <a:lstStyle/>
          <a:p>
            <a:r>
              <a:rPr lang="en-US" sz="1800" dirty="0"/>
              <a:t>Identify the relevant columns	</a:t>
            </a:r>
          </a:p>
          <a:p>
            <a:r>
              <a:rPr lang="en-US" sz="1800" dirty="0"/>
              <a:t>Subset according to the unit of analysis.</a:t>
            </a:r>
          </a:p>
          <a:p>
            <a:r>
              <a:rPr lang="en-US" sz="1800" dirty="0"/>
              <a:t>Data Formatting	</a:t>
            </a:r>
          </a:p>
          <a:p>
            <a:r>
              <a:rPr lang="en-US" sz="1800" dirty="0"/>
              <a:t>Explored new python libraries for visualization.	</a:t>
            </a:r>
          </a:p>
          <a:p>
            <a:r>
              <a:rPr lang="en-US" sz="1800" dirty="0"/>
              <a:t>Data Profiling to know the summary of the data quality</a:t>
            </a:r>
          </a:p>
          <a:p>
            <a:r>
              <a:rPr lang="en-US" sz="1800" dirty="0"/>
              <a:t>Merge both the datasets.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45CA7-A767-9133-8871-800B16D5D7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1095" y="2715947"/>
            <a:ext cx="3328416" cy="3557016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pic>
        <p:nvPicPr>
          <p:cNvPr id="80" name="Picture Placeholder 79" descr="chain link icon">
            <a:extLst>
              <a:ext uri="{FF2B5EF4-FFF2-40B4-BE49-F238E27FC236}">
                <a16:creationId xmlns:a16="http://schemas.microsoft.com/office/drawing/2014/main" id="{FCC17566-BE36-5CE0-25C6-8AC132D1479D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3"/>
          <a:srcRect t="85" b="85"/>
          <a:stretch/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63C991-877C-CD1D-A03D-547E04121FE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90650" y="3699553"/>
            <a:ext cx="2770632" cy="2206752"/>
          </a:xfrm>
        </p:spPr>
        <p:txBody>
          <a:bodyPr/>
          <a:lstStyle/>
          <a:p>
            <a:r>
              <a:rPr lang="en-US" dirty="0"/>
              <a:t>Large number of columns in the original dataset to identify the relevant ones.</a:t>
            </a:r>
          </a:p>
          <a:p>
            <a:r>
              <a:rPr lang="en-US" dirty="0"/>
              <a:t>The data is inconsistent as columns are in both percentages and medians</a:t>
            </a:r>
          </a:p>
          <a:p>
            <a:r>
              <a:rPr lang="en-US" dirty="0"/>
              <a:t>Large data set which poses a challenge to profile the data (683columns)</a:t>
            </a:r>
          </a:p>
          <a:p>
            <a:endParaRPr lang="en-US" dirty="0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32E6FEBF-22F3-23E8-F5EF-142E4A114153}"/>
              </a:ext>
            </a:extLst>
          </p:cNvPr>
          <p:cNvSpPr txBox="1">
            <a:spLocks/>
          </p:cNvSpPr>
          <p:nvPr/>
        </p:nvSpPr>
        <p:spPr>
          <a:xfrm>
            <a:off x="0" y="973210"/>
            <a:ext cx="11914095" cy="768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Data Wrangling Steps – SDOH Data</a:t>
            </a:r>
          </a:p>
        </p:txBody>
      </p:sp>
    </p:spTree>
    <p:extLst>
      <p:ext uri="{BB962C8B-B14F-4D97-AF65-F5344CB8AC3E}">
        <p14:creationId xmlns:p14="http://schemas.microsoft.com/office/powerpoint/2010/main" val="1735820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71CEB5-0F43-BA22-C4E7-3A84E631D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98" y="316992"/>
            <a:ext cx="10671048" cy="768096"/>
          </a:xfrm>
        </p:spPr>
        <p:txBody>
          <a:bodyPr/>
          <a:lstStyle/>
          <a:p>
            <a:r>
              <a:rPr lang="en-US" dirty="0"/>
              <a:t>How did we get there?</a:t>
            </a:r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32E6FEBF-22F3-23E8-F5EF-142E4A114153}"/>
              </a:ext>
            </a:extLst>
          </p:cNvPr>
          <p:cNvSpPr txBox="1">
            <a:spLocks/>
          </p:cNvSpPr>
          <p:nvPr/>
        </p:nvSpPr>
        <p:spPr>
          <a:xfrm>
            <a:off x="0" y="973210"/>
            <a:ext cx="11914095" cy="768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Data Wrangling Steps – SDOH Data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89CD0A2-F383-76CB-7E76-F2873FFB8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88" y="2566058"/>
            <a:ext cx="5941244" cy="383079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457C329-5FF9-E680-C674-7DA7D2E2D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677" y="2548852"/>
            <a:ext cx="5481154" cy="399215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F23F952-A2D9-D281-80B9-6656DFDB9F9F}"/>
              </a:ext>
            </a:extLst>
          </p:cNvPr>
          <p:cNvSpPr txBox="1"/>
          <p:nvPr/>
        </p:nvSpPr>
        <p:spPr>
          <a:xfrm>
            <a:off x="4401672" y="2008094"/>
            <a:ext cx="104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CF07C9-860B-824F-2DEF-61ACA037F5FF}"/>
              </a:ext>
            </a:extLst>
          </p:cNvPr>
          <p:cNvSpPr txBox="1"/>
          <p:nvPr/>
        </p:nvSpPr>
        <p:spPr>
          <a:xfrm>
            <a:off x="8775819" y="2034988"/>
            <a:ext cx="104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1929733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71CEB5-0F43-BA22-C4E7-3A84E631D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98" y="316992"/>
            <a:ext cx="10671048" cy="768096"/>
          </a:xfrm>
        </p:spPr>
        <p:txBody>
          <a:bodyPr/>
          <a:lstStyle/>
          <a:p>
            <a:r>
              <a:rPr lang="en-US" dirty="0"/>
              <a:t>How did we get there?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53AB0-02A6-E89E-7E23-593DBF52F4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1637" y="2590440"/>
            <a:ext cx="7029853" cy="3950567"/>
          </a:xfrm>
        </p:spPr>
        <p:txBody>
          <a:bodyPr/>
          <a:lstStyle/>
          <a:p>
            <a:r>
              <a:rPr lang="en-US" dirty="0"/>
              <a:t>CRIME DATA </a:t>
            </a:r>
          </a:p>
        </p:txBody>
      </p:sp>
      <p:pic>
        <p:nvPicPr>
          <p:cNvPr id="76" name="Picture Placeholder 75" descr="increasing chart icon">
            <a:extLst>
              <a:ext uri="{FF2B5EF4-FFF2-40B4-BE49-F238E27FC236}">
                <a16:creationId xmlns:a16="http://schemas.microsoft.com/office/drawing/2014/main" id="{7541E72A-A0CB-A011-55A9-1126F707D889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2"/>
          <a:srcRect/>
          <a:stretch/>
        </p:blipFill>
        <p:spPr>
          <a:xfrm>
            <a:off x="3512236" y="2249603"/>
            <a:ext cx="932688" cy="932688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F56CE2-ADEB-1E22-50FB-9F2AB378648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8498" y="3609546"/>
            <a:ext cx="6646701" cy="2206752"/>
          </a:xfrm>
        </p:spPr>
        <p:txBody>
          <a:bodyPr/>
          <a:lstStyle/>
          <a:p>
            <a:r>
              <a:rPr lang="en-US" sz="1600" dirty="0"/>
              <a:t>Census data lacks the consideration of crime as an effect on SDOH indices. Finding a way to include this data into overall SDOH was the unique process encountered	</a:t>
            </a:r>
          </a:p>
          <a:p>
            <a:r>
              <a:rPr lang="en-US" sz="1600" dirty="0"/>
              <a:t>Column selection according to the variables required in the merged data.</a:t>
            </a:r>
          </a:p>
          <a:p>
            <a:r>
              <a:rPr lang="en-US" sz="1600" dirty="0"/>
              <a:t>Unique row wise aggregation of county data using different formulas for individual columns.</a:t>
            </a:r>
          </a:p>
          <a:p>
            <a:r>
              <a:rPr lang="en-US" sz="1600" dirty="0"/>
              <a:t>Correlation between Age groups and Crime types.</a:t>
            </a:r>
          </a:p>
          <a:p>
            <a:r>
              <a:rPr lang="en-US" sz="1600" dirty="0"/>
              <a:t>Outer Merge of Data using County column. </a:t>
            </a:r>
          </a:p>
          <a:p>
            <a:r>
              <a:rPr lang="en-US" sz="1600" dirty="0"/>
              <a:t>Analyzing relations between the SDOH indices and Crime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45CA7-A767-9133-8871-800B16D5D7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1095" y="2590440"/>
            <a:ext cx="3328416" cy="3950567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pic>
        <p:nvPicPr>
          <p:cNvPr id="80" name="Picture Placeholder 79" descr="chain link icon">
            <a:extLst>
              <a:ext uri="{FF2B5EF4-FFF2-40B4-BE49-F238E27FC236}">
                <a16:creationId xmlns:a16="http://schemas.microsoft.com/office/drawing/2014/main" id="{FCC17566-BE36-5CE0-25C6-8AC132D1479D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3"/>
          <a:srcRect t="85" b="85"/>
          <a:stretch/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63C991-877C-CD1D-A03D-547E04121FE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90650" y="3699553"/>
            <a:ext cx="3048896" cy="2692282"/>
          </a:xfrm>
        </p:spPr>
        <p:txBody>
          <a:bodyPr/>
          <a:lstStyle/>
          <a:p>
            <a:r>
              <a:rPr lang="en-US" dirty="0"/>
              <a:t>Large data set which poses a challenge to profile the data (146 columns)</a:t>
            </a:r>
          </a:p>
          <a:p>
            <a:r>
              <a:rPr lang="en-US" dirty="0"/>
              <a:t>Missing data for 2 counties made it difficult to merge.</a:t>
            </a:r>
          </a:p>
          <a:p>
            <a:r>
              <a:rPr lang="en-US" dirty="0"/>
              <a:t>Ensuring the final data was consistent and clean was a time taking process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32E6FEBF-22F3-23E8-F5EF-142E4A114153}"/>
              </a:ext>
            </a:extLst>
          </p:cNvPr>
          <p:cNvSpPr txBox="1">
            <a:spLocks/>
          </p:cNvSpPr>
          <p:nvPr/>
        </p:nvSpPr>
        <p:spPr>
          <a:xfrm>
            <a:off x="0" y="973210"/>
            <a:ext cx="11914095" cy="768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Data Wrangling Steps – CRIME Data</a:t>
            </a:r>
          </a:p>
        </p:txBody>
      </p:sp>
    </p:spTree>
    <p:extLst>
      <p:ext uri="{BB962C8B-B14F-4D97-AF65-F5344CB8AC3E}">
        <p14:creationId xmlns:p14="http://schemas.microsoft.com/office/powerpoint/2010/main" val="4270471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71CEB5-0F43-BA22-C4E7-3A84E631D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98" y="316992"/>
            <a:ext cx="10671048" cy="768096"/>
          </a:xfrm>
        </p:spPr>
        <p:txBody>
          <a:bodyPr/>
          <a:lstStyle/>
          <a:p>
            <a:r>
              <a:rPr lang="en-US" dirty="0"/>
              <a:t>How did we get there?</a:t>
            </a:r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32E6FEBF-22F3-23E8-F5EF-142E4A114153}"/>
              </a:ext>
            </a:extLst>
          </p:cNvPr>
          <p:cNvSpPr txBox="1">
            <a:spLocks/>
          </p:cNvSpPr>
          <p:nvPr/>
        </p:nvSpPr>
        <p:spPr>
          <a:xfrm>
            <a:off x="0" y="973210"/>
            <a:ext cx="11914095" cy="768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Data Wrangling Steps – CRIME Data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D88213F-34F9-01DF-C65B-05DA6FC96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798" y="2834198"/>
            <a:ext cx="6075894" cy="314247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ADC7BED-B942-D0F4-0CCD-0EF4263C1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08" y="2834198"/>
            <a:ext cx="5672893" cy="32245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132DC2-F3F7-0F3E-6571-AC801223E2E5}"/>
              </a:ext>
            </a:extLst>
          </p:cNvPr>
          <p:cNvSpPr txBox="1"/>
          <p:nvPr/>
        </p:nvSpPr>
        <p:spPr>
          <a:xfrm>
            <a:off x="2572872" y="2212858"/>
            <a:ext cx="104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FEF084-3BE0-C65C-0670-7B7DB77404E6}"/>
              </a:ext>
            </a:extLst>
          </p:cNvPr>
          <p:cNvSpPr txBox="1"/>
          <p:nvPr/>
        </p:nvSpPr>
        <p:spPr>
          <a:xfrm>
            <a:off x="8910919" y="2225770"/>
            <a:ext cx="104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684023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4">
            <a:extLst>
              <a:ext uri="{FF2B5EF4-FFF2-40B4-BE49-F238E27FC236}">
                <a16:creationId xmlns:a16="http://schemas.microsoft.com/office/drawing/2014/main" id="{32E6FEBF-22F3-23E8-F5EF-142E4A114153}"/>
              </a:ext>
            </a:extLst>
          </p:cNvPr>
          <p:cNvSpPr txBox="1">
            <a:spLocks/>
          </p:cNvSpPr>
          <p:nvPr/>
        </p:nvSpPr>
        <p:spPr>
          <a:xfrm>
            <a:off x="0" y="202244"/>
            <a:ext cx="11914095" cy="768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Data Wrangling Steps – FINAL Output 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A924C5-6004-C3D9-8D69-26909A566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112" y="1562807"/>
            <a:ext cx="7051776" cy="509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862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71CEB5-0F43-BA22-C4E7-3A84E631D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98" y="59962"/>
            <a:ext cx="10671048" cy="768096"/>
          </a:xfrm>
        </p:spPr>
        <p:txBody>
          <a:bodyPr/>
          <a:lstStyle/>
          <a:p>
            <a:r>
              <a:rPr lang="en-US" dirty="0"/>
              <a:t>Data analysis and outcome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F56CE2-ADEB-1E22-50FB-9F2AB378648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21064" y="5493585"/>
            <a:ext cx="5293032" cy="1158227"/>
          </a:xfrm>
        </p:spPr>
        <p:txBody>
          <a:bodyPr/>
          <a:lstStyle/>
          <a:p>
            <a:pPr marL="0" indent="0" algn="ctr">
              <a:buNone/>
            </a:pPr>
            <a:r>
              <a:rPr lang="en-US" sz="1600" dirty="0"/>
              <a:t>WHAT MORE CAN BE DONE?</a:t>
            </a:r>
          </a:p>
          <a:p>
            <a:r>
              <a:rPr lang="en-US" sz="1600" dirty="0"/>
              <a:t>Develop regression model factoring all SDOH indices to generate score calculating overall risk level</a:t>
            </a:r>
          </a:p>
          <a:p>
            <a:r>
              <a:rPr lang="en-US" sz="1600" dirty="0"/>
              <a:t>Repeat the process for other SDOH factors</a:t>
            </a:r>
          </a:p>
          <a:p>
            <a:endParaRPr lang="en-US" sz="1600" dirty="0"/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6B6BB3CE-99AE-2647-E4CD-7159CB195E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3028238"/>
              </p:ext>
            </p:extLst>
          </p:nvPr>
        </p:nvGraphicFramePr>
        <p:xfrm>
          <a:off x="242045" y="1085088"/>
          <a:ext cx="6194613" cy="27180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3ABF648F-0348-F877-1290-AADCB2A5EB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1679745"/>
              </p:ext>
            </p:extLst>
          </p:nvPr>
        </p:nvGraphicFramePr>
        <p:xfrm>
          <a:off x="242046" y="3861255"/>
          <a:ext cx="6194612" cy="29367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69DD41B8-E202-0DB6-53FC-438ED672C8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839110"/>
              </p:ext>
            </p:extLst>
          </p:nvPr>
        </p:nvGraphicFramePr>
        <p:xfrm>
          <a:off x="7948799" y="1135655"/>
          <a:ext cx="3049048" cy="4195485"/>
        </p:xfrm>
        <a:graphic>
          <a:graphicData uri="http://schemas.openxmlformats.org/drawingml/2006/table">
            <a:tbl>
              <a:tblPr/>
              <a:tblGrid>
                <a:gridCol w="1378337">
                  <a:extLst>
                    <a:ext uri="{9D8B030D-6E8A-4147-A177-3AD203B41FA5}">
                      <a16:colId xmlns:a16="http://schemas.microsoft.com/office/drawing/2014/main" val="377406620"/>
                    </a:ext>
                  </a:extLst>
                </a:gridCol>
                <a:gridCol w="821433">
                  <a:extLst>
                    <a:ext uri="{9D8B030D-6E8A-4147-A177-3AD203B41FA5}">
                      <a16:colId xmlns:a16="http://schemas.microsoft.com/office/drawing/2014/main" val="3010333578"/>
                    </a:ext>
                  </a:extLst>
                </a:gridCol>
                <a:gridCol w="849278">
                  <a:extLst>
                    <a:ext uri="{9D8B030D-6E8A-4147-A177-3AD203B41FA5}">
                      <a16:colId xmlns:a16="http://schemas.microsoft.com/office/drawing/2014/main" val="3000069006"/>
                    </a:ext>
                  </a:extLst>
                </a:gridCol>
              </a:tblGrid>
              <a:tr h="2796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COUNTY NAME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INC&lt;14999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AGE(30-44)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296183"/>
                  </a:ext>
                </a:extLst>
              </a:tr>
              <a:tr h="2796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Barnstable County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13.22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555135"/>
                  </a:ext>
                </a:extLst>
              </a:tr>
              <a:tr h="2796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Berkshire County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4.34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15.79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6503363"/>
                  </a:ext>
                </a:extLst>
              </a:tr>
              <a:tr h="2796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Bristol County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18.61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008828"/>
                  </a:ext>
                </a:extLst>
              </a:tr>
              <a:tr h="2796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Dukes County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16.59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3592689"/>
                  </a:ext>
                </a:extLst>
              </a:tr>
              <a:tr h="2796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Essex County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4.6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18.22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92356"/>
                  </a:ext>
                </a:extLst>
              </a:tr>
              <a:tr h="2796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Franklin County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17.68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8396066"/>
                  </a:ext>
                </a:extLst>
              </a:tr>
              <a:tr h="2796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Hampden County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3354551"/>
                  </a:ext>
                </a:extLst>
              </a:tr>
              <a:tr h="2796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Hampshire County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14.78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2767214"/>
                  </a:ext>
                </a:extLst>
              </a:tr>
              <a:tr h="2796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Middlesex County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20.88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477086"/>
                  </a:ext>
                </a:extLst>
              </a:tr>
              <a:tr h="2796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Nantucket County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6480033"/>
                  </a:ext>
                </a:extLst>
              </a:tr>
              <a:tr h="2796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Norfolk County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22153067"/>
                  </a:ext>
                </a:extLst>
              </a:tr>
              <a:tr h="2796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Plymouth County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1630917"/>
                  </a:ext>
                </a:extLst>
              </a:tr>
              <a:tr h="2796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Suffolk County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23.47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572448"/>
                  </a:ext>
                </a:extLst>
              </a:tr>
              <a:tr h="2796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Worcester County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18.66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695410"/>
                  </a:ext>
                </a:extLst>
              </a:tr>
            </a:tbl>
          </a:graphicData>
        </a:graphic>
      </p:graphicFrame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03F00B4A-F73E-A7E2-0912-1DDFB54BC3E7}"/>
              </a:ext>
            </a:extLst>
          </p:cNvPr>
          <p:cNvSpPr txBox="1">
            <a:spLocks/>
          </p:cNvSpPr>
          <p:nvPr/>
        </p:nvSpPr>
        <p:spPr>
          <a:xfrm>
            <a:off x="-113825" y="810996"/>
            <a:ext cx="6613235" cy="2651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cap="all" baseline="0">
                <a:solidFill>
                  <a:schemeClr val="accent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/>
              <a:t>Co-relation chart of income and Age group vs murders  (crimes As a SDOH)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14667B6-EF41-024A-4ADF-DC53DF87F3B1}"/>
              </a:ext>
            </a:extLst>
          </p:cNvPr>
          <p:cNvSpPr txBox="1">
            <a:spLocks/>
          </p:cNvSpPr>
          <p:nvPr/>
        </p:nvSpPr>
        <p:spPr>
          <a:xfrm>
            <a:off x="7281733" y="843553"/>
            <a:ext cx="4766832" cy="2651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cap="all" baseline="0">
                <a:solidFill>
                  <a:schemeClr val="accent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/>
              <a:t>Table 1: MOST Vulnerable income and AGE group by county</a:t>
            </a:r>
          </a:p>
        </p:txBody>
      </p:sp>
    </p:spTree>
    <p:extLst>
      <p:ext uri="{BB962C8B-B14F-4D97-AF65-F5344CB8AC3E}">
        <p14:creationId xmlns:p14="http://schemas.microsoft.com/office/powerpoint/2010/main" val="4224428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{3C53735C-8B29-4D8C-B932-3853F65D197A}tf78438558_win32</Template>
  <TotalTime>159</TotalTime>
  <Words>661</Words>
  <Application>Microsoft Office PowerPoint</Application>
  <PresentationFormat>Widescreen</PresentationFormat>
  <Paragraphs>119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Sabon Next LT</vt:lpstr>
      <vt:lpstr>Office Theme</vt:lpstr>
      <vt:lpstr>Data wrangling project  </vt:lpstr>
      <vt:lpstr>Business objectives</vt:lpstr>
      <vt:lpstr>Data Sources</vt:lpstr>
      <vt:lpstr>How did we get there?</vt:lpstr>
      <vt:lpstr>How did we get there?</vt:lpstr>
      <vt:lpstr>How did we get there?</vt:lpstr>
      <vt:lpstr>How did we get there?</vt:lpstr>
      <vt:lpstr>PowerPoint Presentation</vt:lpstr>
      <vt:lpstr>Data analysis and outcome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wrangling project  </dc:title>
  <dc:subject/>
  <dc:creator>Siddhant</dc:creator>
  <cp:lastModifiedBy>Siddhant</cp:lastModifiedBy>
  <cp:revision>21</cp:revision>
  <dcterms:created xsi:type="dcterms:W3CDTF">2022-12-03T21:45:11Z</dcterms:created>
  <dcterms:modified xsi:type="dcterms:W3CDTF">2022-12-05T18:41:13Z</dcterms:modified>
</cp:coreProperties>
</file>