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SemiBold" panose="00000700000000000000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009AD-4640-4813-9D19-4C0E7FD057D6}" v="20" dt="2025-08-26T03:50:1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236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948708658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4948708658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1DC85A95-2E83-0987-7B0F-51B48025A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7a78768b4_0_204:notes">
            <a:extLst>
              <a:ext uri="{FF2B5EF4-FFF2-40B4-BE49-F238E27FC236}">
                <a16:creationId xmlns:a16="http://schemas.microsoft.com/office/drawing/2014/main" id="{F293B2B6-9F40-0AC7-2C62-6B2A7DCE8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7a78768b4_0_204:notes">
            <a:extLst>
              <a:ext uri="{FF2B5EF4-FFF2-40B4-BE49-F238E27FC236}">
                <a16:creationId xmlns:a16="http://schemas.microsoft.com/office/drawing/2014/main" id="{85621B24-CE34-B4DD-C9DD-9AC2965A6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223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7a78768b4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77a78768b4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7a78768b4_0_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77a78768b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7a78768b4_0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77a78768b4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7a78768b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7a78768b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7a78768b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77a78768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7a78768b4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77a78768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7a78768b4_0_2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377a78768b4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7a78768b4_0_2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77a78768b4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7a78768b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7a78768b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a78768b4_0_1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77a78768b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7a78768b4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77a78768b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7a78768b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7a78768b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7a78768b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7a78768b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7a78768b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7a78768b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7a78768b4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7a78768b4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-239485" y="-173831"/>
            <a:ext cx="5505449" cy="559474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01329" y="-336947"/>
            <a:ext cx="8260556" cy="59543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>
            <a:spLocks noGrp="1"/>
          </p:cNvSpPr>
          <p:nvPr>
            <p:ph type="pic" idx="2"/>
          </p:nvPr>
        </p:nvSpPr>
        <p:spPr>
          <a:xfrm>
            <a:off x="4681539" y="819151"/>
            <a:ext cx="3505199" cy="3505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-2615262" y="1154271"/>
            <a:ext cx="3533700" cy="30465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6436519" y="2465743"/>
            <a:ext cx="4088606" cy="35246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7607631" y="90940"/>
            <a:ext cx="1486800" cy="1281900"/>
          </a:xfrm>
          <a:prstGeom prst="hexagon">
            <a:avLst>
              <a:gd name="adj" fmla="val 25000"/>
              <a:gd name="vf" fmla="val 115470"/>
            </a:avLst>
          </a:prstGeom>
          <a:noFill/>
          <a:ln w="50800" cap="flat" cmpd="sng">
            <a:solidFill>
              <a:srgbClr val="FF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6837359" y="245935"/>
            <a:ext cx="509700" cy="439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>
              <a:alpha val="4196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998934" y="4433206"/>
            <a:ext cx="509588" cy="4393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695200" y="1540675"/>
            <a:ext cx="8196798" cy="971200"/>
            <a:chOff x="492977" y="2426692"/>
            <a:chExt cx="10929064" cy="1294933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92977" y="2426692"/>
              <a:ext cx="10929000" cy="74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2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E-commerce Sales Analytics Pipeline</a:t>
              </a:r>
              <a:endParaRPr sz="32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790641" y="3321426"/>
              <a:ext cx="10631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Data-driven insights for better sales &amp; marketing decisions</a:t>
              </a:r>
              <a:endParaRPr sz="1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2" name="Google Shape;132;p26"/>
          <p:cNvSpPr txBox="1"/>
          <p:nvPr/>
        </p:nvSpPr>
        <p:spPr>
          <a:xfrm>
            <a:off x="6334250" y="3433700"/>
            <a:ext cx="2760300" cy="1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Hareesh Kathula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Raju Mungala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Vasavi Kota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Akhilesh Thakare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91">
          <a:extLst>
            <a:ext uri="{FF2B5EF4-FFF2-40B4-BE49-F238E27FC236}">
              <a16:creationId xmlns:a16="http://schemas.microsoft.com/office/drawing/2014/main" id="{0961BA54-A955-7DE3-9EEC-CE418068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>
            <a:extLst>
              <a:ext uri="{FF2B5EF4-FFF2-40B4-BE49-F238E27FC236}">
                <a16:creationId xmlns:a16="http://schemas.microsoft.com/office/drawing/2014/main" id="{7D6DCF2F-49E7-22C7-2197-789EA50A555B}"/>
              </a:ext>
            </a:extLst>
          </p:cNvPr>
          <p:cNvSpPr txBox="1"/>
          <p:nvPr/>
        </p:nvSpPr>
        <p:spPr>
          <a:xfrm>
            <a:off x="0" y="0"/>
            <a:ext cx="9092400" cy="7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E-R Diagram</a:t>
            </a:r>
            <a:endParaRPr sz="35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8121-DEF6-2C16-F55F-E1C4795A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91" y="840920"/>
            <a:ext cx="6637565" cy="401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4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6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24175" y="-1443775"/>
            <a:ext cx="3895651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328800" y="995825"/>
            <a:ext cx="8196600" cy="350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 Validation 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Enforce expected schema (column names, data types, mandatory fields) to detect malformed records.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Deduplication &amp; Integrity Checks 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Remove duplicate applications, validate primary keys.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  Handling 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Apply default values, imputation, or rejection rules for missing/invalid fields.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 Logging </a:t>
            </a:r>
            <a:r>
              <a:rPr lang="en-GB" sz="17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Capture failed records in a dedicated error table/logs with timestamp &amp; error reason.</a:t>
            </a:r>
            <a:endParaRPr sz="17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0" y="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Error handling and data </a:t>
            </a:r>
            <a:endParaRPr sz="35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624175" y="-1443775"/>
            <a:ext cx="3895651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/>
          <p:nvPr/>
        </p:nvSpPr>
        <p:spPr>
          <a:xfrm>
            <a:off x="313925" y="819425"/>
            <a:ext cx="8196600" cy="340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Workflow Orchestration </a:t>
            </a:r>
            <a:r>
              <a:rPr lang="en-GB" sz="15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Use AWS Glue Workflows (AWS setup) or Databricks Workflows (Databricks setup) to chain ETL jobs in sequence (Bronze → Silver → Gold).</a:t>
            </a:r>
            <a:endParaRPr sz="15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Scheduling </a:t>
            </a:r>
            <a:r>
              <a:rPr lang="en-GB" sz="15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Configure daily batch runs at 5 AM UTC using Event Bridge (AWS) or built-in scheduler (Databricks).</a:t>
            </a:r>
            <a:endParaRPr sz="15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Dependency Management </a:t>
            </a:r>
            <a:r>
              <a:rPr lang="en-US" sz="15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Ensure downstream jobs (Silver/Gold) run only after upstream tasks (Bronze/Silver) succeed.</a:t>
            </a: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5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Failure Handling &amp; Alerts </a:t>
            </a:r>
            <a:r>
              <a:rPr lang="en-GB" sz="155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On job failure, send alerts via SNS/email and rerun failed tasks without reprocessing entire pipeline.</a:t>
            </a:r>
            <a:endParaRPr sz="155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211" name="Google Shape;211;p37"/>
          <p:cNvSpPr txBox="1"/>
          <p:nvPr/>
        </p:nvSpPr>
        <p:spPr>
          <a:xfrm>
            <a:off x="0" y="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Pipeline orchestration</a:t>
            </a:r>
            <a:endParaRPr sz="35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53437" y="-1373037"/>
            <a:ext cx="4037126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8"/>
          <p:cNvSpPr txBox="1"/>
          <p:nvPr/>
        </p:nvSpPr>
        <p:spPr>
          <a:xfrm>
            <a:off x="0" y="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Alerts &amp; Notifications</a:t>
            </a:r>
            <a:endParaRPr sz="35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D3168-CAFA-74AD-D5EF-FFA0B7408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41" y="1427432"/>
            <a:ext cx="3849509" cy="3030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6C493-6C87-BB90-2F38-502A5AC19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990" y="1427432"/>
            <a:ext cx="4008879" cy="30302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/>
        </p:nvSpPr>
        <p:spPr>
          <a:xfrm>
            <a:off x="12900" y="0"/>
            <a:ext cx="9118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Visualizations </a:t>
            </a:r>
            <a:endParaRPr sz="28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9" title="visualization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3" y="487135"/>
            <a:ext cx="4166508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 title="visualization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9" y="2876550"/>
            <a:ext cx="4288972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67C31-804A-2A00-88B0-C983E54D981F}"/>
              </a:ext>
            </a:extLst>
          </p:cNvPr>
          <p:cNvSpPr txBox="1"/>
          <p:nvPr/>
        </p:nvSpPr>
        <p:spPr>
          <a:xfrm>
            <a:off x="4572001" y="487135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Revenue by State</a:t>
            </a:r>
          </a:p>
          <a:p>
            <a:endParaRPr lang="en-US" sz="18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graph shows total revenue contribution by customer state.</a:t>
            </a:r>
          </a:p>
          <a:p>
            <a:r>
              <a:rPr lang="en-US" dirty="0">
                <a:solidFill>
                  <a:schemeClr val="bg1"/>
                </a:solidFill>
              </a:rPr>
              <a:t>Helps identify top-performing regions areas with high sales volume.</a:t>
            </a:r>
          </a:p>
          <a:p>
            <a:r>
              <a:rPr lang="en-US" dirty="0">
                <a:solidFill>
                  <a:schemeClr val="bg1"/>
                </a:solidFill>
              </a:rPr>
              <a:t>Useful for regional business strategy such as targeted marketing, optimization.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976B0-575F-5A45-99FF-A0A8E73041FD}"/>
              </a:ext>
            </a:extLst>
          </p:cNvPr>
          <p:cNvSpPr txBox="1"/>
          <p:nvPr/>
        </p:nvSpPr>
        <p:spPr>
          <a:xfrm>
            <a:off x="4572000" y="2754085"/>
            <a:ext cx="45591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Top Product Categories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This graph shows the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top 10 product categories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by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revenue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along with their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profitability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Helps understand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which categories drive sales vs. profitability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Supports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inventory planning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product strategy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decisions.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B71D95-101C-02F8-7871-E551724F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11100" y="0"/>
            <a:ext cx="4560900" cy="18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TESTING ETL PIPELINES</a:t>
            </a:r>
            <a:endParaRPr sz="35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519050" y="1073325"/>
            <a:ext cx="8220300" cy="40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1.Null Value Check (Silver Layer): Test No values in the columns.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2. Duplicate Record Check (Silver Layer): Verifies that cleaned data has unique transaction IDs with no duplicates.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3. Data Type Validation (Silver Layer)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4. Range &amp; Format Validation (Silver Layer)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 5. Aggregation Accuracy (Gold Layer) </a:t>
            </a:r>
          </a:p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6. Record Count Consistency (Gold Layer): Ensures the Gold layer has fewer or equal records than Silver after aggregations</a:t>
            </a: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597950" y="-1456027"/>
            <a:ext cx="3970301" cy="85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1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0" y="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Business outcomes &amp; impact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336300" y="1062900"/>
            <a:ext cx="8807700" cy="4080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🔹 </a:t>
            </a:r>
            <a:r>
              <a:rPr lang="en-GB" sz="1600" b="1" dirty="0">
                <a:solidFill>
                  <a:schemeClr val="lt1"/>
                </a:solidFill>
              </a:rPr>
              <a:t>Accurate, Transparent Sales Insights</a:t>
            </a:r>
            <a:br>
              <a:rPr lang="en-GB" sz="1600" b="1" dirty="0">
                <a:solidFill>
                  <a:schemeClr val="lt1"/>
                </a:solidFill>
              </a:rPr>
            </a:br>
            <a:r>
              <a:rPr lang="en-GB" sz="1600" dirty="0">
                <a:solidFill>
                  <a:schemeClr val="lt1"/>
                </a:solidFill>
              </a:rPr>
              <a:t> Comprehensive data pipeline ensures reliable reporting with full audit trail.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🔹 </a:t>
            </a:r>
            <a:r>
              <a:rPr lang="en-GB" sz="1600" b="1" dirty="0">
                <a:solidFill>
                  <a:schemeClr val="lt1"/>
                </a:solidFill>
              </a:rPr>
              <a:t>Faster, Automated Analytics</a:t>
            </a:r>
            <a:br>
              <a:rPr lang="en-GB" sz="1600" b="1" dirty="0">
                <a:solidFill>
                  <a:schemeClr val="lt1"/>
                </a:solidFill>
              </a:rPr>
            </a:br>
            <a:r>
              <a:rPr lang="en-GB" sz="1600" dirty="0">
                <a:solidFill>
                  <a:schemeClr val="lt1"/>
                </a:solidFill>
              </a:rPr>
              <a:t> Streamlined process replaces manual reporting, reducing time-to-insight.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🔹 </a:t>
            </a:r>
            <a:r>
              <a:rPr lang="en-GB" sz="1600" b="1" dirty="0">
                <a:solidFill>
                  <a:schemeClr val="lt1"/>
                </a:solidFill>
              </a:rPr>
              <a:t>Better Revenue Optimization</a:t>
            </a:r>
            <a:br>
              <a:rPr lang="en-GB" sz="1600" b="1" dirty="0">
                <a:solidFill>
                  <a:schemeClr val="lt1"/>
                </a:solidFill>
              </a:rPr>
            </a:br>
            <a:r>
              <a:rPr lang="en-GB" sz="1600" dirty="0">
                <a:solidFill>
                  <a:schemeClr val="lt1"/>
                </a:solidFill>
              </a:rPr>
              <a:t> Data-driven decisions improve promotions, pricing, and customer retention strategies.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🔹 </a:t>
            </a:r>
            <a:r>
              <a:rPr lang="en-GB" sz="1600" b="1" dirty="0">
                <a:solidFill>
                  <a:schemeClr val="lt1"/>
                </a:solidFill>
              </a:rPr>
              <a:t>Scalable Solution for Growing Data Volumes</a:t>
            </a:r>
            <a:br>
              <a:rPr lang="en-GB" sz="1600" b="1" dirty="0">
                <a:solidFill>
                  <a:schemeClr val="lt1"/>
                </a:solidFill>
              </a:rPr>
            </a:br>
            <a:r>
              <a:rPr lang="en-GB" sz="1600" dirty="0">
                <a:solidFill>
                  <a:schemeClr val="lt1"/>
                </a:solidFill>
              </a:rPr>
              <a:t> Architecture designed to handle increasing transaction loads without performance degradation.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lt1"/>
                </a:solidFill>
              </a:rPr>
              <a:t>🔹 </a:t>
            </a:r>
            <a:r>
              <a:rPr lang="en-GB" sz="1600" b="1" dirty="0">
                <a:solidFill>
                  <a:schemeClr val="lt1"/>
                </a:solidFill>
              </a:rPr>
              <a:t>Foundation for Advanced Analytics &amp; ML</a:t>
            </a:r>
            <a:br>
              <a:rPr lang="en-GB" sz="1600" b="1" dirty="0">
                <a:solidFill>
                  <a:schemeClr val="lt1"/>
                </a:solidFill>
              </a:rPr>
            </a:br>
            <a:r>
              <a:rPr lang="en-GB" sz="1600" dirty="0">
                <a:solidFill>
                  <a:schemeClr val="lt1"/>
                </a:solidFill>
              </a:rPr>
              <a:t> Structured data pipeline enables future demand forecasting and AI-driven recommendations.</a:t>
            </a:r>
            <a:endParaRPr sz="1600" dirty="0">
              <a:solidFill>
                <a:schemeClr val="lt1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5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2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58556" y="-1694919"/>
            <a:ext cx="4656639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328800" y="1026250"/>
            <a:ext cx="819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319425" y="16205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2723950" y="1847325"/>
            <a:ext cx="5372400" cy="1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85738" y="-1764683"/>
            <a:ext cx="2934275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328800" y="1026250"/>
            <a:ext cx="81966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Projective Overview and Objective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Technical Specifications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Design solutions with HLD and LLD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Development of Lakehouse in Databricks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Testing the ELT pipelines in AWS AND Data Bricks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Char char="❏"/>
            </a:pPr>
            <a:r>
              <a:rPr lang="en-GB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outcomes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319425" y="16205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5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25825" y="39925"/>
            <a:ext cx="48147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E-commerce platforms generate huge volumes of sales and customer data daily.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Manual reporting is slow, inconsistent, and prone to errors.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Lack of standardized data makes it difficult to derive accurate insights.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teams struggle to track key metrics like revenue, promotions, and customer lifetime value efficiently.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4840525" y="2212075"/>
            <a:ext cx="45783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Automating the data pipeline enables faster and more accurate sales analytics.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Standardized, cleaned data improves decision-making for marketing and operations.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Scalable architecture ensures performance even as transaction volumes grow.</a:t>
            </a:r>
            <a:b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Reliable insights help optimize promotions and improve overall revenue growth.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24556" y="-903494"/>
            <a:ext cx="4656639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328800" y="1026250"/>
            <a:ext cx="8196600" cy="4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Build ETL Pipelines using AWS,DATABRICKS Kaggle Dataset as source for  performing below activities:</a:t>
            </a: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❏"/>
            </a:pP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Implementing Lakehouse's as part of Databricks</a:t>
            </a: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chemeClr val="lt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❏"/>
            </a:pP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Establishing Raw Data store in Databricks Bronze layer Unity Data </a:t>
            </a:r>
            <a:r>
              <a:rPr lang="en-GB" sz="165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Catalogs</a:t>
            </a: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chemeClr val="lt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❏"/>
            </a:pP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 Data Cleansing, Data Scrubbing activities using Bronze layer Data </a:t>
            </a:r>
            <a:r>
              <a:rPr lang="en-GB" sz="165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catalog</a:t>
            </a: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information</a:t>
            </a: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 dirty="0">
              <a:solidFill>
                <a:schemeClr val="lt1"/>
              </a:solidFill>
            </a:endParaRPr>
          </a:p>
          <a:p>
            <a:pPr marL="457200" lvl="0" indent="-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Montserrat"/>
              <a:buChar char="❏"/>
            </a:pP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 Metrics information  with various aggregates using Transformed Silver Layer Data </a:t>
            </a:r>
            <a:r>
              <a:rPr lang="en-GB" sz="165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Catalogs</a:t>
            </a:r>
            <a:r>
              <a:rPr lang="en-GB" sz="165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Information.</a:t>
            </a:r>
            <a:endParaRPr sz="165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319425" y="16205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500"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763470" y="0"/>
                </a:moveTo>
                <a:lnTo>
                  <a:pt x="12192000" y="0"/>
                </a:lnTo>
                <a:lnTo>
                  <a:pt x="12192000" y="4673600"/>
                </a:lnTo>
                <a:lnTo>
                  <a:pt x="12128610" y="4546820"/>
                </a:lnTo>
                <a:lnTo>
                  <a:pt x="8407291" y="4546820"/>
                </a:lnTo>
                <a:lnTo>
                  <a:pt x="7251700" y="6858000"/>
                </a:lnTo>
                <a:lnTo>
                  <a:pt x="0" y="6858000"/>
                </a:lnTo>
                <a:lnTo>
                  <a:pt x="0" y="3674241"/>
                </a:lnTo>
                <a:lnTo>
                  <a:pt x="2781410" y="3674241"/>
                </a:lnTo>
                <a:lnTo>
                  <a:pt x="4191000" y="855061"/>
                </a:lnTo>
                <a:lnTo>
                  <a:pt x="3763470" y="0"/>
                </a:lnTo>
                <a:close/>
              </a:path>
            </a:pathLst>
          </a:custGeom>
          <a:solidFill>
            <a:srgbClr val="222A35"/>
          </a:solidFill>
          <a:ln>
            <a:noFill/>
          </a:ln>
          <a:effectLst>
            <a:outerShdw blurRad="2857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6436519" y="2465743"/>
            <a:ext cx="4088700" cy="35247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323F4F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305531" y="-1107769"/>
            <a:ext cx="4656639" cy="85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328800" y="1026250"/>
            <a:ext cx="819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319425" y="162050"/>
            <a:ext cx="84669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14100" y="39925"/>
            <a:ext cx="91440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b="1">
                <a:solidFill>
                  <a:schemeClr val="accent2"/>
                </a:solidFill>
              </a:rPr>
              <a:t>Design Solutions for building pipelines</a:t>
            </a:r>
            <a:endParaRPr sz="3500"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2321100" y="1670250"/>
            <a:ext cx="68229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</a:rPr>
              <a:t>Ø</a:t>
            </a:r>
            <a:r>
              <a:rPr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level design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</a:rPr>
              <a:t>Ø</a:t>
            </a:r>
            <a:r>
              <a:rPr lang="en-GB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Low level design </a:t>
            </a:r>
            <a:endParaRPr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/>
        </p:nvSpPr>
        <p:spPr>
          <a:xfrm>
            <a:off x="2127875" y="1837825"/>
            <a:ext cx="53550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LEVEL DESIGN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/>
        </p:nvSpPr>
        <p:spPr>
          <a:xfrm>
            <a:off x="1919259" y="126573"/>
            <a:ext cx="9118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E-commerce ETL Pipeline</a:t>
            </a:r>
            <a:endParaRPr sz="35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F10A942F-7318-F62F-6067-962F6A59F43D}"/>
              </a:ext>
            </a:extLst>
          </p:cNvPr>
          <p:cNvSpPr txBox="1"/>
          <p:nvPr/>
        </p:nvSpPr>
        <p:spPr>
          <a:xfrm>
            <a:off x="457200" y="1262743"/>
            <a:ext cx="4623014" cy="4280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DE211D-1421-8898-6AF5-FDB4DCAE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4" y="957942"/>
            <a:ext cx="6601692" cy="3004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/>
        </p:nvSpPr>
        <p:spPr>
          <a:xfrm>
            <a:off x="2127875" y="1837825"/>
            <a:ext cx="53550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LEVEL DESIGN</a:t>
            </a: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A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70550" y="980700"/>
            <a:ext cx="8678400" cy="4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Building ETL Pipelines in AWS  and Databricks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Pipeline Orchestration  in AWS AND DATABRICKS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 Handling mechanisms in AWS AND DATABRICKS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Building ALERTS , Audit and error logs in Databricks</a:t>
            </a:r>
            <a:endParaRPr sz="1700" dirty="0">
              <a:solidFill>
                <a:schemeClr val="lt1"/>
              </a:solidFill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Visualisation for better analysis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Integration</a:t>
            </a:r>
            <a:endParaRPr sz="17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23525" y="28225"/>
            <a:ext cx="9144000" cy="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LOW LEVEL DESIGN</a:t>
            </a:r>
            <a:endParaRPr sz="36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721</Words>
  <Application>Microsoft Office PowerPoint</Application>
  <PresentationFormat>On-screen Show (16:9)</PresentationFormat>
  <Paragraphs>94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Montserrat SemiBold</vt:lpstr>
      <vt:lpstr>Open Sans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Vasavi kota</dc:creator>
  <cp:lastModifiedBy>vasavi kota</cp:lastModifiedBy>
  <cp:revision>2</cp:revision>
  <dcterms:modified xsi:type="dcterms:W3CDTF">2025-08-26T05:07:34Z</dcterms:modified>
</cp:coreProperties>
</file>