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2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TT Commons Pro Bold" charset="0"/>
      <p:regular r:id="rId19"/>
    </p:embeddedFont>
    <p:embeddedFont>
      <p:font typeface="TT Commons Pro" charset="0"/>
      <p:regular r:id="rId20"/>
    </p:embeddedFont>
    <p:embeddedFont>
      <p:font typeface="Wingdings 2" pitchFamily="18" charset="2"/>
      <p:regular r:id="rId21"/>
    </p:embeddedFont>
    <p:embeddedFont>
      <p:font typeface="Constantia" pitchFamily="18" charset="0"/>
      <p:regular r:id="rId22"/>
      <p:bold r:id="rId23"/>
      <p:italic r:id="rId24"/>
      <p:boldItalic r:id="rId25"/>
    </p:embeddedFont>
    <p:embeddedFont>
      <p:font typeface="Calibri" pitchFamily="34" charset="0"/>
      <p:regular r:id="rId26"/>
      <p:bold r:id="rId27"/>
      <p:italic r:id="rId28"/>
      <p:boldItalic r:id="rId29"/>
    </p:embeddedFont>
  </p:embeddedFontLst>
  <p:defaultTextStyle>
    <a:defPPr>
      <a:defRPr lang="en-US"/>
    </a:defPPr>
    <a:lvl1pPr marL="0" algn="l" defTabSz="457157" rtl="0" eaLnBrk="1" latinLnBrk="0" hangingPunct="1">
      <a:defRPr sz="1800" kern="1200">
        <a:solidFill>
          <a:schemeClr val="tx1"/>
        </a:solidFill>
        <a:latin typeface="+mn-lt"/>
        <a:ea typeface="+mn-ea"/>
        <a:cs typeface="+mn-cs"/>
      </a:defRPr>
    </a:lvl1pPr>
    <a:lvl2pPr marL="457157" algn="l" defTabSz="457157" rtl="0" eaLnBrk="1" latinLnBrk="0" hangingPunct="1">
      <a:defRPr sz="1800" kern="1200">
        <a:solidFill>
          <a:schemeClr val="tx1"/>
        </a:solidFill>
        <a:latin typeface="+mn-lt"/>
        <a:ea typeface="+mn-ea"/>
        <a:cs typeface="+mn-cs"/>
      </a:defRPr>
    </a:lvl2pPr>
    <a:lvl3pPr marL="914314" algn="l" defTabSz="457157" rtl="0" eaLnBrk="1" latinLnBrk="0" hangingPunct="1">
      <a:defRPr sz="1800" kern="1200">
        <a:solidFill>
          <a:schemeClr val="tx1"/>
        </a:solidFill>
        <a:latin typeface="+mn-lt"/>
        <a:ea typeface="+mn-ea"/>
        <a:cs typeface="+mn-cs"/>
      </a:defRPr>
    </a:lvl3pPr>
    <a:lvl4pPr marL="1371471" algn="l" defTabSz="457157" rtl="0" eaLnBrk="1" latinLnBrk="0" hangingPunct="1">
      <a:defRPr sz="1800" kern="1200">
        <a:solidFill>
          <a:schemeClr val="tx1"/>
        </a:solidFill>
        <a:latin typeface="+mn-lt"/>
        <a:ea typeface="+mn-ea"/>
        <a:cs typeface="+mn-cs"/>
      </a:defRPr>
    </a:lvl4pPr>
    <a:lvl5pPr marL="1828628" algn="l" defTabSz="457157" rtl="0" eaLnBrk="1" latinLnBrk="0" hangingPunct="1">
      <a:defRPr sz="1800" kern="1200">
        <a:solidFill>
          <a:schemeClr val="tx1"/>
        </a:solidFill>
        <a:latin typeface="+mn-lt"/>
        <a:ea typeface="+mn-ea"/>
        <a:cs typeface="+mn-cs"/>
      </a:defRPr>
    </a:lvl5pPr>
    <a:lvl6pPr marL="2285785" algn="l" defTabSz="457157" rtl="0" eaLnBrk="1" latinLnBrk="0" hangingPunct="1">
      <a:defRPr sz="1800" kern="1200">
        <a:solidFill>
          <a:schemeClr val="tx1"/>
        </a:solidFill>
        <a:latin typeface="+mn-lt"/>
        <a:ea typeface="+mn-ea"/>
        <a:cs typeface="+mn-cs"/>
      </a:defRPr>
    </a:lvl6pPr>
    <a:lvl7pPr marL="2742939" algn="l" defTabSz="457157" rtl="0" eaLnBrk="1" latinLnBrk="0" hangingPunct="1">
      <a:defRPr sz="1800" kern="1200">
        <a:solidFill>
          <a:schemeClr val="tx1"/>
        </a:solidFill>
        <a:latin typeface="+mn-lt"/>
        <a:ea typeface="+mn-ea"/>
        <a:cs typeface="+mn-cs"/>
      </a:defRPr>
    </a:lvl7pPr>
    <a:lvl8pPr marL="3200098" algn="l" defTabSz="457157" rtl="0" eaLnBrk="1" latinLnBrk="0" hangingPunct="1">
      <a:defRPr sz="1800" kern="1200">
        <a:solidFill>
          <a:schemeClr val="tx1"/>
        </a:solidFill>
        <a:latin typeface="+mn-lt"/>
        <a:ea typeface="+mn-ea"/>
        <a:cs typeface="+mn-cs"/>
      </a:defRPr>
    </a:lvl8pPr>
    <a:lvl9pPr marL="3657251" algn="l" defTabSz="45715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31" d="100"/>
          <a:sy n="31" d="100"/>
        </p:scale>
        <p:origin x="-101" y="-8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1066800" y="2057400"/>
            <a:ext cx="15703296" cy="2743200"/>
          </a:xfrm>
          <a:ln>
            <a:noFill/>
          </a:ln>
        </p:spPr>
        <p:txBody>
          <a:bodyPr vert="horz" tIns="0" rIns="32657"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10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1066800" y="4842804"/>
            <a:ext cx="15709392" cy="2628900"/>
          </a:xfrm>
        </p:spPr>
        <p:txBody>
          <a:bodyPr lIns="0" rIns="32657"/>
          <a:lstStyle>
            <a:lvl1pPr marL="0" marR="81642" indent="0" algn="r">
              <a:buNone/>
              <a:defRPr>
                <a:solidFill>
                  <a:schemeClr val="tx1"/>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1371602"/>
            <a:ext cx="4114800" cy="781764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1371602"/>
            <a:ext cx="12039600" cy="781764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0704" y="1975104"/>
            <a:ext cx="15544800" cy="2043684"/>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10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0704" y="4056996"/>
            <a:ext cx="15544800" cy="2264568"/>
          </a:xfrm>
        </p:spPr>
        <p:txBody>
          <a:bodyPr lIns="81642" rIns="81642" anchor="t"/>
          <a:lstStyle>
            <a:lvl1pPr marL="0" indent="0">
              <a:buNone/>
              <a:defRPr sz="3900">
                <a:solidFill>
                  <a:schemeClr val="tx1"/>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459200" cy="17145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914400" y="2880128"/>
            <a:ext cx="8077200" cy="6652260"/>
          </a:xfrm>
        </p:spPr>
        <p:txBody>
          <a:bodyPr/>
          <a:lstStyle>
            <a:lvl1pPr>
              <a:defRPr sz="46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9296400" y="2880128"/>
            <a:ext cx="8077200" cy="6652260"/>
          </a:xfrm>
        </p:spPr>
        <p:txBody>
          <a:bodyPr/>
          <a:lstStyle>
            <a:lvl1pPr>
              <a:defRPr sz="4600"/>
            </a:lvl1pPr>
            <a:lvl2pPr>
              <a:defRPr sz="4300"/>
            </a:lvl2pPr>
            <a:lvl3pPr>
              <a:defRPr sz="3600"/>
            </a:lvl3pPr>
            <a:lvl4pPr>
              <a:defRPr sz="32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459200" cy="1714500"/>
          </a:xfrm>
        </p:spPr>
        <p:txBody>
          <a:bodyPr tIns="8164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782872"/>
            <a:ext cx="8080376" cy="989028"/>
          </a:xfrm>
        </p:spPr>
        <p:txBody>
          <a:bodyPr lIns="81642" tIns="0" rIns="81642" bIns="0" anchor="ctr">
            <a:noAutofit/>
          </a:bodyPr>
          <a:lstStyle>
            <a:lvl1pPr marL="0" indent="0">
              <a:buNone/>
              <a:defRPr sz="4300" b="1" cap="none" baseline="0">
                <a:solidFill>
                  <a:schemeClr val="tx2"/>
                </a:solidFill>
                <a:effectLst/>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290051" y="2789636"/>
            <a:ext cx="8083550" cy="982265"/>
          </a:xfrm>
        </p:spPr>
        <p:txBody>
          <a:bodyPr lIns="81642" tIns="0" rIns="81642" bIns="0" anchor="ctr"/>
          <a:lstStyle>
            <a:lvl1pPr marL="0" indent="0">
              <a:buNone/>
              <a:defRPr sz="4300" b="1" cap="none" baseline="0">
                <a:solidFill>
                  <a:schemeClr val="tx2"/>
                </a:solidFill>
                <a:effectLst/>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914400" y="3771900"/>
            <a:ext cx="8080376" cy="5768580"/>
          </a:xfrm>
        </p:spPr>
        <p:txBody>
          <a:bodyPr tIns="0"/>
          <a:lstStyle>
            <a:lvl1pPr>
              <a:defRPr sz="39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9290051" y="3771900"/>
            <a:ext cx="8083550" cy="5768580"/>
          </a:xfrm>
        </p:spPr>
        <p:txBody>
          <a:bodyPr tIns="0"/>
          <a:lstStyle>
            <a:lvl1pPr>
              <a:defRPr sz="3900"/>
            </a:lvl1pPr>
            <a:lvl2pPr>
              <a:defRPr sz="3600"/>
            </a:lvl2pPr>
            <a:lvl3pPr>
              <a:defRPr sz="32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056132"/>
            <a:ext cx="16611600" cy="1714500"/>
          </a:xfrm>
        </p:spPr>
        <p:txBody>
          <a:bodyPr vert="horz" tIns="8164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8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71528"/>
            <a:ext cx="5486400" cy="1743075"/>
          </a:xfrm>
        </p:spPr>
        <p:txBody>
          <a:bodyPr lIns="0" anchor="b">
            <a:noAutofit/>
          </a:bodyPr>
          <a:lstStyle>
            <a:lvl1pPr algn="l" rtl="0">
              <a:spcBef>
                <a:spcPct val="0"/>
              </a:spcBef>
              <a:buNone/>
              <a:defRPr sz="4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371600" y="2514600"/>
            <a:ext cx="5486400" cy="6858000"/>
          </a:xfrm>
        </p:spPr>
        <p:txBody>
          <a:bodyPr lIns="32657" rIns="32657"/>
          <a:lstStyle>
            <a:lvl1pPr marL="0" indent="0" algn="l">
              <a:buNone/>
              <a:defRPr sz="2500"/>
            </a:lvl1pPr>
            <a:lvl2pPr indent="0" algn="l">
              <a:buNone/>
              <a:defRPr sz="2100"/>
            </a:lvl2pPr>
            <a:lvl3pPr indent="0" algn="l">
              <a:buNone/>
              <a:defRPr sz="1800"/>
            </a:lvl3pPr>
            <a:lvl4pPr indent="0" algn="l">
              <a:buNone/>
              <a:defRPr sz="1600"/>
            </a:lvl4pPr>
            <a:lvl5pPr indent="0" algn="l">
              <a:buNone/>
              <a:defRPr sz="16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150100" y="2514600"/>
            <a:ext cx="10223500" cy="6858000"/>
          </a:xfrm>
        </p:spPr>
        <p:txBody>
          <a:bodyPr tIns="0"/>
          <a:lstStyle>
            <a:lvl1pPr>
              <a:defRPr sz="5000"/>
            </a:lvl1pPr>
            <a:lvl2pPr>
              <a:defRPr sz="4600"/>
            </a:lvl2pPr>
            <a:lvl3pPr>
              <a:defRPr sz="4300"/>
            </a:lvl3pPr>
            <a:lvl4pPr>
              <a:defRPr sz="3600"/>
            </a:lvl4pPr>
            <a:lvl5pPr>
              <a:defRPr sz="3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6331506" y="1662116"/>
            <a:ext cx="10515600" cy="61722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p:nvSpPr>
          <p:cNvPr id="12" name="Right Triangle 11"/>
          <p:cNvSpPr/>
          <p:nvPr/>
        </p:nvSpPr>
        <p:spPr>
          <a:xfrm rot="420000" flipV="1">
            <a:off x="16008268" y="8039654"/>
            <a:ext cx="310896" cy="233172"/>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p:nvSpPr>
          <p:cNvPr id="2" name="Title 1"/>
          <p:cNvSpPr>
            <a:spLocks noGrp="1"/>
          </p:cNvSpPr>
          <p:nvPr>
            <p:ph type="title"/>
          </p:nvPr>
        </p:nvSpPr>
        <p:spPr>
          <a:xfrm>
            <a:off x="1219200" y="1765495"/>
            <a:ext cx="4425696" cy="2373932"/>
          </a:xfrm>
        </p:spPr>
        <p:txBody>
          <a:bodyPr vert="horz" lIns="81642" tIns="81642" rIns="81642" bIns="81642" anchor="b"/>
          <a:lstStyle>
            <a:lvl1pPr algn="l">
              <a:buNone/>
              <a:defRPr sz="36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4243178"/>
            <a:ext cx="4419600" cy="3268980"/>
          </a:xfrm>
        </p:spPr>
        <p:txBody>
          <a:bodyPr lIns="114299" rIns="81642" bIns="81642" anchor="t"/>
          <a:lstStyle>
            <a:lvl1pPr marL="0" indent="0" algn="l">
              <a:spcBef>
                <a:spcPts val="446"/>
              </a:spcBef>
              <a:buFontTx/>
              <a:buNone/>
              <a:defRPr sz="2300"/>
            </a:lvl1pPr>
            <a:lvl2pPr>
              <a:defRPr sz="2100"/>
            </a:lvl2pPr>
            <a:lvl3pPr>
              <a:defRPr sz="1800"/>
            </a:lvl3pPr>
            <a:lvl4pPr>
              <a:defRPr sz="1600"/>
            </a:lvl4pPr>
            <a:lvl5pPr>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6154400" y="9534526"/>
            <a:ext cx="1219200" cy="547688"/>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6971586" y="1799276"/>
            <a:ext cx="9235440" cy="5897880"/>
          </a:xfrm>
          <a:prstGeom prst="rect">
            <a:avLst/>
          </a:prstGeom>
          <a:solidFill>
            <a:schemeClr val="bg2"/>
          </a:solidFill>
          <a:ln w="3000" cap="rnd">
            <a:solidFill>
              <a:srgbClr val="C0C0C0"/>
            </a:solidFill>
            <a:round/>
          </a:ln>
          <a:effectLst/>
        </p:spPr>
        <p:txBody>
          <a:bodyPr/>
          <a:lstStyle>
            <a:lvl1pPr marL="0" indent="0">
              <a:buNone/>
              <a:defRPr sz="5700"/>
            </a:lvl1pPr>
          </a:lstStyle>
          <a:p>
            <a:r>
              <a:rPr kumimoji="0" lang="en-US" smtClean="0"/>
              <a:t>Click icon to add picture</a:t>
            </a:r>
            <a:endParaRPr kumimoji="0" lang="en-US" dirty="0"/>
          </a:p>
        </p:txBody>
      </p:sp>
      <p:sp>
        <p:nvSpPr>
          <p:cNvPr id="10" name="Freeform 9"/>
          <p:cNvSpPr>
            <a:spLocks/>
          </p:cNvSpPr>
          <p:nvPr/>
        </p:nvSpPr>
        <p:spPr bwMode="auto">
          <a:xfrm flipV="1">
            <a:off x="-19050" y="8724900"/>
            <a:ext cx="18326100" cy="15621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8763000" y="9329738"/>
            <a:ext cx="9525000" cy="95726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9050" y="-10716"/>
            <a:ext cx="18326100" cy="15621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8763000" y="-10716"/>
            <a:ext cx="9525000" cy="95726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63284" tIns="81642" rIns="163284" bIns="81642"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914400" y="1056132"/>
            <a:ext cx="16459200" cy="1714500"/>
          </a:xfrm>
          <a:prstGeom prst="rect">
            <a:avLst/>
          </a:prstGeom>
        </p:spPr>
        <p:txBody>
          <a:bodyPr vert="horz" lIns="0" tIns="8164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914400" y="2903220"/>
            <a:ext cx="16459200" cy="6583680"/>
          </a:xfrm>
          <a:prstGeom prst="rect">
            <a:avLst/>
          </a:prstGeom>
        </p:spPr>
        <p:txBody>
          <a:bodyPr vert="horz"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914400" y="9534526"/>
            <a:ext cx="4267200" cy="547688"/>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fld id="{1D8BD707-D9CF-40AE-B4C6-C98DA3205C09}" type="datetimeFigureOut">
              <a:rPr lang="en-US" smtClean="0"/>
              <a:pPr/>
              <a:t>7/23/2023</a:t>
            </a:fld>
            <a:endParaRPr lang="en-US"/>
          </a:p>
        </p:txBody>
      </p:sp>
      <p:sp>
        <p:nvSpPr>
          <p:cNvPr id="22" name="Footer Placeholder 21"/>
          <p:cNvSpPr>
            <a:spLocks noGrp="1"/>
          </p:cNvSpPr>
          <p:nvPr>
            <p:ph type="ftr" sz="quarter" idx="3"/>
          </p:nvPr>
        </p:nvSpPr>
        <p:spPr>
          <a:xfrm>
            <a:off x="5334000" y="9534526"/>
            <a:ext cx="6705600" cy="547688"/>
          </a:xfrm>
          <a:prstGeom prst="rect">
            <a:avLst/>
          </a:prstGeom>
        </p:spPr>
        <p:txBody>
          <a:bodyPr vert="horz" lIns="0" tIns="0" rIns="0" bIns="0" anchor="b"/>
          <a:lstStyle>
            <a:lvl1pPr algn="l" eaLnBrk="1" latinLnBrk="0" hangingPunct="1">
              <a:defRPr kumimoji="0" sz="21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5849600" y="9534526"/>
            <a:ext cx="1524000" cy="547688"/>
          </a:xfrm>
          <a:prstGeom prst="rect">
            <a:avLst/>
          </a:prstGeom>
        </p:spPr>
        <p:txBody>
          <a:bodyPr vert="horz" lIns="0" tIns="0" rIns="0" bIns="0" anchor="b"/>
          <a:lstStyle>
            <a:lvl1pPr algn="r" eaLnBrk="1" latinLnBrk="0" hangingPunct="1">
              <a:defRPr kumimoji="0" sz="21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38034" y="303612"/>
            <a:ext cx="18361096" cy="973836"/>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rtl="0" eaLnBrk="1" latinLnBrk="0" hangingPunct="1">
        <a:spcBef>
          <a:spcPct val="0"/>
        </a:spcBef>
        <a:buNone/>
        <a:defRPr kumimoji="0" sz="8900" b="0" kern="1200">
          <a:ln>
            <a:noFill/>
          </a:ln>
          <a:solidFill>
            <a:schemeClr val="tx2"/>
          </a:solidFill>
          <a:effectLst/>
          <a:latin typeface="+mj-lt"/>
          <a:ea typeface="+mj-ea"/>
          <a:cs typeface="+mj-cs"/>
        </a:defRPr>
      </a:lvl1pPr>
    </p:titleStyle>
    <p:bodyStyle>
      <a:lvl1pPr marL="489853" indent="-489853" algn="l" rtl="0" eaLnBrk="1" latinLnBrk="0" hangingPunct="1">
        <a:spcBef>
          <a:spcPct val="20000"/>
        </a:spcBef>
        <a:buClr>
          <a:schemeClr val="accent3"/>
        </a:buClr>
        <a:buSzPct val="95000"/>
        <a:buFont typeface="Wingdings 2"/>
        <a:buChar char=""/>
        <a:defRPr kumimoji="0" sz="4600" kern="1200">
          <a:solidFill>
            <a:schemeClr val="tx1"/>
          </a:solidFill>
          <a:latin typeface="+mn-lt"/>
          <a:ea typeface="+mn-ea"/>
          <a:cs typeface="+mn-cs"/>
        </a:defRPr>
      </a:lvl1pPr>
      <a:lvl2pPr marL="1142991" indent="-440868" algn="l" rtl="0" eaLnBrk="1" latinLnBrk="0" hangingPunct="1">
        <a:spcBef>
          <a:spcPct val="20000"/>
        </a:spcBef>
        <a:buClr>
          <a:schemeClr val="accent1"/>
        </a:buClr>
        <a:buSzPct val="85000"/>
        <a:buFont typeface="Wingdings 2"/>
        <a:buChar char=""/>
        <a:defRPr kumimoji="0" sz="4300" kern="1200">
          <a:solidFill>
            <a:schemeClr val="tx1"/>
          </a:solidFill>
          <a:latin typeface="+mn-lt"/>
          <a:ea typeface="+mn-ea"/>
          <a:cs typeface="+mn-cs"/>
        </a:defRPr>
      </a:lvl2pPr>
      <a:lvl3pPr marL="1632844" indent="-440868" algn="l" rtl="0" eaLnBrk="1" latinLnBrk="0" hangingPunct="1">
        <a:spcBef>
          <a:spcPct val="20000"/>
        </a:spcBef>
        <a:buClr>
          <a:schemeClr val="accent2"/>
        </a:buClr>
        <a:buSzPct val="70000"/>
        <a:buFont typeface="Wingdings 2"/>
        <a:buChar char=""/>
        <a:defRPr kumimoji="0" sz="3700" kern="1200">
          <a:solidFill>
            <a:schemeClr val="tx1"/>
          </a:solidFill>
          <a:latin typeface="+mn-lt"/>
          <a:ea typeface="+mn-ea"/>
          <a:cs typeface="+mn-cs"/>
        </a:defRPr>
      </a:lvl3pPr>
      <a:lvl4pPr marL="2122697" indent="-375554" algn="l" rtl="0" eaLnBrk="1" latinLnBrk="0" hangingPunct="1">
        <a:spcBef>
          <a:spcPct val="20000"/>
        </a:spcBef>
        <a:buClr>
          <a:schemeClr val="accent3"/>
        </a:buClr>
        <a:buSzPct val="65000"/>
        <a:buFont typeface="Wingdings 2"/>
        <a:buChar char=""/>
        <a:defRPr kumimoji="0" sz="3600" kern="1200">
          <a:solidFill>
            <a:schemeClr val="tx1"/>
          </a:solidFill>
          <a:latin typeface="+mn-lt"/>
          <a:ea typeface="+mn-ea"/>
          <a:cs typeface="+mn-cs"/>
        </a:defRPr>
      </a:lvl4pPr>
      <a:lvl5pPr marL="2612551" indent="-375554" algn="l" rtl="0" eaLnBrk="1" latinLnBrk="0" hangingPunct="1">
        <a:spcBef>
          <a:spcPct val="20000"/>
        </a:spcBef>
        <a:buClr>
          <a:schemeClr val="accent4"/>
        </a:buClr>
        <a:buSzPct val="65000"/>
        <a:buFont typeface="Wingdings 2"/>
        <a:buChar char=""/>
        <a:defRPr kumimoji="0" sz="3600" kern="1200">
          <a:solidFill>
            <a:schemeClr val="tx1"/>
          </a:solidFill>
          <a:latin typeface="+mn-lt"/>
          <a:ea typeface="+mn-ea"/>
          <a:cs typeface="+mn-cs"/>
        </a:defRPr>
      </a:lvl5pPr>
      <a:lvl6pPr marL="3102404" indent="-375554" algn="l" rtl="0" eaLnBrk="1" latinLnBrk="0" hangingPunct="1">
        <a:spcBef>
          <a:spcPct val="20000"/>
        </a:spcBef>
        <a:buClr>
          <a:schemeClr val="accent5"/>
        </a:buClr>
        <a:buSzPct val="80000"/>
        <a:buFont typeface="Wingdings 2"/>
        <a:buChar char=""/>
        <a:defRPr kumimoji="0" sz="3200" kern="1200">
          <a:solidFill>
            <a:schemeClr val="tx1"/>
          </a:solidFill>
          <a:latin typeface="+mn-lt"/>
          <a:ea typeface="+mn-ea"/>
          <a:cs typeface="+mn-cs"/>
        </a:defRPr>
      </a:lvl6pPr>
      <a:lvl7pPr marL="3428973" indent="-326569" algn="l" rtl="0" eaLnBrk="1" latinLnBrk="0" hangingPunct="1">
        <a:spcBef>
          <a:spcPct val="20000"/>
        </a:spcBef>
        <a:buClr>
          <a:schemeClr val="accent6"/>
        </a:buClr>
        <a:buSzPct val="80000"/>
        <a:buFont typeface="Wingdings 2"/>
        <a:buChar char=""/>
        <a:defRPr kumimoji="0" sz="2900" kern="1200" baseline="0">
          <a:solidFill>
            <a:schemeClr val="tx1"/>
          </a:solidFill>
          <a:latin typeface="+mn-lt"/>
          <a:ea typeface="+mn-ea"/>
          <a:cs typeface="+mn-cs"/>
        </a:defRPr>
      </a:lvl7pPr>
      <a:lvl8pPr marL="3918826" indent="-326569" algn="l" rtl="0" eaLnBrk="1" latinLnBrk="0" hangingPunct="1">
        <a:spcBef>
          <a:spcPct val="20000"/>
        </a:spcBef>
        <a:buClr>
          <a:schemeClr val="tx2"/>
        </a:buClr>
        <a:buChar char="•"/>
        <a:defRPr kumimoji="0" sz="2900" kern="1200">
          <a:solidFill>
            <a:schemeClr val="tx1"/>
          </a:solidFill>
          <a:latin typeface="+mn-lt"/>
          <a:ea typeface="+mn-ea"/>
          <a:cs typeface="+mn-cs"/>
        </a:defRPr>
      </a:lvl8pPr>
      <a:lvl9pPr marL="4408679" indent="-326569" algn="l" rtl="0" eaLnBrk="1" latinLnBrk="0" hangingPunct="1">
        <a:spcBef>
          <a:spcPct val="20000"/>
        </a:spcBef>
        <a:buClr>
          <a:schemeClr val="tx2"/>
        </a:buClr>
        <a:buFontTx/>
        <a:buChar char="•"/>
        <a:defRPr kumimoji="0" sz="2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34"/>
            <a:ext cx="11662528" cy="457818"/>
          </a:xfrm>
          <a:prstGeom prst="rect">
            <a:avLst/>
          </a:prstGeom>
        </p:spPr>
        <p:txBody>
          <a:bodyPr lIns="0" tIns="0" rIns="0" bIns="0" rtlCol="0" anchor="t">
            <a:spAutoFit/>
          </a:bodyPr>
          <a:lstStyle/>
          <a:p>
            <a:pPr>
              <a:lnSpc>
                <a:spcPts val="3846"/>
              </a:lnSpc>
            </a:pPr>
            <a:r>
              <a:rPr lang="en-US" sz="3000" dirty="0">
                <a:solidFill>
                  <a:srgbClr val="0070C0"/>
                </a:solidFill>
                <a:latin typeface="TT Commons Pro Bold"/>
              </a:rPr>
              <a:t>A MINI PROJECT ON DOCTOR VISIT ANALYSIS USING PYTHON</a:t>
            </a:r>
          </a:p>
        </p:txBody>
      </p:sp>
      <p:sp>
        <p:nvSpPr>
          <p:cNvPr id="4" name="TextBox 4"/>
          <p:cNvSpPr txBox="1"/>
          <p:nvPr/>
        </p:nvSpPr>
        <p:spPr>
          <a:xfrm>
            <a:off x="2030363" y="2684019"/>
            <a:ext cx="14227322" cy="1833835"/>
          </a:xfrm>
          <a:prstGeom prst="rect">
            <a:avLst/>
          </a:prstGeom>
        </p:spPr>
        <p:txBody>
          <a:bodyPr lIns="0" tIns="0" rIns="0" bIns="0" rtlCol="0" anchor="t">
            <a:spAutoFit/>
          </a:bodyPr>
          <a:lstStyle/>
          <a:p>
            <a:pPr>
              <a:lnSpc>
                <a:spcPts val="14343"/>
              </a:lnSpc>
            </a:pPr>
            <a:r>
              <a:rPr lang="en-US" sz="13600" dirty="0">
                <a:solidFill>
                  <a:srgbClr val="7030A0"/>
                </a:solidFill>
                <a:latin typeface="TT Commons Pro Bold" panose="020B0604020202020204" charset="0"/>
              </a:rPr>
              <a:t>DATA</a:t>
            </a:r>
            <a:r>
              <a:rPr lang="en-US" sz="13600" dirty="0">
                <a:solidFill>
                  <a:srgbClr val="7030A0"/>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1028700" y="2562225"/>
            <a:ext cx="15632692" cy="7386638"/>
          </a:xfrm>
          <a:prstGeom prst="rect">
            <a:avLst/>
          </a:prstGeom>
        </p:spPr>
        <p:txBody>
          <a:bodyPr lIns="0" tIns="0" rIns="0" bIns="0" rtlCol="0" anchor="t">
            <a:spAutoFit/>
          </a:bodyPr>
          <a:lstStyle/>
          <a:p>
            <a:pPr>
              <a:lnSpc>
                <a:spcPts val="4782"/>
              </a:lnSpc>
            </a:pPr>
            <a:r>
              <a:rPr lang="en-US" sz="3900" dirty="0">
                <a:solidFill>
                  <a:srgbClr val="7030A0"/>
                </a:solidFill>
                <a:latin typeface="TT Commons Pro Bold"/>
              </a:rPr>
              <a:t>      Python Libraries &amp; Frameworks:</a:t>
            </a:r>
          </a:p>
          <a:p>
            <a:pPr>
              <a:lnSpc>
                <a:spcPts val="4443"/>
              </a:lnSpc>
            </a:pPr>
            <a:endParaRPr lang="en-US" sz="3900" dirty="0">
              <a:solidFill>
                <a:srgbClr val="007074"/>
              </a:solidFill>
              <a:latin typeface="TT Commons Pro Bold"/>
            </a:endParaRPr>
          </a:p>
          <a:p>
            <a:pPr marL="799299" lvl="1" indent="-399649">
              <a:lnSpc>
                <a:spcPts val="4443"/>
              </a:lnSpc>
              <a:buFont typeface="Arial"/>
              <a:buChar char="•"/>
            </a:pPr>
            <a:r>
              <a:rPr lang="en-US" sz="3700" dirty="0" err="1">
                <a:solidFill>
                  <a:srgbClr val="C00000"/>
                </a:solidFill>
                <a:latin typeface="TT Commons Pro Bold"/>
              </a:rPr>
              <a:t>NumPy</a:t>
            </a:r>
            <a:r>
              <a:rPr lang="en-US" sz="3700" dirty="0">
                <a:solidFill>
                  <a:srgbClr val="C00000"/>
                </a:solidFill>
                <a:latin typeface="TT Commons Pro Bold"/>
              </a:rPr>
              <a:t> Library :</a:t>
            </a:r>
          </a:p>
          <a:p>
            <a:pPr>
              <a:lnSpc>
                <a:spcPts val="4443"/>
              </a:lnSpc>
            </a:pPr>
            <a:r>
              <a:rPr lang="en-US" sz="3700" dirty="0">
                <a:solidFill>
                  <a:srgbClr val="002060"/>
                </a:solidFill>
                <a:latin typeface="TT Commons Pro"/>
              </a:rPr>
              <a:t>            </a:t>
            </a:r>
            <a:r>
              <a:rPr lang="en-US" sz="3700" dirty="0" err="1">
                <a:solidFill>
                  <a:srgbClr val="002060"/>
                </a:solidFill>
                <a:latin typeface="TT Commons Pro"/>
              </a:rPr>
              <a:t>NumPy</a:t>
            </a:r>
            <a:r>
              <a:rPr lang="en-US" sz="3700" dirty="0">
                <a:solidFill>
                  <a:srgbClr val="002060"/>
                </a:solidFill>
                <a:latin typeface="TT Commons Pro"/>
              </a:rPr>
              <a:t> is a Python library used for Working with Arrays. It also has </a:t>
            </a:r>
            <a:r>
              <a:rPr lang="en-US" sz="3700" dirty="0" smtClean="0">
                <a:solidFill>
                  <a:srgbClr val="002060"/>
                </a:solidFill>
                <a:latin typeface="TT Commons Pro"/>
              </a:rPr>
              <a:t>                   functions </a:t>
            </a:r>
            <a:r>
              <a:rPr lang="en-US" sz="3700" dirty="0">
                <a:solidFill>
                  <a:srgbClr val="002060"/>
                </a:solidFill>
                <a:latin typeface="TT Commons Pro"/>
              </a:rPr>
              <a:t>for working in domain of Linear Algebra, Fourier Transform, and Matrices.</a:t>
            </a:r>
          </a:p>
          <a:p>
            <a:pPr marL="799299" lvl="1" indent="-399649">
              <a:lnSpc>
                <a:spcPts val="4443"/>
              </a:lnSpc>
              <a:buFont typeface="Arial"/>
              <a:buChar char="•"/>
            </a:pPr>
            <a:r>
              <a:rPr lang="en-US" sz="3700" dirty="0">
                <a:solidFill>
                  <a:srgbClr val="C00000"/>
                </a:solidFill>
                <a:latin typeface="TT Commons Pro Bold"/>
              </a:rPr>
              <a:t>Pandas Library :</a:t>
            </a:r>
          </a:p>
          <a:p>
            <a:pPr>
              <a:lnSpc>
                <a:spcPts val="4443"/>
              </a:lnSpc>
            </a:pPr>
            <a:r>
              <a:rPr lang="en-US" sz="3700" dirty="0">
                <a:solidFill>
                  <a:srgbClr val="002060"/>
                </a:solidFill>
                <a:latin typeface="TT Commons Pro"/>
              </a:rPr>
              <a:t>            Pandas is a Python library used for Working with data sets. It has functions for Analyzing, Cleaning, Exploring, and Manipulating data.</a:t>
            </a:r>
          </a:p>
          <a:p>
            <a:pPr marL="799299" lvl="1" indent="-399649">
              <a:lnSpc>
                <a:spcPts val="4443"/>
              </a:lnSpc>
              <a:buFont typeface="Arial"/>
              <a:buChar char="•"/>
            </a:pPr>
            <a:r>
              <a:rPr lang="en-US" sz="3700" dirty="0" err="1">
                <a:solidFill>
                  <a:srgbClr val="C00000"/>
                </a:solidFill>
                <a:latin typeface="TT Commons Pro Bold"/>
              </a:rPr>
              <a:t>Matplotlib</a:t>
            </a:r>
            <a:r>
              <a:rPr lang="en-US" sz="3700" dirty="0">
                <a:solidFill>
                  <a:srgbClr val="C00000"/>
                </a:solidFill>
                <a:latin typeface="TT Commons Pro Bold"/>
              </a:rPr>
              <a:t> Library :</a:t>
            </a:r>
          </a:p>
          <a:p>
            <a:pPr>
              <a:lnSpc>
                <a:spcPts val="4443"/>
              </a:lnSpc>
            </a:pPr>
            <a:r>
              <a:rPr lang="en-US" sz="3700" dirty="0">
                <a:solidFill>
                  <a:srgbClr val="002060"/>
                </a:solidFill>
                <a:latin typeface="TT Commons Pro"/>
              </a:rPr>
              <a:t>            </a:t>
            </a:r>
            <a:r>
              <a:rPr lang="en-US" sz="3700" dirty="0" err="1">
                <a:solidFill>
                  <a:srgbClr val="002060"/>
                </a:solidFill>
                <a:latin typeface="TT Commons Pro"/>
              </a:rPr>
              <a:t>Matplotlib</a:t>
            </a:r>
            <a:r>
              <a:rPr lang="en-US" sz="3700" dirty="0">
                <a:solidFill>
                  <a:srgbClr val="002060"/>
                </a:solidFill>
                <a:latin typeface="TT Commons Pro"/>
              </a:rPr>
              <a:t> Library is a High Level Graph Plotting library in python that serves as a Visualization utility.</a:t>
            </a:r>
          </a:p>
          <a:p>
            <a:pPr>
              <a:lnSpc>
                <a:spcPts val="4443"/>
              </a:lnSpc>
            </a:pPr>
            <a:endParaRPr lang="en-US" sz="3700" dirty="0">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5" name="Freeform 5"/>
          <p:cNvSpPr/>
          <p:nvPr/>
        </p:nvSpPr>
        <p:spPr>
          <a:xfrm>
            <a:off x="411447" y="2923115"/>
            <a:ext cx="8382438"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8" y="2923115"/>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5" name="Freeform 5"/>
          <p:cNvSpPr/>
          <p:nvPr/>
        </p:nvSpPr>
        <p:spPr>
          <a:xfrm>
            <a:off x="713641"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63" y="2624943"/>
            <a:ext cx="7932794"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5" name="Freeform 5"/>
          <p:cNvSpPr/>
          <p:nvPr/>
        </p:nvSpPr>
        <p:spPr>
          <a:xfrm>
            <a:off x="610776" y="2615141"/>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72"/>
            <a:ext cx="7920280"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5" name="Freeform 5"/>
          <p:cNvSpPr/>
          <p:nvPr/>
        </p:nvSpPr>
        <p:spPr>
          <a:xfrm>
            <a:off x="486963" y="3058161"/>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23" y="3471169"/>
            <a:ext cx="8534922" cy="5787149"/>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5" name="TextBox 5"/>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PROJECT LINKS</a:t>
            </a:r>
          </a:p>
        </p:txBody>
      </p:sp>
      <p:sp>
        <p:nvSpPr>
          <p:cNvPr id="6" name="TextBox 6"/>
          <p:cNvSpPr txBox="1"/>
          <p:nvPr/>
        </p:nvSpPr>
        <p:spPr>
          <a:xfrm>
            <a:off x="1028700" y="2571752"/>
            <a:ext cx="15344592" cy="6630020"/>
          </a:xfrm>
          <a:prstGeom prst="rect">
            <a:avLst/>
          </a:prstGeom>
        </p:spPr>
        <p:txBody>
          <a:bodyPr lIns="0" tIns="0" rIns="0" bIns="0" rtlCol="0" anchor="t">
            <a:spAutoFit/>
          </a:bodyPr>
          <a:lstStyle/>
          <a:p>
            <a:pPr marL="844736" lvl="1" indent="-422368">
              <a:lnSpc>
                <a:spcPts val="4695"/>
              </a:lnSpc>
              <a:buFont typeface="Arial"/>
              <a:buChar char="•"/>
            </a:pPr>
            <a:r>
              <a:rPr lang="en-US" sz="3900" dirty="0" err="1">
                <a:solidFill>
                  <a:srgbClr val="C00000"/>
                </a:solidFill>
                <a:latin typeface="TT Commons Pro Bold"/>
              </a:rPr>
              <a:t>Github</a:t>
            </a:r>
            <a:r>
              <a:rPr lang="en-US" sz="3900" dirty="0">
                <a:solidFill>
                  <a:srgbClr val="C00000"/>
                </a:solidFill>
                <a:latin typeface="TT Commons Pro Bold"/>
              </a:rPr>
              <a:t> Link: </a:t>
            </a:r>
          </a:p>
          <a:p>
            <a:pPr>
              <a:lnSpc>
                <a:spcPts val="4695"/>
              </a:lnSpc>
            </a:pPr>
            <a:endParaRPr lang="en-US" sz="3900" dirty="0">
              <a:solidFill>
                <a:srgbClr val="007074"/>
              </a:solidFill>
              <a:latin typeface="TT Commons Pro Bold"/>
            </a:endParaRPr>
          </a:p>
          <a:p>
            <a:pPr>
              <a:lnSpc>
                <a:spcPts val="4695"/>
              </a:lnSpc>
            </a:pPr>
            <a:r>
              <a:rPr lang="en-US" sz="3900" dirty="0">
                <a:solidFill>
                  <a:srgbClr val="007074"/>
                </a:solidFill>
                <a:latin typeface="TT Commons Pro"/>
              </a:rPr>
              <a:t>                                      </a:t>
            </a:r>
          </a:p>
          <a:p>
            <a:pPr>
              <a:lnSpc>
                <a:spcPts val="4695"/>
              </a:lnSpc>
            </a:pPr>
            <a:endParaRPr lang="en-US" sz="3900" dirty="0">
              <a:solidFill>
                <a:srgbClr val="007074"/>
              </a:solidFill>
              <a:latin typeface="TT Commons Pro"/>
            </a:endParaRPr>
          </a:p>
          <a:p>
            <a:pPr>
              <a:lnSpc>
                <a:spcPts val="4695"/>
              </a:lnSpc>
            </a:pPr>
            <a:endParaRPr lang="en-US" sz="3900" dirty="0">
              <a:solidFill>
                <a:srgbClr val="007074"/>
              </a:solidFill>
              <a:latin typeface="TT Commons Pro"/>
            </a:endParaRPr>
          </a:p>
          <a:p>
            <a:pPr>
              <a:lnSpc>
                <a:spcPts val="4695"/>
              </a:lnSpc>
            </a:pPr>
            <a:r>
              <a:rPr lang="en-US" sz="3900" dirty="0">
                <a:solidFill>
                  <a:srgbClr val="007074"/>
                </a:solidFill>
                <a:latin typeface="TT Commons Pro Bold"/>
              </a:rPr>
              <a:t>                                        </a:t>
            </a:r>
          </a:p>
          <a:p>
            <a:pPr>
              <a:lnSpc>
                <a:spcPts val="4695"/>
              </a:lnSpc>
            </a:pPr>
            <a:endParaRPr lang="en-US" sz="3900" dirty="0">
              <a:solidFill>
                <a:srgbClr val="007074"/>
              </a:solidFill>
              <a:latin typeface="TT Commons Pro Bold"/>
            </a:endParaRPr>
          </a:p>
          <a:p>
            <a:pPr>
              <a:lnSpc>
                <a:spcPts val="4695"/>
              </a:lnSpc>
            </a:pPr>
            <a:endParaRPr lang="en-US" sz="3900" dirty="0">
              <a:solidFill>
                <a:srgbClr val="007074"/>
              </a:solidFill>
              <a:latin typeface="TT Commons Pro Bold"/>
            </a:endParaRPr>
          </a:p>
          <a:p>
            <a:pPr>
              <a:lnSpc>
                <a:spcPts val="4695"/>
              </a:lnSpc>
            </a:pPr>
            <a:endParaRPr lang="en-US" sz="3900" dirty="0">
              <a:solidFill>
                <a:srgbClr val="007074"/>
              </a:solidFill>
              <a:latin typeface="TT Commons Pro Bold"/>
            </a:endParaRPr>
          </a:p>
          <a:p>
            <a:pPr>
              <a:lnSpc>
                <a:spcPts val="4695"/>
              </a:lnSpc>
            </a:pPr>
            <a:endParaRPr lang="en-US" sz="3900" dirty="0">
              <a:solidFill>
                <a:srgbClr val="007074"/>
              </a:solidFill>
              <a:latin typeface="TT Commons Pro Bold"/>
            </a:endParaRPr>
          </a:p>
          <a:p>
            <a:pPr>
              <a:lnSpc>
                <a:spcPts val="4695"/>
              </a:lnSpc>
            </a:pPr>
            <a:endParaRPr lang="en-US" sz="3900" dirty="0">
              <a:solidFill>
                <a:srgbClr val="007074"/>
              </a:solidFill>
              <a:latin typeface="TT Commons Pro Bold"/>
            </a:endParaRPr>
          </a:p>
        </p:txBody>
      </p:sp>
      <p:sp>
        <p:nvSpPr>
          <p:cNvPr id="7" name="Rectangle 6"/>
          <p:cNvSpPr/>
          <p:nvPr/>
        </p:nvSpPr>
        <p:spPr>
          <a:xfrm>
            <a:off x="1828800" y="4000500"/>
            <a:ext cx="15163800" cy="692497"/>
          </a:xfrm>
          <a:prstGeom prst="rect">
            <a:avLst/>
          </a:prstGeom>
        </p:spPr>
        <p:txBody>
          <a:bodyPr wrap="square">
            <a:spAutoFit/>
          </a:bodyPr>
          <a:lstStyle/>
          <a:p>
            <a:r>
              <a:rPr lang="en-US" sz="3900" b="1" dirty="0" smtClean="0">
                <a:solidFill>
                  <a:srgbClr val="002060"/>
                </a:solidFill>
                <a:latin typeface="TT Commons Pro" charset="0"/>
              </a:rPr>
              <a:t>https://github.com/VasaviLakshmi27/Doctor_Analysis_using_python</a:t>
            </a:r>
            <a:endParaRPr lang="en-US" sz="3900" b="1" dirty="0">
              <a:solidFill>
                <a:srgbClr val="002060"/>
              </a:solidFill>
              <a:latin typeface="TT Commons Pro"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5" name="TextBox 5"/>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CONCLUSION</a:t>
            </a:r>
          </a:p>
        </p:txBody>
      </p:sp>
      <p:sp>
        <p:nvSpPr>
          <p:cNvPr id="6" name="TextBox 6"/>
          <p:cNvSpPr txBox="1"/>
          <p:nvPr/>
        </p:nvSpPr>
        <p:spPr>
          <a:xfrm>
            <a:off x="1028700" y="3665892"/>
            <a:ext cx="15344592" cy="3616375"/>
          </a:xfrm>
          <a:prstGeom prst="rect">
            <a:avLst/>
          </a:prstGeom>
        </p:spPr>
        <p:txBody>
          <a:bodyPr lIns="0" tIns="0" rIns="0" bIns="0" rtlCol="0" anchor="t">
            <a:spAutoFit/>
          </a:bodyPr>
          <a:lstStyle/>
          <a:p>
            <a:pPr marL="844736" lvl="1" indent="-422368">
              <a:lnSpc>
                <a:spcPts val="4695"/>
              </a:lnSpc>
              <a:buFont typeface="Arial"/>
              <a:buChar char="•"/>
            </a:pPr>
            <a:r>
              <a:rPr lang="en-US" sz="3900" dirty="0">
                <a:solidFill>
                  <a:srgbClr val="002060"/>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00"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4311120" y="4386714"/>
            <a:ext cx="16230600" cy="1679947"/>
          </a:xfrm>
          <a:prstGeom prst="rect">
            <a:avLst/>
          </a:prstGeom>
        </p:spPr>
        <p:txBody>
          <a:bodyPr lIns="0" tIns="0" rIns="0" bIns="0" rtlCol="0" anchor="t">
            <a:spAutoFit/>
          </a:bodyPr>
          <a:lstStyle/>
          <a:p>
            <a:pPr>
              <a:lnSpc>
                <a:spcPts val="13105"/>
              </a:lnSpc>
            </a:pPr>
            <a:r>
              <a:rPr lang="en-US" sz="13000" spc="-259" dirty="0">
                <a:solidFill>
                  <a:srgbClr val="7030A0"/>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9" name="TextBox 9"/>
          <p:cNvSpPr txBox="1"/>
          <p:nvPr/>
        </p:nvSpPr>
        <p:spPr>
          <a:xfrm>
            <a:off x="738083" y="1362903"/>
            <a:ext cx="9926690" cy="1154162"/>
          </a:xfrm>
          <a:prstGeom prst="rect">
            <a:avLst/>
          </a:prstGeom>
        </p:spPr>
        <p:txBody>
          <a:bodyPr lIns="0" tIns="0" rIns="0" bIns="0" rtlCol="0" anchor="t">
            <a:spAutoFit/>
          </a:bodyPr>
          <a:lstStyle/>
          <a:p>
            <a:pPr>
              <a:lnSpc>
                <a:spcPts val="9009"/>
              </a:lnSpc>
            </a:pPr>
            <a:r>
              <a:rPr lang="en-US" sz="8600" dirty="0">
                <a:solidFill>
                  <a:srgbClr val="0070C0"/>
                </a:solidFill>
                <a:latin typeface="TT Commons Pro Bold"/>
              </a:rPr>
              <a:t>STUDENT DETAILS</a:t>
            </a:r>
          </a:p>
        </p:txBody>
      </p:sp>
      <p:sp>
        <p:nvSpPr>
          <p:cNvPr id="10" name="TextBox 10"/>
          <p:cNvSpPr txBox="1"/>
          <p:nvPr/>
        </p:nvSpPr>
        <p:spPr>
          <a:xfrm>
            <a:off x="738085" y="4004504"/>
            <a:ext cx="15280430" cy="4821833"/>
          </a:xfrm>
          <a:prstGeom prst="rect">
            <a:avLst/>
          </a:prstGeom>
        </p:spPr>
        <p:txBody>
          <a:bodyPr wrap="square" lIns="0" tIns="0" rIns="0" bIns="0" rtlCol="0" anchor="t">
            <a:spAutoFit/>
          </a:bodyPr>
          <a:lstStyle/>
          <a:p>
            <a:pPr marL="783956" lvl="1" indent="-391975" algn="just">
              <a:lnSpc>
                <a:spcPts val="4720"/>
              </a:lnSpc>
              <a:buFont typeface="Arial"/>
              <a:buChar char="•"/>
            </a:pPr>
            <a:r>
              <a:rPr lang="en-US" sz="3600" dirty="0">
                <a:solidFill>
                  <a:srgbClr val="002060"/>
                </a:solidFill>
                <a:latin typeface="TT Commons Pro Bold"/>
              </a:rPr>
              <a:t>NAME                                    </a:t>
            </a:r>
            <a:r>
              <a:rPr lang="en-US" sz="3600" dirty="0" smtClean="0">
                <a:solidFill>
                  <a:srgbClr val="002060"/>
                </a:solidFill>
                <a:latin typeface="TT Commons Pro Bold"/>
              </a:rPr>
              <a:t>: </a:t>
            </a:r>
            <a:r>
              <a:rPr lang="en-US" sz="3600" dirty="0" err="1" smtClean="0">
                <a:solidFill>
                  <a:srgbClr val="002060"/>
                </a:solidFill>
                <a:latin typeface="TT Commons Pro Bold"/>
              </a:rPr>
              <a:t>Nalam</a:t>
            </a:r>
            <a:r>
              <a:rPr lang="en-US" sz="3600" dirty="0" smtClean="0">
                <a:solidFill>
                  <a:srgbClr val="002060"/>
                </a:solidFill>
                <a:latin typeface="TT Commons Pro Bold"/>
              </a:rPr>
              <a:t> </a:t>
            </a:r>
            <a:r>
              <a:rPr lang="en-US" sz="3600" dirty="0" err="1" smtClean="0">
                <a:solidFill>
                  <a:srgbClr val="002060"/>
                </a:solidFill>
                <a:latin typeface="TT Commons Pro Bold"/>
              </a:rPr>
              <a:t>Vasavi</a:t>
            </a:r>
            <a:r>
              <a:rPr lang="en-US" sz="3600" dirty="0" smtClean="0">
                <a:solidFill>
                  <a:srgbClr val="002060"/>
                </a:solidFill>
                <a:latin typeface="TT Commons Pro Bold"/>
              </a:rPr>
              <a:t> </a:t>
            </a:r>
            <a:r>
              <a:rPr lang="en-US" sz="3600" dirty="0" err="1" smtClean="0">
                <a:solidFill>
                  <a:srgbClr val="002060"/>
                </a:solidFill>
                <a:latin typeface="TT Commons Pro Bold"/>
              </a:rPr>
              <a:t>Lakshmi</a:t>
            </a:r>
            <a:endParaRPr lang="en-US" sz="3600" dirty="0">
              <a:solidFill>
                <a:srgbClr val="002060"/>
              </a:solidFill>
              <a:latin typeface="TT Commons Pro Bold"/>
            </a:endParaRPr>
          </a:p>
          <a:p>
            <a:pPr marL="783956" lvl="1" indent="-391975" algn="just">
              <a:lnSpc>
                <a:spcPts val="4720"/>
              </a:lnSpc>
              <a:buFont typeface="Arial"/>
              <a:buChar char="•"/>
            </a:pPr>
            <a:r>
              <a:rPr lang="en-US" sz="3600" dirty="0">
                <a:solidFill>
                  <a:srgbClr val="002060"/>
                </a:solidFill>
                <a:latin typeface="TT Commons Pro Bold"/>
              </a:rPr>
              <a:t>SKILL BUILS EMAIL ID        </a:t>
            </a:r>
            <a:r>
              <a:rPr lang="en-US" sz="3600" dirty="0" smtClean="0">
                <a:solidFill>
                  <a:srgbClr val="002060"/>
                </a:solidFill>
                <a:latin typeface="TT Commons Pro Bold"/>
              </a:rPr>
              <a:t>: vasavilakshmi.n27@gmail.com </a:t>
            </a:r>
            <a:endParaRPr lang="en-US" sz="4500" dirty="0">
              <a:solidFill>
                <a:srgbClr val="002060"/>
              </a:solidFill>
              <a:latin typeface="TT Commons Pro Bold"/>
            </a:endParaRPr>
          </a:p>
          <a:p>
            <a:pPr marL="783956" lvl="1" indent="-391975" algn="just">
              <a:lnSpc>
                <a:spcPts val="4720"/>
              </a:lnSpc>
              <a:buFont typeface="Arial"/>
              <a:buChar char="•"/>
            </a:pPr>
            <a:r>
              <a:rPr lang="en-US" sz="3600" dirty="0">
                <a:solidFill>
                  <a:srgbClr val="002060"/>
                </a:solidFill>
                <a:latin typeface="TT Commons Pro Bold"/>
              </a:rPr>
              <a:t>COLLEGE NAME                 </a:t>
            </a:r>
            <a:r>
              <a:rPr lang="en-US" sz="3600" dirty="0" smtClean="0">
                <a:solidFill>
                  <a:srgbClr val="002060"/>
                </a:solidFill>
                <a:latin typeface="TT Commons Pro Bold"/>
              </a:rPr>
              <a:t>: </a:t>
            </a:r>
            <a:r>
              <a:rPr lang="en-US" sz="3200" dirty="0" err="1" smtClean="0">
                <a:solidFill>
                  <a:srgbClr val="002060"/>
                </a:solidFill>
                <a:latin typeface="TT Commons Pro Bold"/>
              </a:rPr>
              <a:t>Aditya</a:t>
            </a:r>
            <a:r>
              <a:rPr lang="en-US" sz="3200" dirty="0" smtClean="0">
                <a:solidFill>
                  <a:srgbClr val="002060"/>
                </a:solidFill>
                <a:latin typeface="TT Commons Pro Bold"/>
              </a:rPr>
              <a:t> </a:t>
            </a:r>
            <a:r>
              <a:rPr lang="en-US" sz="3200" dirty="0">
                <a:solidFill>
                  <a:srgbClr val="002060"/>
                </a:solidFill>
                <a:latin typeface="TT Commons Pro Bold"/>
              </a:rPr>
              <a:t>College Of Engineering </a:t>
            </a:r>
            <a:r>
              <a:rPr lang="en-US" sz="3200" dirty="0" smtClean="0">
                <a:solidFill>
                  <a:srgbClr val="002060"/>
                </a:solidFill>
                <a:latin typeface="TT Commons Pro Bold"/>
              </a:rPr>
              <a:t>&amp; Technology</a:t>
            </a:r>
            <a:endParaRPr lang="en-US" sz="4500" dirty="0">
              <a:solidFill>
                <a:srgbClr val="002060"/>
              </a:solidFill>
              <a:latin typeface="TT Commons Pro Bold"/>
            </a:endParaRPr>
          </a:p>
          <a:p>
            <a:pPr marL="783956" lvl="1" indent="-391975" algn="just">
              <a:lnSpc>
                <a:spcPts val="4720"/>
              </a:lnSpc>
              <a:buFont typeface="Arial"/>
              <a:buChar char="•"/>
            </a:pPr>
            <a:r>
              <a:rPr lang="en-US" sz="3600" dirty="0">
                <a:solidFill>
                  <a:srgbClr val="002060"/>
                </a:solidFill>
                <a:latin typeface="TT Commons Pro Bold"/>
              </a:rPr>
              <a:t>COLLEGE STATE                </a:t>
            </a:r>
            <a:r>
              <a:rPr lang="en-US" sz="3600" dirty="0" smtClean="0">
                <a:solidFill>
                  <a:srgbClr val="002060"/>
                </a:solidFill>
                <a:latin typeface="TT Commons Pro Bold"/>
              </a:rPr>
              <a:t> : Andhra </a:t>
            </a:r>
            <a:r>
              <a:rPr lang="en-US" sz="3600" dirty="0">
                <a:solidFill>
                  <a:srgbClr val="002060"/>
                </a:solidFill>
                <a:latin typeface="TT Commons Pro Bold"/>
              </a:rPr>
              <a:t>Pradesh</a:t>
            </a:r>
          </a:p>
          <a:p>
            <a:pPr marL="783956" lvl="1" indent="-391975" algn="just">
              <a:lnSpc>
                <a:spcPts val="4720"/>
              </a:lnSpc>
              <a:buFont typeface="Arial"/>
              <a:buChar char="•"/>
            </a:pPr>
            <a:r>
              <a:rPr lang="en-US" sz="3600" dirty="0">
                <a:solidFill>
                  <a:srgbClr val="002060"/>
                </a:solidFill>
                <a:latin typeface="TT Commons Pro Bold"/>
              </a:rPr>
              <a:t>INTERNSHIP DOMAIN        : DATA ANALYTICS</a:t>
            </a:r>
          </a:p>
          <a:p>
            <a:pPr marL="783956" lvl="1" indent="-391975" algn="just">
              <a:lnSpc>
                <a:spcPts val="4720"/>
              </a:lnSpc>
              <a:buFont typeface="Arial"/>
              <a:buChar char="•"/>
            </a:pPr>
            <a:r>
              <a:rPr lang="en-US" sz="3600" dirty="0">
                <a:solidFill>
                  <a:srgbClr val="002060"/>
                </a:solidFill>
                <a:latin typeface="TT Commons Pro Bold"/>
              </a:rPr>
              <a:t>INTERNSHIP START DATE </a:t>
            </a:r>
            <a:r>
              <a:rPr lang="en-US" sz="3600" dirty="0" smtClean="0">
                <a:solidFill>
                  <a:srgbClr val="002060"/>
                </a:solidFill>
                <a:latin typeface="TT Commons Pro Bold"/>
              </a:rPr>
              <a:t>: 01/07/2023</a:t>
            </a:r>
            <a:endParaRPr lang="en-US" sz="3600" dirty="0">
              <a:solidFill>
                <a:srgbClr val="002060"/>
              </a:solidFill>
              <a:latin typeface="TT Commons Pro Bold"/>
            </a:endParaRPr>
          </a:p>
          <a:p>
            <a:pPr marL="783956" lvl="1" indent="-391975" algn="just">
              <a:lnSpc>
                <a:spcPts val="4720"/>
              </a:lnSpc>
              <a:buFont typeface="Arial"/>
              <a:buChar char="•"/>
            </a:pPr>
            <a:r>
              <a:rPr lang="en-US" sz="3600" dirty="0">
                <a:solidFill>
                  <a:srgbClr val="002060"/>
                </a:solidFill>
                <a:latin typeface="TT Commons Pro Bold"/>
              </a:rPr>
              <a:t>INTERNSHIP END DATE     : </a:t>
            </a:r>
            <a:r>
              <a:rPr lang="en-US" sz="3600" dirty="0" smtClean="0">
                <a:solidFill>
                  <a:srgbClr val="002060"/>
                </a:solidFill>
                <a:latin typeface="TT Commons Pro Bold"/>
              </a:rPr>
              <a:t>22/07/2023</a:t>
            </a:r>
            <a:endParaRPr lang="en-US" sz="3600" dirty="0">
              <a:solidFill>
                <a:srgbClr val="002060"/>
              </a:solidFill>
              <a:latin typeface="TT Commons Pro Bold"/>
            </a:endParaRPr>
          </a:p>
          <a:p>
            <a:pPr algn="just">
              <a:lnSpc>
                <a:spcPts val="4720"/>
              </a:lnSpc>
            </a:pPr>
            <a:endParaRPr lang="en-US" sz="3600"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5" y="1133484"/>
            <a:ext cx="14227322" cy="1154162"/>
          </a:xfrm>
          <a:prstGeom prst="rect">
            <a:avLst/>
          </a:prstGeom>
        </p:spPr>
        <p:txBody>
          <a:bodyPr lIns="0" tIns="0" rIns="0" bIns="0" rtlCol="0" anchor="t">
            <a:spAutoFit/>
          </a:bodyPr>
          <a:lstStyle/>
          <a:p>
            <a:pPr>
              <a:lnSpc>
                <a:spcPts val="9009"/>
              </a:lnSpc>
            </a:pPr>
            <a:r>
              <a:rPr lang="en-US" sz="8600" dirty="0">
                <a:solidFill>
                  <a:srgbClr val="0070C0"/>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785681" y="3924011"/>
            <a:ext cx="16473642" cy="4129336"/>
          </a:xfrm>
          <a:prstGeom prst="rect">
            <a:avLst/>
          </a:prstGeom>
        </p:spPr>
        <p:txBody>
          <a:bodyPr lIns="0" tIns="0" rIns="0" bIns="0" rtlCol="0" anchor="t">
            <a:spAutoFit/>
          </a:bodyPr>
          <a:lstStyle/>
          <a:p>
            <a:pPr marL="833243" lvl="1" indent="-416622">
              <a:lnSpc>
                <a:spcPts val="4630"/>
              </a:lnSpc>
              <a:buFont typeface="Arial"/>
              <a:buChar char="•"/>
            </a:pPr>
            <a:r>
              <a:rPr lang="en-US" sz="3900" dirty="0">
                <a:solidFill>
                  <a:srgbClr val="002060"/>
                </a:solidFill>
                <a:latin typeface="TT Commons Pro"/>
              </a:rPr>
              <a:t>The problem statement of my project is doctor visit analysis that is based on their age and other factors how many patients are visited a doctor to cure their diseases.</a:t>
            </a:r>
          </a:p>
          <a:p>
            <a:pPr marL="833243" lvl="1" indent="-416622">
              <a:lnSpc>
                <a:spcPts val="4630"/>
              </a:lnSpc>
              <a:buFont typeface="Arial"/>
              <a:buChar char="•"/>
            </a:pPr>
            <a:r>
              <a:rPr lang="en-US" sz="3900" dirty="0">
                <a:solidFill>
                  <a:srgbClr val="002060"/>
                </a:solidFill>
                <a:latin typeface="TT Commons Pro"/>
              </a:rPr>
              <a:t>The data consists of income, gender, age, illness, reduced  and some other factors.</a:t>
            </a:r>
          </a:p>
          <a:p>
            <a:pPr marL="833243" lvl="1" indent="-416622">
              <a:lnSpc>
                <a:spcPts val="4630"/>
              </a:lnSpc>
              <a:buFont typeface="Arial"/>
              <a:buChar char="•"/>
            </a:pPr>
            <a:r>
              <a:rPr lang="en-US" sz="3900" dirty="0">
                <a:solidFill>
                  <a:srgbClr val="002060"/>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23" y="1133484"/>
            <a:ext cx="9865134" cy="1154162"/>
          </a:xfrm>
          <a:prstGeom prst="rect">
            <a:avLst/>
          </a:prstGeom>
        </p:spPr>
        <p:txBody>
          <a:bodyPr lIns="0" tIns="0" rIns="0" bIns="0" rtlCol="0" anchor="t">
            <a:spAutoFit/>
          </a:bodyPr>
          <a:lstStyle/>
          <a:p>
            <a:pPr>
              <a:lnSpc>
                <a:spcPts val="9009"/>
              </a:lnSpc>
            </a:pPr>
            <a:r>
              <a:rPr lang="en-US" sz="8600" dirty="0">
                <a:solidFill>
                  <a:srgbClr val="0070C0"/>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962757" y="3876596"/>
            <a:ext cx="16296566" cy="4129336"/>
          </a:xfrm>
          <a:prstGeom prst="rect">
            <a:avLst/>
          </a:prstGeom>
        </p:spPr>
        <p:txBody>
          <a:bodyPr lIns="0" tIns="0" rIns="0" bIns="0" rtlCol="0" anchor="t">
            <a:spAutoFit/>
          </a:bodyPr>
          <a:lstStyle/>
          <a:p>
            <a:pPr marL="833243" lvl="1" indent="-416622">
              <a:lnSpc>
                <a:spcPts val="4630"/>
              </a:lnSpc>
              <a:buFont typeface="Arial"/>
              <a:buChar char="•"/>
            </a:pPr>
            <a:r>
              <a:rPr lang="en-US" sz="3900" dirty="0">
                <a:solidFill>
                  <a:srgbClr val="002060"/>
                </a:solidFill>
                <a:latin typeface="TT Commons Pro"/>
              </a:rPr>
              <a:t>The main agenda of this project is to analyze the dataset which contains the health status of different </a:t>
            </a:r>
            <a:r>
              <a:rPr lang="en-US" sz="3900" dirty="0" err="1">
                <a:solidFill>
                  <a:srgbClr val="002060"/>
                </a:solidFill>
                <a:latin typeface="TT Commons Pro"/>
              </a:rPr>
              <a:t>people.so</a:t>
            </a:r>
            <a:r>
              <a:rPr lang="en-US" sz="3900" dirty="0">
                <a:solidFill>
                  <a:srgbClr val="002060"/>
                </a:solidFill>
                <a:latin typeface="TT Commons Pro"/>
              </a:rPr>
              <a:t> based on this the following data.</a:t>
            </a:r>
          </a:p>
          <a:p>
            <a:pPr marL="833243" lvl="1" indent="-416622">
              <a:lnSpc>
                <a:spcPts val="4630"/>
              </a:lnSpc>
              <a:buFont typeface="Arial"/>
              <a:buChar char="•"/>
            </a:pPr>
            <a:r>
              <a:rPr lang="en-US" sz="3900" dirty="0">
                <a:solidFill>
                  <a:srgbClr val="002060"/>
                </a:solidFill>
                <a:latin typeface="TT Commons Pro"/>
              </a:rPr>
              <a:t>Load the Dataset and display first 15 rows.</a:t>
            </a:r>
          </a:p>
          <a:p>
            <a:pPr marL="833243" lvl="1" indent="-416622">
              <a:lnSpc>
                <a:spcPts val="4630"/>
              </a:lnSpc>
              <a:buFont typeface="Arial"/>
              <a:buChar char="•"/>
            </a:pPr>
            <a:r>
              <a:rPr lang="en-US" sz="3900" dirty="0">
                <a:solidFill>
                  <a:srgbClr val="002060"/>
                </a:solidFill>
                <a:latin typeface="TT Commons Pro"/>
              </a:rPr>
              <a:t>Total number of people based on the count of illness.</a:t>
            </a:r>
          </a:p>
          <a:p>
            <a:pPr marL="833243" lvl="1" indent="-416622">
              <a:lnSpc>
                <a:spcPts val="4630"/>
              </a:lnSpc>
              <a:buFont typeface="Arial"/>
              <a:buChar char="•"/>
            </a:pPr>
            <a:r>
              <a:rPr lang="en-US" sz="3900" dirty="0">
                <a:solidFill>
                  <a:srgbClr val="002060"/>
                </a:solidFill>
                <a:latin typeface="TT Commons Pro"/>
              </a:rPr>
              <a:t>Visualize and analyze maximum and minimum income.</a:t>
            </a:r>
          </a:p>
          <a:p>
            <a:pPr marL="833243" lvl="1" indent="-416622">
              <a:lnSpc>
                <a:spcPts val="4630"/>
              </a:lnSpc>
              <a:buFont typeface="Arial"/>
              <a:buChar char="•"/>
            </a:pPr>
            <a:r>
              <a:rPr lang="en-US" sz="3900" dirty="0">
                <a:solidFill>
                  <a:srgbClr val="002060"/>
                </a:solidFill>
                <a:latin typeface="TT Commons Pro"/>
              </a:rPr>
              <a:t>Correlation between different variables.</a:t>
            </a:r>
          </a:p>
          <a:p>
            <a:pPr marL="833243" lvl="1" indent="-416622">
              <a:lnSpc>
                <a:spcPts val="4630"/>
              </a:lnSpc>
              <a:buFont typeface="Arial"/>
              <a:buChar char="•"/>
            </a:pPr>
            <a:r>
              <a:rPr lang="en-US" sz="3900" dirty="0">
                <a:solidFill>
                  <a:srgbClr val="002060"/>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23" y="1133478"/>
            <a:ext cx="10908266" cy="1154162"/>
          </a:xfrm>
          <a:prstGeom prst="rect">
            <a:avLst/>
          </a:prstGeom>
        </p:spPr>
        <p:txBody>
          <a:bodyPr lIns="0" tIns="0" rIns="0" bIns="0" rtlCol="0" anchor="t">
            <a:spAutoFit/>
          </a:bodyPr>
          <a:lstStyle/>
          <a:p>
            <a:pPr>
              <a:lnSpc>
                <a:spcPts val="9009"/>
              </a:lnSpc>
            </a:pPr>
            <a:r>
              <a:rPr lang="en-US" sz="8600" dirty="0">
                <a:solidFill>
                  <a:srgbClr val="0070C0"/>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1028700" y="2607321"/>
            <a:ext cx="15955624" cy="7502054"/>
          </a:xfrm>
          <a:prstGeom prst="rect">
            <a:avLst/>
          </a:prstGeom>
        </p:spPr>
        <p:txBody>
          <a:bodyPr lIns="0" tIns="0" rIns="0" bIns="0" rtlCol="0" anchor="t">
            <a:spAutoFit/>
          </a:bodyPr>
          <a:lstStyle/>
          <a:p>
            <a:pPr marL="815813" lvl="1" indent="-407904">
              <a:lnSpc>
                <a:spcPts val="4534"/>
              </a:lnSpc>
              <a:buFont typeface="Arial"/>
              <a:buChar char="•"/>
            </a:pPr>
            <a:r>
              <a:rPr lang="en-US" sz="3700" dirty="0">
                <a:solidFill>
                  <a:srgbClr val="002060"/>
                </a:solidFill>
                <a:latin typeface="TT Commons Pro"/>
              </a:rPr>
              <a:t>Load the data set as “</a:t>
            </a:r>
            <a:r>
              <a:rPr lang="en-US" sz="3700" dirty="0" err="1">
                <a:solidFill>
                  <a:srgbClr val="002060"/>
                </a:solidFill>
                <a:latin typeface="TT Commons Pro"/>
              </a:rPr>
              <a:t>df</a:t>
            </a:r>
            <a:r>
              <a:rPr lang="en-US" sz="3700" dirty="0">
                <a:solidFill>
                  <a:srgbClr val="002060"/>
                </a:solidFill>
                <a:latin typeface="TT Commons Pro"/>
              </a:rPr>
              <a:t>=</a:t>
            </a:r>
            <a:r>
              <a:rPr lang="en-US" sz="3700" dirty="0" err="1">
                <a:solidFill>
                  <a:srgbClr val="002060"/>
                </a:solidFill>
                <a:latin typeface="TT Commons Pro"/>
              </a:rPr>
              <a:t>pd.read_csv</a:t>
            </a:r>
            <a:r>
              <a:rPr lang="en-US" sz="3700" dirty="0">
                <a:solidFill>
                  <a:srgbClr val="002060"/>
                </a:solidFill>
                <a:latin typeface="TT Commons Pro"/>
              </a:rPr>
              <a:t>('DoctorVisit.csv’)”</a:t>
            </a:r>
          </a:p>
          <a:p>
            <a:pPr marL="815813" lvl="1" indent="-407904">
              <a:lnSpc>
                <a:spcPts val="4534"/>
              </a:lnSpc>
              <a:buFont typeface="Arial"/>
              <a:buChar char="•"/>
            </a:pPr>
            <a:r>
              <a:rPr lang="en-US" sz="3700" dirty="0" smtClean="0">
                <a:solidFill>
                  <a:srgbClr val="002060"/>
                </a:solidFill>
                <a:latin typeface="TT Commons Pro"/>
              </a:rPr>
              <a:t>Shape of the data set is defined as “</a:t>
            </a:r>
            <a:r>
              <a:rPr lang="en-US" sz="3700" dirty="0" err="1" smtClean="0">
                <a:solidFill>
                  <a:srgbClr val="002060"/>
                </a:solidFill>
                <a:latin typeface="TT Commons Pro"/>
              </a:rPr>
              <a:t>df.shape</a:t>
            </a:r>
            <a:r>
              <a:rPr lang="en-US" sz="3700" dirty="0" smtClean="0">
                <a:solidFill>
                  <a:srgbClr val="002060"/>
                </a:solidFill>
                <a:latin typeface="TT Commons Pro"/>
              </a:rPr>
              <a:t>”.</a:t>
            </a:r>
          </a:p>
          <a:p>
            <a:pPr marL="815813" lvl="1" indent="-407904">
              <a:lnSpc>
                <a:spcPts val="4534"/>
              </a:lnSpc>
              <a:buFont typeface="Arial"/>
              <a:buChar char="•"/>
            </a:pPr>
            <a:r>
              <a:rPr lang="en-US" sz="3700" dirty="0" smtClean="0">
                <a:solidFill>
                  <a:srgbClr val="002060"/>
                </a:solidFill>
                <a:latin typeface="TT Commons Pro"/>
              </a:rPr>
              <a:t>Information of the data set is defined as “df.info()”.</a:t>
            </a:r>
          </a:p>
          <a:p>
            <a:pPr marL="815813" lvl="1" indent="-407904">
              <a:lnSpc>
                <a:spcPts val="4534"/>
              </a:lnSpc>
              <a:buFont typeface="Arial"/>
              <a:buChar char="•"/>
            </a:pPr>
            <a:r>
              <a:rPr lang="en-US" sz="3700" dirty="0" smtClean="0">
                <a:solidFill>
                  <a:srgbClr val="002060"/>
                </a:solidFill>
                <a:latin typeface="TT Commons Pro"/>
              </a:rPr>
              <a:t>The </a:t>
            </a:r>
            <a:r>
              <a:rPr lang="en-US" sz="3700" dirty="0">
                <a:solidFill>
                  <a:srgbClr val="002060"/>
                </a:solidFill>
                <a:latin typeface="TT Commons Pro"/>
              </a:rPr>
              <a:t>purpose of the project is to identify which age people are mostly affected by illness and which gender people either male or female who are more affecting by the factors which are prescribed above.</a:t>
            </a:r>
          </a:p>
          <a:p>
            <a:pPr marL="815813" lvl="1" indent="-407904">
              <a:lnSpc>
                <a:spcPts val="4534"/>
              </a:lnSpc>
              <a:buFont typeface="Arial"/>
              <a:buChar char="•"/>
            </a:pPr>
            <a:r>
              <a:rPr lang="en-US" sz="3700" dirty="0">
                <a:solidFill>
                  <a:srgbClr val="002060"/>
                </a:solidFill>
                <a:latin typeface="TT Commons Pro"/>
              </a:rPr>
              <a:t>So in this project I analyzed how the income of the project affected by visiting the hospital.</a:t>
            </a:r>
          </a:p>
          <a:p>
            <a:pPr>
              <a:lnSpc>
                <a:spcPts val="4534"/>
              </a:lnSpc>
            </a:pPr>
            <a:r>
              <a:rPr lang="en-US" sz="3700" dirty="0">
                <a:solidFill>
                  <a:srgbClr val="C00000"/>
                </a:solidFill>
                <a:latin typeface="TT Commons Pro"/>
              </a:rPr>
              <a:t>       </a:t>
            </a:r>
            <a:r>
              <a:rPr lang="en-US" sz="3700" dirty="0" err="1">
                <a:solidFill>
                  <a:srgbClr val="C00000"/>
                </a:solidFill>
                <a:latin typeface="TT Commons Pro"/>
              </a:rPr>
              <a:t>plt.figure</a:t>
            </a:r>
            <a:r>
              <a:rPr lang="en-US" sz="3700" dirty="0">
                <a:solidFill>
                  <a:srgbClr val="C00000"/>
                </a:solidFill>
                <a:latin typeface="TT Commons Pro"/>
              </a:rPr>
              <a:t>(</a:t>
            </a:r>
            <a:r>
              <a:rPr lang="en-US" sz="3700" dirty="0" err="1">
                <a:solidFill>
                  <a:srgbClr val="C00000"/>
                </a:solidFill>
                <a:latin typeface="TT Commons Pro"/>
              </a:rPr>
              <a:t>figsize</a:t>
            </a:r>
            <a:r>
              <a:rPr lang="en-US" sz="3700" dirty="0">
                <a:solidFill>
                  <a:srgbClr val="C00000"/>
                </a:solidFill>
                <a:latin typeface="TT Commons Pro"/>
              </a:rPr>
              <a:t>=(10,10))</a:t>
            </a:r>
          </a:p>
          <a:p>
            <a:pPr>
              <a:lnSpc>
                <a:spcPts val="4534"/>
              </a:lnSpc>
            </a:pPr>
            <a:r>
              <a:rPr lang="en-US" sz="3700" dirty="0">
                <a:solidFill>
                  <a:srgbClr val="C00000"/>
                </a:solidFill>
                <a:latin typeface="TT Commons Pro"/>
              </a:rPr>
              <a:t>       </a:t>
            </a:r>
            <a:r>
              <a:rPr lang="en-US" sz="3700" dirty="0" err="1">
                <a:solidFill>
                  <a:srgbClr val="C00000"/>
                </a:solidFill>
                <a:latin typeface="TT Commons Pro"/>
              </a:rPr>
              <a:t>plt.scatter</a:t>
            </a:r>
            <a:r>
              <a:rPr lang="en-US" sz="3700" dirty="0">
                <a:solidFill>
                  <a:srgbClr val="C00000"/>
                </a:solidFill>
                <a:latin typeface="TT Commons Pro"/>
              </a:rPr>
              <a:t>(x='</a:t>
            </a:r>
            <a:r>
              <a:rPr lang="en-US" sz="3700" dirty="0" err="1">
                <a:solidFill>
                  <a:srgbClr val="C00000"/>
                </a:solidFill>
                <a:latin typeface="TT Commons Pro"/>
              </a:rPr>
              <a:t>income',y</a:t>
            </a:r>
            <a:r>
              <a:rPr lang="en-US" sz="3700" dirty="0">
                <a:solidFill>
                  <a:srgbClr val="C00000"/>
                </a:solidFill>
                <a:latin typeface="TT Commons Pro"/>
              </a:rPr>
              <a:t>='</a:t>
            </a:r>
            <a:r>
              <a:rPr lang="en-US" sz="3700" dirty="0" err="1">
                <a:solidFill>
                  <a:srgbClr val="C00000"/>
                </a:solidFill>
                <a:latin typeface="TT Commons Pro"/>
              </a:rPr>
              <a:t>visits',data</a:t>
            </a:r>
            <a:r>
              <a:rPr lang="en-US" sz="3700" dirty="0">
                <a:solidFill>
                  <a:srgbClr val="C00000"/>
                </a:solidFill>
                <a:latin typeface="TT Commons Pro"/>
              </a:rPr>
              <a:t>=</a:t>
            </a:r>
            <a:r>
              <a:rPr lang="en-US" sz="3700" dirty="0" err="1">
                <a:solidFill>
                  <a:srgbClr val="C00000"/>
                </a:solidFill>
                <a:latin typeface="TT Commons Pro"/>
              </a:rPr>
              <a:t>df</a:t>
            </a:r>
            <a:r>
              <a:rPr lang="en-US" sz="3700" dirty="0">
                <a:solidFill>
                  <a:srgbClr val="C00000"/>
                </a:solidFill>
                <a:latin typeface="TT Commons Pro"/>
              </a:rPr>
              <a:t>)</a:t>
            </a:r>
          </a:p>
          <a:p>
            <a:pPr>
              <a:lnSpc>
                <a:spcPts val="4534"/>
              </a:lnSpc>
            </a:pPr>
            <a:r>
              <a:rPr lang="en-US" sz="3700" dirty="0">
                <a:solidFill>
                  <a:srgbClr val="C00000"/>
                </a:solidFill>
                <a:latin typeface="TT Commons Pro"/>
              </a:rPr>
              <a:t>       </a:t>
            </a:r>
            <a:r>
              <a:rPr lang="en-US" sz="3700" dirty="0" err="1">
                <a:solidFill>
                  <a:srgbClr val="C00000"/>
                </a:solidFill>
                <a:latin typeface="TT Commons Pro"/>
              </a:rPr>
              <a:t>plt.xlabel</a:t>
            </a:r>
            <a:r>
              <a:rPr lang="en-US" sz="3700" dirty="0">
                <a:solidFill>
                  <a:srgbClr val="C00000"/>
                </a:solidFill>
                <a:latin typeface="TT Commons Pro"/>
              </a:rPr>
              <a:t>('income’)</a:t>
            </a:r>
          </a:p>
          <a:p>
            <a:pPr>
              <a:lnSpc>
                <a:spcPts val="4534"/>
              </a:lnSpc>
            </a:pPr>
            <a:r>
              <a:rPr lang="en-US" sz="3700" dirty="0">
                <a:solidFill>
                  <a:srgbClr val="C00000"/>
                </a:solidFill>
                <a:latin typeface="TT Commons Pro"/>
              </a:rPr>
              <a:t>       </a:t>
            </a:r>
            <a:r>
              <a:rPr lang="en-US" sz="3700" dirty="0" err="1">
                <a:solidFill>
                  <a:srgbClr val="C00000"/>
                </a:solidFill>
                <a:latin typeface="TT Commons Pro"/>
              </a:rPr>
              <a:t>plt.ylabel</a:t>
            </a:r>
            <a:r>
              <a:rPr lang="en-US" sz="3700" dirty="0">
                <a:solidFill>
                  <a:srgbClr val="C00000"/>
                </a:solidFill>
                <a:latin typeface="TT Commons Pro"/>
              </a:rPr>
              <a:t>('visits')</a:t>
            </a:r>
          </a:p>
          <a:p>
            <a:pPr>
              <a:lnSpc>
                <a:spcPts val="4534"/>
              </a:lnSpc>
            </a:pPr>
            <a:r>
              <a:rPr lang="en-US" sz="3700" dirty="0">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23" y="1133478"/>
            <a:ext cx="10908266" cy="1154162"/>
          </a:xfrm>
          <a:prstGeom prst="rect">
            <a:avLst/>
          </a:prstGeom>
        </p:spPr>
        <p:txBody>
          <a:bodyPr lIns="0" tIns="0" rIns="0" bIns="0" rtlCol="0" anchor="t">
            <a:spAutoFit/>
          </a:bodyPr>
          <a:lstStyle/>
          <a:p>
            <a:pPr>
              <a:lnSpc>
                <a:spcPts val="9009"/>
              </a:lnSpc>
            </a:pPr>
            <a:r>
              <a:rPr lang="en-US" sz="8600" dirty="0">
                <a:solidFill>
                  <a:srgbClr val="0070C0"/>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885757" y="3303906"/>
            <a:ext cx="16516534" cy="5424562"/>
          </a:xfrm>
          <a:prstGeom prst="rect">
            <a:avLst/>
          </a:prstGeom>
        </p:spPr>
        <p:txBody>
          <a:bodyPr lIns="0" tIns="0" rIns="0" bIns="0" rtlCol="0" anchor="t">
            <a:spAutoFit/>
          </a:bodyPr>
          <a:lstStyle/>
          <a:p>
            <a:pPr marL="844491" lvl="1" indent="-422245">
              <a:lnSpc>
                <a:spcPts val="4695"/>
              </a:lnSpc>
              <a:buFont typeface="Arial"/>
              <a:buChar char="•"/>
            </a:pPr>
            <a:r>
              <a:rPr lang="en-US" sz="3900" dirty="0">
                <a:solidFill>
                  <a:srgbClr val="002060"/>
                </a:solidFill>
                <a:latin typeface="TT Commons Pro"/>
              </a:rPr>
              <a:t>Total number of based on the count of illness it is </a:t>
            </a:r>
            <a:r>
              <a:rPr lang="en-US" sz="3900" dirty="0" err="1">
                <a:solidFill>
                  <a:srgbClr val="002060"/>
                </a:solidFill>
                <a:latin typeface="TT Commons Pro"/>
              </a:rPr>
              <a:t>analyed</a:t>
            </a:r>
            <a:r>
              <a:rPr lang="en-US" sz="3900" dirty="0">
                <a:solidFill>
                  <a:srgbClr val="002060"/>
                </a:solidFill>
                <a:latin typeface="TT Commons Pro"/>
              </a:rPr>
              <a:t> by using</a:t>
            </a:r>
          </a:p>
          <a:p>
            <a:pPr>
              <a:lnSpc>
                <a:spcPts val="4695"/>
              </a:lnSpc>
            </a:pPr>
            <a:r>
              <a:rPr lang="en-US" sz="3900" dirty="0">
                <a:solidFill>
                  <a:srgbClr val="C00000"/>
                </a:solidFill>
                <a:latin typeface="TT Commons Pro"/>
              </a:rPr>
              <a:t>       </a:t>
            </a:r>
            <a:r>
              <a:rPr lang="en-US" sz="3900" dirty="0" err="1">
                <a:solidFill>
                  <a:srgbClr val="C00000"/>
                </a:solidFill>
                <a:latin typeface="TT Commons Pro"/>
              </a:rPr>
              <a:t>df</a:t>
            </a:r>
            <a:r>
              <a:rPr lang="en-US" sz="3900" dirty="0">
                <a:solidFill>
                  <a:srgbClr val="C00000"/>
                </a:solidFill>
                <a:latin typeface="TT Commons Pro"/>
              </a:rPr>
              <a:t>['illness'].</a:t>
            </a:r>
            <a:r>
              <a:rPr lang="en-US" sz="3900" dirty="0" err="1">
                <a:solidFill>
                  <a:srgbClr val="C00000"/>
                </a:solidFill>
                <a:latin typeface="TT Commons Pro"/>
              </a:rPr>
              <a:t>value_counts</a:t>
            </a:r>
            <a:r>
              <a:rPr lang="en-US" sz="3900" dirty="0">
                <a:solidFill>
                  <a:srgbClr val="C00000"/>
                </a:solidFill>
                <a:latin typeface="TT Commons Pro"/>
              </a:rPr>
              <a:t>()</a:t>
            </a:r>
          </a:p>
          <a:p>
            <a:pPr marL="844491" lvl="1" indent="-422245">
              <a:lnSpc>
                <a:spcPts val="4695"/>
              </a:lnSpc>
              <a:buFont typeface="Arial"/>
              <a:buChar char="•"/>
            </a:pPr>
            <a:r>
              <a:rPr lang="en-US" sz="3900" dirty="0">
                <a:solidFill>
                  <a:srgbClr val="002060"/>
                </a:solidFill>
                <a:latin typeface="TT Commons Pro"/>
              </a:rPr>
              <a:t>Visualize and analyze maximum and minimum income.</a:t>
            </a:r>
          </a:p>
          <a:p>
            <a:pPr>
              <a:lnSpc>
                <a:spcPts val="4695"/>
              </a:lnSpc>
            </a:pPr>
            <a:r>
              <a:rPr lang="en-US" sz="3900" dirty="0">
                <a:solidFill>
                  <a:srgbClr val="C00000"/>
                </a:solidFill>
                <a:latin typeface="TT Commons Pro"/>
              </a:rPr>
              <a:t>         y=list(</a:t>
            </a:r>
            <a:r>
              <a:rPr lang="en-US" sz="3900" dirty="0" err="1">
                <a:solidFill>
                  <a:srgbClr val="C00000"/>
                </a:solidFill>
                <a:latin typeface="TT Commons Pro"/>
              </a:rPr>
              <a:t>df.income</a:t>
            </a:r>
            <a:r>
              <a:rPr lang="en-US" sz="3900" dirty="0">
                <a:solidFill>
                  <a:srgbClr val="C00000"/>
                </a:solidFill>
                <a:latin typeface="TT Commons Pro"/>
              </a:rPr>
              <a:t>)</a:t>
            </a:r>
          </a:p>
          <a:p>
            <a:pPr>
              <a:lnSpc>
                <a:spcPts val="4695"/>
              </a:lnSpc>
            </a:pPr>
            <a:r>
              <a:rPr lang="en-US" sz="3900" dirty="0">
                <a:solidFill>
                  <a:srgbClr val="C00000"/>
                </a:solidFill>
                <a:latin typeface="TT Commons Pro"/>
              </a:rPr>
              <a:t>       </a:t>
            </a:r>
            <a:r>
              <a:rPr lang="en-US" sz="3900" dirty="0" err="1">
                <a:solidFill>
                  <a:srgbClr val="C00000"/>
                </a:solidFill>
                <a:latin typeface="TT Commons Pro"/>
              </a:rPr>
              <a:t>plt.boxplot</a:t>
            </a:r>
            <a:r>
              <a:rPr lang="en-US" sz="3900" dirty="0">
                <a:solidFill>
                  <a:srgbClr val="C00000"/>
                </a:solidFill>
                <a:latin typeface="TT Commons Pro"/>
              </a:rPr>
              <a:t>(y)</a:t>
            </a:r>
          </a:p>
          <a:p>
            <a:pPr>
              <a:lnSpc>
                <a:spcPts val="4695"/>
              </a:lnSpc>
            </a:pPr>
            <a:r>
              <a:rPr lang="en-US" sz="3900" dirty="0">
                <a:solidFill>
                  <a:srgbClr val="C00000"/>
                </a:solidFill>
                <a:latin typeface="TT Commons Pro"/>
              </a:rPr>
              <a:t>       </a:t>
            </a:r>
            <a:r>
              <a:rPr lang="en-US" sz="3900" dirty="0" err="1">
                <a:solidFill>
                  <a:srgbClr val="C00000"/>
                </a:solidFill>
                <a:latin typeface="TT Commons Pro"/>
              </a:rPr>
              <a:t>plt.show</a:t>
            </a:r>
            <a:r>
              <a:rPr lang="en-US" sz="3900" dirty="0">
                <a:solidFill>
                  <a:srgbClr val="C00000"/>
                </a:solidFill>
                <a:latin typeface="TT Commons Pro"/>
              </a:rPr>
              <a:t>()</a:t>
            </a:r>
          </a:p>
          <a:p>
            <a:pPr marL="844491" lvl="1" indent="-422245">
              <a:lnSpc>
                <a:spcPts val="4695"/>
              </a:lnSpc>
              <a:buFont typeface="Arial"/>
              <a:buChar char="•"/>
            </a:pPr>
            <a:r>
              <a:rPr lang="en-US" sz="3900" dirty="0">
                <a:solidFill>
                  <a:srgbClr val="002060"/>
                </a:solidFill>
                <a:latin typeface="TT Commons Pro"/>
              </a:rPr>
              <a:t>Top 10 Visits based on number of times visited.</a:t>
            </a:r>
          </a:p>
          <a:p>
            <a:pPr>
              <a:lnSpc>
                <a:spcPts val="4695"/>
              </a:lnSpc>
            </a:pPr>
            <a:r>
              <a:rPr lang="en-US" sz="3900" dirty="0">
                <a:solidFill>
                  <a:srgbClr val="C00000"/>
                </a:solidFill>
                <a:latin typeface="TT Commons Pro"/>
              </a:rPr>
              <a:t>       top_10=</a:t>
            </a:r>
            <a:r>
              <a:rPr lang="en-US" sz="3900" dirty="0" err="1">
                <a:solidFill>
                  <a:srgbClr val="C00000"/>
                </a:solidFill>
                <a:latin typeface="TT Commons Pro"/>
              </a:rPr>
              <a:t>df.nlargest</a:t>
            </a:r>
            <a:r>
              <a:rPr lang="en-US" sz="3900" dirty="0">
                <a:solidFill>
                  <a:srgbClr val="C00000"/>
                </a:solidFill>
                <a:latin typeface="TT Commons Pro"/>
              </a:rPr>
              <a:t>(10,'visits').</a:t>
            </a:r>
            <a:r>
              <a:rPr lang="en-US" sz="3900" dirty="0" err="1">
                <a:solidFill>
                  <a:srgbClr val="C00000"/>
                </a:solidFill>
                <a:latin typeface="TT Commons Pro"/>
              </a:rPr>
              <a:t>set_index</a:t>
            </a:r>
            <a:r>
              <a:rPr lang="en-US" sz="3900" dirty="0">
                <a:solidFill>
                  <a:srgbClr val="C00000"/>
                </a:solidFill>
                <a:latin typeface="TT Commons Pro"/>
              </a:rPr>
              <a:t>('age’)</a:t>
            </a:r>
          </a:p>
          <a:p>
            <a:pPr>
              <a:lnSpc>
                <a:spcPts val="4695"/>
              </a:lnSpc>
            </a:pPr>
            <a:r>
              <a:rPr lang="en-US" sz="3900" dirty="0">
                <a:solidFill>
                  <a:srgbClr val="C00000"/>
                </a:solidFill>
                <a:latin typeface="TT Commons Pro"/>
              </a:rPr>
              <a:t>       </a:t>
            </a:r>
            <a:r>
              <a:rPr lang="en-US" sz="3900" dirty="0" err="1">
                <a:solidFill>
                  <a:srgbClr val="C00000"/>
                </a:solidFill>
                <a:latin typeface="TT Commons Pro"/>
              </a:rPr>
              <a:t>sns.barplot</a:t>
            </a:r>
            <a:r>
              <a:rPr lang="en-US" sz="3900" dirty="0">
                <a:solidFill>
                  <a:srgbClr val="C00000"/>
                </a:solidFill>
                <a:latin typeface="TT Commons Pro"/>
              </a:rPr>
              <a:t>(x='</a:t>
            </a:r>
            <a:r>
              <a:rPr lang="en-US" sz="3900" dirty="0" err="1">
                <a:solidFill>
                  <a:srgbClr val="C00000"/>
                </a:solidFill>
                <a:latin typeface="TT Commons Pro"/>
              </a:rPr>
              <a:t>visits',y</a:t>
            </a:r>
            <a:r>
              <a:rPr lang="en-US" sz="3900" dirty="0">
                <a:solidFill>
                  <a:srgbClr val="C00000"/>
                </a:solidFill>
                <a:latin typeface="TT Commons Pro"/>
              </a:rPr>
              <a:t>=top_10.index,data=top_10)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4858"/>
          </a:xfrm>
          <a:prstGeom prst="rect">
            <a:avLst/>
          </a:prstGeom>
        </p:spPr>
        <p:txBody>
          <a:bodyPr lIns="0" tIns="0" rIns="0" bIns="0" rtlCol="0" anchor="t">
            <a:spAutoFit/>
          </a:bodyPr>
          <a:lstStyle/>
          <a:p>
            <a:pPr>
              <a:lnSpc>
                <a:spcPts val="6889"/>
              </a:lnSpc>
            </a:pPr>
            <a:r>
              <a:rPr lang="en-US" sz="6400" dirty="0">
                <a:solidFill>
                  <a:srgbClr val="0070C0"/>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742791" y="2771792"/>
            <a:ext cx="16516534" cy="6027291"/>
          </a:xfrm>
          <a:prstGeom prst="rect">
            <a:avLst/>
          </a:prstGeom>
        </p:spPr>
        <p:txBody>
          <a:bodyPr lIns="0" tIns="0" rIns="0" bIns="0" rtlCol="0" anchor="t">
            <a:spAutoFit/>
          </a:bodyPr>
          <a:lstStyle/>
          <a:p>
            <a:pPr marL="844491" lvl="1" indent="-422245">
              <a:lnSpc>
                <a:spcPts val="4695"/>
              </a:lnSpc>
              <a:buFont typeface="Arial"/>
              <a:buChar char="•"/>
            </a:pPr>
            <a:r>
              <a:rPr lang="en-US" sz="3900" dirty="0">
                <a:solidFill>
                  <a:srgbClr val="002060"/>
                </a:solidFill>
                <a:latin typeface="TT Commons Pro"/>
              </a:rPr>
              <a:t>The end users of this project are the normal people that they know how their lifestyle is damaged by their health.</a:t>
            </a:r>
          </a:p>
          <a:p>
            <a:pPr marL="844491" lvl="1" indent="-422245">
              <a:lnSpc>
                <a:spcPts val="4695"/>
              </a:lnSpc>
              <a:buFont typeface="Arial"/>
              <a:buChar char="•"/>
            </a:pPr>
            <a:r>
              <a:rPr lang="en-US" sz="3900" dirty="0">
                <a:solidFill>
                  <a:srgbClr val="002060"/>
                </a:solidFill>
                <a:latin typeface="TT Commons Pro"/>
              </a:rPr>
              <a:t>As we seen in the project that how the income of the patients should be damaged based on their illness and regular visits of doctor.</a:t>
            </a:r>
          </a:p>
          <a:p>
            <a:pPr marL="844491" lvl="1" indent="-422245">
              <a:lnSpc>
                <a:spcPts val="4695"/>
              </a:lnSpc>
              <a:buFont typeface="Arial"/>
              <a:buChar char="•"/>
            </a:pPr>
            <a:r>
              <a:rPr lang="en-US" sz="3900" dirty="0">
                <a:solidFill>
                  <a:srgbClr val="002060"/>
                </a:solidFill>
                <a:latin typeface="TT Commons Pro"/>
              </a:rPr>
              <a:t>By seeing this project I hope that some of the people may know about the importance of their health and by this way the normal people are benefitted by this project.</a:t>
            </a:r>
          </a:p>
          <a:p>
            <a:pPr marL="844491" lvl="1" indent="-422245">
              <a:lnSpc>
                <a:spcPts val="4695"/>
              </a:lnSpc>
              <a:buFont typeface="Arial"/>
              <a:buChar char="•"/>
            </a:pPr>
            <a:r>
              <a:rPr lang="en-US" sz="3900" dirty="0">
                <a:solidFill>
                  <a:srgbClr val="002060"/>
                </a:solidFill>
                <a:latin typeface="TT Commons Pro"/>
              </a:rPr>
              <a:t>it is important for healthcare professionals to embrace data science and leverage its power to drive innovation and progress.</a:t>
            </a:r>
          </a:p>
          <a:p>
            <a:pPr>
              <a:lnSpc>
                <a:spcPts val="4695"/>
              </a:lnSpc>
            </a:pPr>
            <a:endParaRPr lang="en-US" sz="3900" dirty="0">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7"/>
            <a:ext cx="17478128"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742791" y="2771775"/>
            <a:ext cx="16516534" cy="5424562"/>
          </a:xfrm>
          <a:prstGeom prst="rect">
            <a:avLst/>
          </a:prstGeom>
        </p:spPr>
        <p:txBody>
          <a:bodyPr lIns="0" tIns="0" rIns="0" bIns="0" rtlCol="0" anchor="t">
            <a:spAutoFit/>
          </a:bodyPr>
          <a:lstStyle/>
          <a:p>
            <a:pPr marL="844491" lvl="1" indent="-422245">
              <a:lnSpc>
                <a:spcPts val="4695"/>
              </a:lnSpc>
              <a:buFont typeface="Arial"/>
              <a:buChar char="•"/>
            </a:pPr>
            <a:r>
              <a:rPr lang="en-US" sz="3900" dirty="0">
                <a:solidFill>
                  <a:srgbClr val="002060"/>
                </a:solidFill>
                <a:latin typeface="TT Commons Pro"/>
              </a:rPr>
              <a:t>As we seen the project there are some problems regarding their health issues and their illness. So based on the problems which are identified </a:t>
            </a:r>
            <a:r>
              <a:rPr lang="en-US" sz="3900" dirty="0" smtClean="0">
                <a:solidFill>
                  <a:srgbClr val="002060"/>
                </a:solidFill>
                <a:latin typeface="TT Commons Pro"/>
              </a:rPr>
              <a:t>the </a:t>
            </a:r>
            <a:r>
              <a:rPr lang="en-US" sz="3900" dirty="0">
                <a:solidFill>
                  <a:srgbClr val="002060"/>
                </a:solidFill>
                <a:latin typeface="TT Commons Pro"/>
              </a:rPr>
              <a:t>project I should suggest some solutions to them.</a:t>
            </a:r>
          </a:p>
          <a:p>
            <a:pPr marL="844491" lvl="1" indent="-422245">
              <a:lnSpc>
                <a:spcPts val="4695"/>
              </a:lnSpc>
              <a:buFont typeface="Arial"/>
              <a:buChar char="•"/>
            </a:pPr>
            <a:r>
              <a:rPr lang="en-US" sz="3900" dirty="0" err="1" smtClean="0">
                <a:solidFill>
                  <a:srgbClr val="002060"/>
                </a:solidFill>
                <a:latin typeface="TT Commons Pro"/>
              </a:rPr>
              <a:t>Thfrom</a:t>
            </a:r>
            <a:r>
              <a:rPr lang="en-US" sz="3900" dirty="0" smtClean="0">
                <a:solidFill>
                  <a:srgbClr val="002060"/>
                </a:solidFill>
                <a:latin typeface="TT Commons Pro"/>
              </a:rPr>
              <a:t> e </a:t>
            </a:r>
            <a:r>
              <a:rPr lang="en-US" sz="3900" dirty="0">
                <a:solidFill>
                  <a:srgbClr val="002060"/>
                </a:solidFill>
                <a:latin typeface="TT Commons Pro"/>
              </a:rPr>
              <a:t>main solution is every individual should know about the importance of their health and also how the health problems will effect their lifestyle.</a:t>
            </a:r>
          </a:p>
          <a:p>
            <a:pPr marL="844491" lvl="1" indent="-422245">
              <a:lnSpc>
                <a:spcPts val="4695"/>
              </a:lnSpc>
              <a:buFont typeface="Arial"/>
              <a:buChar char="•"/>
            </a:pPr>
            <a:r>
              <a:rPr lang="en-US" sz="3900" dirty="0">
                <a:solidFill>
                  <a:srgbClr val="002060"/>
                </a:solidFill>
                <a:latin typeface="TT Commons Pro"/>
              </a:rPr>
              <a:t>As observed in the project females are mostly affected by illness so they should take more care.</a:t>
            </a:r>
          </a:p>
          <a:p>
            <a:pPr>
              <a:lnSpc>
                <a:spcPts val="4695"/>
              </a:lnSpc>
            </a:pPr>
            <a:endParaRPr lang="en-US" sz="3900" dirty="0">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7"/>
            <a:ext cx="14001304" cy="948978"/>
          </a:xfrm>
          <a:prstGeom prst="rect">
            <a:avLst/>
          </a:prstGeom>
        </p:spPr>
        <p:txBody>
          <a:bodyPr lIns="0" tIns="0" rIns="0" bIns="0" rtlCol="0" anchor="t">
            <a:spAutoFit/>
          </a:bodyPr>
          <a:lstStyle/>
          <a:p>
            <a:pPr>
              <a:lnSpc>
                <a:spcPts val="7420"/>
              </a:lnSpc>
            </a:pPr>
            <a:r>
              <a:rPr lang="en-US" sz="7000" dirty="0">
                <a:solidFill>
                  <a:srgbClr val="0070C0"/>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sp>
        <p:nvSpPr>
          <p:cNvPr id="6" name="TextBox 6"/>
          <p:cNvSpPr txBox="1"/>
          <p:nvPr/>
        </p:nvSpPr>
        <p:spPr>
          <a:xfrm>
            <a:off x="1028723" y="3067686"/>
            <a:ext cx="16516534" cy="5424562"/>
          </a:xfrm>
          <a:prstGeom prst="rect">
            <a:avLst/>
          </a:prstGeom>
        </p:spPr>
        <p:txBody>
          <a:bodyPr lIns="0" tIns="0" rIns="0" bIns="0" rtlCol="0" anchor="t">
            <a:spAutoFit/>
          </a:bodyPr>
          <a:lstStyle/>
          <a:p>
            <a:pPr marL="844491" lvl="1" indent="-422245">
              <a:lnSpc>
                <a:spcPts val="4695"/>
              </a:lnSpc>
              <a:buFont typeface="Arial"/>
              <a:buChar char="•"/>
            </a:pPr>
            <a:r>
              <a:rPr lang="en-US" sz="3900" dirty="0">
                <a:solidFill>
                  <a:srgbClr val="002060"/>
                </a:solidFill>
                <a:latin typeface="TT Commons Pro"/>
              </a:rPr>
              <a:t>I customize my project as one of the innovative creation which was done by me and it was helpful to others.</a:t>
            </a:r>
          </a:p>
          <a:p>
            <a:pPr marL="844491" lvl="1" indent="-422245">
              <a:lnSpc>
                <a:spcPts val="4695"/>
              </a:lnSpc>
              <a:buFont typeface="Arial"/>
              <a:buChar char="•"/>
            </a:pPr>
            <a:r>
              <a:rPr lang="en-US" sz="3900" dirty="0">
                <a:solidFill>
                  <a:srgbClr val="002060"/>
                </a:solidFill>
                <a:latin typeface="TT Commons Pro"/>
              </a:rPr>
              <a:t>Normally we don’t found these type of data that is which was completely analyzed and identified the problems so based on these results the people’s mind set should change.</a:t>
            </a:r>
          </a:p>
          <a:p>
            <a:pPr marL="844491" lvl="1" indent="-422245">
              <a:lnSpc>
                <a:spcPts val="4695"/>
              </a:lnSpc>
              <a:buFont typeface="Arial"/>
              <a:buChar char="•"/>
            </a:pPr>
            <a:r>
              <a:rPr lang="en-US" sz="3900" dirty="0">
                <a:solidFill>
                  <a:srgbClr val="002060"/>
                </a:solidFill>
                <a:latin typeface="TT Commons Pro"/>
              </a:rPr>
              <a:t>In this project I use some creative methods like representing the data in bar graphs, visualizing the data with histograms and </a:t>
            </a:r>
            <a:r>
              <a:rPr lang="en-US" sz="3900" dirty="0" err="1">
                <a:solidFill>
                  <a:srgbClr val="002060"/>
                </a:solidFill>
                <a:latin typeface="TT Commons Pro"/>
              </a:rPr>
              <a:t>scatterplots</a:t>
            </a:r>
            <a:r>
              <a:rPr lang="en-US" sz="3900" dirty="0">
                <a:solidFill>
                  <a:srgbClr val="002060"/>
                </a:solidFill>
                <a:latin typeface="TT Commons Pro"/>
              </a:rPr>
              <a:t> which are some new innovative creations and it may be unique.</a:t>
            </a:r>
          </a:p>
          <a:p>
            <a:pPr>
              <a:lnSpc>
                <a:spcPts val="4695"/>
              </a:lnSpc>
            </a:pPr>
            <a:endParaRPr lang="en-US" sz="3900" dirty="0">
              <a:solidFill>
                <a:srgbClr val="007074"/>
              </a:solidFill>
              <a:latin typeface="TT Commons Pr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137</TotalTime>
  <Words>839</Words>
  <Application>Microsoft Office PowerPoint</Application>
  <PresentationFormat>Custom</PresentationFormat>
  <Paragraphs>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TT Commons Pro Bold</vt:lpstr>
      <vt:lpstr>TT Commons Pro</vt:lpstr>
      <vt:lpstr>Libre Baskerville Bold Italics</vt:lpstr>
      <vt:lpstr>Wingdings 2</vt:lpstr>
      <vt:lpstr>Constantia</vt:lpstr>
      <vt:lpstr>Calibri</vt: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Girish Kumar Nalam</cp:lastModifiedBy>
  <cp:revision>14</cp:revision>
  <dcterms:created xsi:type="dcterms:W3CDTF">2006-08-16T00:00:00Z</dcterms:created>
  <dcterms:modified xsi:type="dcterms:W3CDTF">2023-07-23T10:52:22Z</dcterms:modified>
  <dc:identifier>DAFolaG1HaI</dc:identifier>
</cp:coreProperties>
</file>