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e249a63f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e249a63f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d8635a8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d8635a8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d8635a86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d8635a86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d8635a86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d8635a86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e249a63f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e249a63f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d8635a86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d8635a86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d8635a86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d8635a86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d8635a86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d8635a86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e249a63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e249a63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d8635a86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d8635a86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d8635a8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d8635a8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d8635a8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d8635a8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d8635a86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d8635a86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e249a63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e249a63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d8635a8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d8635a8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latin typeface="Arial"/>
                <a:ea typeface="Arial"/>
                <a:cs typeface="Arial"/>
                <a:sym typeface="Arial"/>
              </a:rPr>
              <a:t>Retinal Fundus Classification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Vasavi Udupa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Focal Loss Function</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Purpose</a:t>
            </a:r>
            <a:r>
              <a:rPr lang="en" sz="1200">
                <a:latin typeface="Arial"/>
                <a:ea typeface="Arial"/>
                <a:cs typeface="Arial"/>
                <a:sym typeface="Arial"/>
              </a:rPr>
              <a:t>: Designed to handle class imbalance by focusing more on hard-to-classify examples and less on easy ones.</a:t>
            </a:r>
            <a:endParaRPr sz="1200">
              <a:latin typeface="Arial"/>
              <a:ea typeface="Arial"/>
              <a:cs typeface="Arial"/>
              <a:sym typeface="Arial"/>
            </a:endParaRPr>
          </a:p>
          <a:p>
            <a:pPr indent="0" lvl="0" marL="0" rtl="0" algn="l">
              <a:spcBef>
                <a:spcPts val="1600"/>
              </a:spcBef>
              <a:spcAft>
                <a:spcPts val="0"/>
              </a:spcAft>
              <a:buNone/>
            </a:pPr>
            <a:r>
              <a:rPr b="1" lang="en" sz="1200">
                <a:latin typeface="Arial"/>
                <a:ea typeface="Arial"/>
                <a:cs typeface="Arial"/>
                <a:sym typeface="Arial"/>
              </a:rPr>
              <a:t>Mechanism</a:t>
            </a:r>
            <a:r>
              <a:rPr lang="en" sz="1200">
                <a:latin typeface="Arial"/>
                <a:ea typeface="Arial"/>
                <a:cs typeface="Arial"/>
                <a:sym typeface="Arial"/>
              </a:rPr>
              <a:t>: Adds a modulating factor to the standard cross-entropy loss, reducing the relative impact of well-classified examples.</a:t>
            </a:r>
            <a:endParaRPr sz="1200">
              <a:latin typeface="Arial"/>
              <a:ea typeface="Arial"/>
              <a:cs typeface="Arial"/>
              <a:sym typeface="Arial"/>
            </a:endParaRPr>
          </a:p>
          <a:p>
            <a:pPr indent="0" lvl="0" marL="0" rtl="0" algn="l">
              <a:spcBef>
                <a:spcPts val="1600"/>
              </a:spcBef>
              <a:spcAft>
                <a:spcPts val="0"/>
              </a:spcAft>
              <a:buNone/>
            </a:pPr>
            <a:r>
              <a:rPr b="1" lang="en" sz="1200">
                <a:latin typeface="Arial"/>
                <a:ea typeface="Arial"/>
                <a:cs typeface="Arial"/>
                <a:sym typeface="Arial"/>
              </a:rPr>
              <a:t>Parameters</a:t>
            </a:r>
            <a:r>
              <a:rPr lang="en" sz="1200">
                <a:latin typeface="Arial"/>
                <a:ea typeface="Arial"/>
                <a:cs typeface="Arial"/>
                <a:sym typeface="Arial"/>
              </a:rPr>
              <a:t>:</a:t>
            </a:r>
            <a:endParaRPr sz="1200">
              <a:latin typeface="Arial"/>
              <a:ea typeface="Arial"/>
              <a:cs typeface="Arial"/>
              <a:sym typeface="Arial"/>
            </a:endParaRPr>
          </a:p>
          <a:p>
            <a:pPr indent="-304800" lvl="0" marL="457200" rtl="0" algn="l">
              <a:spcBef>
                <a:spcPts val="1600"/>
              </a:spcBef>
              <a:spcAft>
                <a:spcPts val="0"/>
              </a:spcAft>
              <a:buClr>
                <a:schemeClr val="dk1"/>
              </a:buClr>
              <a:buSzPts val="1200"/>
              <a:buFont typeface="Arial"/>
              <a:buChar char="●"/>
            </a:pPr>
            <a:r>
              <a:rPr b="1" lang="en" sz="1200">
                <a:latin typeface="Arial"/>
                <a:ea typeface="Arial"/>
                <a:cs typeface="Arial"/>
                <a:sym typeface="Arial"/>
              </a:rPr>
              <a:t>Gamma (γ)</a:t>
            </a:r>
            <a:r>
              <a:rPr lang="en" sz="1200">
                <a:latin typeface="Arial"/>
                <a:ea typeface="Arial"/>
                <a:cs typeface="Arial"/>
                <a:sym typeface="Arial"/>
              </a:rPr>
              <a:t>: Controls the focus on hard examples (higher gamma increases focus).</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b="1" lang="en" sz="1200">
                <a:latin typeface="Arial"/>
                <a:ea typeface="Arial"/>
                <a:cs typeface="Arial"/>
                <a:sym typeface="Arial"/>
              </a:rPr>
              <a:t>Alpha (α)</a:t>
            </a:r>
            <a:r>
              <a:rPr lang="en" sz="1200">
                <a:latin typeface="Arial"/>
                <a:ea typeface="Arial"/>
                <a:cs typeface="Arial"/>
                <a:sym typeface="Arial"/>
              </a:rPr>
              <a:t>: Adds weight to specific classes to further address imbalance.</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Impact in This Project</a:t>
            </a:r>
            <a:r>
              <a:rPr lang="en" sz="1200">
                <a:latin typeface="Arial"/>
                <a:ea typeface="Arial"/>
                <a:cs typeface="Arial"/>
                <a:sym typeface="Arial"/>
              </a:rPr>
              <a:t>:</a:t>
            </a:r>
            <a:endParaRPr sz="1200">
              <a:latin typeface="Arial"/>
              <a:ea typeface="Arial"/>
              <a:cs typeface="Arial"/>
              <a:sym typeface="Arial"/>
            </a:endParaRPr>
          </a:p>
          <a:p>
            <a:pPr indent="-304800" lvl="0" marL="457200" rtl="0" algn="l">
              <a:spcBef>
                <a:spcPts val="1200"/>
              </a:spcBef>
              <a:spcAft>
                <a:spcPts val="0"/>
              </a:spcAft>
              <a:buClr>
                <a:schemeClr val="dk1"/>
              </a:buClr>
              <a:buSzPts val="1200"/>
              <a:buFont typeface="Arial"/>
              <a:buChar char="●"/>
            </a:pPr>
            <a:r>
              <a:rPr lang="en" sz="1200">
                <a:latin typeface="Arial"/>
                <a:ea typeface="Arial"/>
                <a:cs typeface="Arial"/>
                <a:sym typeface="Arial"/>
              </a:rPr>
              <a:t>Improved performance on underrepresented classes like Wet AMD and Hypertensive Retinopathy.</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latin typeface="Arial"/>
                <a:ea typeface="Arial"/>
                <a:cs typeface="Arial"/>
                <a:sym typeface="Arial"/>
              </a:rPr>
              <a:t>Mitigated the effects of severe class imbalance in the retinal fundus dataset.</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Comparison</a:t>
            </a:r>
            <a:r>
              <a:rPr lang="en" sz="1200">
                <a:latin typeface="Arial"/>
                <a:ea typeface="Arial"/>
                <a:cs typeface="Arial"/>
                <a:sym typeface="Arial"/>
              </a:rPr>
              <a:t>: Unlike Weighted Cross-Entropy Loss, Focal Loss dynamically adjusts weights during training based on the model's confidence, making it more adaptive.</a:t>
            </a:r>
            <a:endParaRPr sz="1200">
              <a:latin typeface="Arial"/>
              <a:ea typeface="Arial"/>
              <a:cs typeface="Arial"/>
              <a:sym typeface="Arial"/>
            </a:endParaRPr>
          </a:p>
          <a:p>
            <a:pPr indent="0" lvl="0" marL="0" rtl="0" algn="l">
              <a:spcBef>
                <a:spcPts val="0"/>
              </a:spcBef>
              <a:spcAft>
                <a:spcPts val="1600"/>
              </a:spcAft>
              <a:buNone/>
            </a:pPr>
            <a:r>
              <a:t/>
            </a:r>
            <a:endParaRPr sz="1900"/>
          </a:p>
        </p:txBody>
      </p:sp>
      <p:pic>
        <p:nvPicPr>
          <p:cNvPr id="118" name="Google Shape;118;p22"/>
          <p:cNvPicPr preferRelativeResize="0"/>
          <p:nvPr/>
        </p:nvPicPr>
        <p:blipFill>
          <a:blip r:embed="rId3">
            <a:alphaModFix/>
          </a:blip>
          <a:stretch>
            <a:fillRect/>
          </a:stretch>
        </p:blipFill>
        <p:spPr>
          <a:xfrm>
            <a:off x="1576925" y="2301774"/>
            <a:ext cx="2120299" cy="269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EfficientNet-B0</a:t>
            </a:r>
            <a:endParaRPr/>
          </a:p>
        </p:txBody>
      </p:sp>
      <p:sp>
        <p:nvSpPr>
          <p:cNvPr id="124" name="Google Shape;124;p23"/>
          <p:cNvSpPr txBox="1"/>
          <p:nvPr>
            <p:ph idx="1" type="body"/>
          </p:nvPr>
        </p:nvSpPr>
        <p:spPr>
          <a:xfrm>
            <a:off x="387900" y="13593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Arial"/>
                <a:ea typeface="Arial"/>
                <a:cs typeface="Arial"/>
                <a:sym typeface="Arial"/>
              </a:rPr>
              <a:t>Architecture</a:t>
            </a:r>
            <a:r>
              <a:rPr lang="en" sz="1300">
                <a:latin typeface="Arial"/>
                <a:ea typeface="Arial"/>
                <a:cs typeface="Arial"/>
                <a:sym typeface="Arial"/>
              </a:rPr>
              <a:t>: EfficientNet-B0 with pretrained weights, modified for 11-class classification.</a:t>
            </a:r>
            <a:endParaRPr sz="1300">
              <a:latin typeface="Arial"/>
              <a:ea typeface="Arial"/>
              <a:cs typeface="Arial"/>
              <a:sym typeface="Arial"/>
            </a:endParaRPr>
          </a:p>
          <a:p>
            <a:pPr indent="0" lvl="0" marL="0" rtl="0" algn="l">
              <a:spcBef>
                <a:spcPts val="1600"/>
              </a:spcBef>
              <a:spcAft>
                <a:spcPts val="0"/>
              </a:spcAft>
              <a:buNone/>
            </a:pPr>
            <a:r>
              <a:rPr b="1" lang="en" sz="1300">
                <a:latin typeface="Arial"/>
                <a:ea typeface="Arial"/>
                <a:cs typeface="Arial"/>
                <a:sym typeface="Arial"/>
              </a:rPr>
              <a:t>EfficientNet-B0</a:t>
            </a:r>
            <a:r>
              <a:rPr lang="en" sz="1300">
                <a:latin typeface="Arial"/>
                <a:ea typeface="Arial"/>
                <a:cs typeface="Arial"/>
                <a:sym typeface="Arial"/>
              </a:rPr>
              <a:t>: A state-of-the-art CNN known for efficient scaling and high accuracy with fewer parameters, pretrained on ImageNet.</a:t>
            </a:r>
            <a:endParaRPr sz="1300">
              <a:latin typeface="Arial"/>
              <a:ea typeface="Arial"/>
              <a:cs typeface="Arial"/>
              <a:sym typeface="Arial"/>
            </a:endParaRPr>
          </a:p>
          <a:p>
            <a:pPr indent="0" lvl="0" marL="0" rtl="0" algn="l">
              <a:spcBef>
                <a:spcPts val="1600"/>
              </a:spcBef>
              <a:spcAft>
                <a:spcPts val="0"/>
              </a:spcAft>
              <a:buNone/>
            </a:pPr>
            <a:r>
              <a:rPr b="1" lang="en" sz="1300">
                <a:latin typeface="Arial"/>
                <a:ea typeface="Arial"/>
                <a:cs typeface="Arial"/>
                <a:sym typeface="Arial"/>
              </a:rPr>
              <a:t>Loss Function</a:t>
            </a:r>
            <a:r>
              <a:rPr lang="en" sz="1300">
                <a:latin typeface="Arial"/>
                <a:ea typeface="Arial"/>
                <a:cs typeface="Arial"/>
                <a:sym typeface="Arial"/>
              </a:rPr>
              <a:t>: Cross-entropy</a:t>
            </a:r>
            <a:r>
              <a:rPr lang="en" sz="1300">
                <a:latin typeface="Arial"/>
                <a:ea typeface="Arial"/>
                <a:cs typeface="Arial"/>
                <a:sym typeface="Arial"/>
              </a:rPr>
              <a:t>, optimized using AdamW.</a:t>
            </a:r>
            <a:endParaRPr sz="1300">
              <a:latin typeface="Arial"/>
              <a:ea typeface="Arial"/>
              <a:cs typeface="Arial"/>
              <a:sym typeface="Arial"/>
            </a:endParaRPr>
          </a:p>
          <a:p>
            <a:pPr indent="0" lvl="0" marL="0" rtl="0" algn="l">
              <a:spcBef>
                <a:spcPts val="1600"/>
              </a:spcBef>
              <a:spcAft>
                <a:spcPts val="0"/>
              </a:spcAft>
              <a:buNone/>
            </a:pPr>
            <a:r>
              <a:rPr b="1" lang="en" sz="1300">
                <a:latin typeface="Arial"/>
                <a:ea typeface="Arial"/>
                <a:cs typeface="Arial"/>
                <a:sym typeface="Arial"/>
              </a:rPr>
              <a:t>Overall Test Accuracy</a:t>
            </a:r>
            <a:r>
              <a:rPr lang="en" sz="1300">
                <a:latin typeface="Arial"/>
                <a:ea typeface="Arial"/>
                <a:cs typeface="Arial"/>
                <a:sym typeface="Arial"/>
              </a:rPr>
              <a:t>: </a:t>
            </a:r>
            <a:r>
              <a:rPr b="1" lang="en" sz="1300">
                <a:latin typeface="Arial"/>
                <a:ea typeface="Arial"/>
                <a:cs typeface="Arial"/>
                <a:sym typeface="Arial"/>
              </a:rPr>
              <a:t>87.22%</a:t>
            </a:r>
            <a:r>
              <a:rPr lang="en" sz="1300">
                <a:latin typeface="Arial"/>
                <a:ea typeface="Arial"/>
                <a:cs typeface="Arial"/>
                <a:sym typeface="Arial"/>
              </a:rPr>
              <a:t>.</a:t>
            </a:r>
            <a:endParaRPr sz="1300">
              <a:latin typeface="Arial"/>
              <a:ea typeface="Arial"/>
              <a:cs typeface="Arial"/>
              <a:sym typeface="Arial"/>
            </a:endParaRPr>
          </a:p>
          <a:p>
            <a:pPr indent="0" lvl="0" marL="0" rtl="0" algn="l">
              <a:spcBef>
                <a:spcPts val="1600"/>
              </a:spcBef>
              <a:spcAft>
                <a:spcPts val="0"/>
              </a:spcAft>
              <a:buNone/>
            </a:pPr>
            <a:r>
              <a:rPr b="1" lang="en" sz="1300">
                <a:latin typeface="Arial"/>
                <a:ea typeface="Arial"/>
                <a:cs typeface="Arial"/>
                <a:sym typeface="Arial"/>
              </a:rPr>
              <a:t>Per-Class Accuracy</a:t>
            </a:r>
            <a:r>
              <a:rPr lang="en" sz="1300">
                <a:latin typeface="Arial"/>
                <a:ea typeface="Arial"/>
                <a:cs typeface="Arial"/>
                <a:sym typeface="Arial"/>
              </a:rPr>
              <a:t>:</a:t>
            </a:r>
            <a:endParaRPr sz="1300">
              <a:latin typeface="Arial"/>
              <a:ea typeface="Arial"/>
              <a:cs typeface="Arial"/>
              <a:sym typeface="Arial"/>
            </a:endParaRPr>
          </a:p>
          <a:p>
            <a:pPr indent="-311150" lvl="0" marL="457200" rtl="0" algn="l">
              <a:spcBef>
                <a:spcPts val="1600"/>
              </a:spcBef>
              <a:spcAft>
                <a:spcPts val="0"/>
              </a:spcAft>
              <a:buClr>
                <a:schemeClr val="dk1"/>
              </a:buClr>
              <a:buSzPts val="1300"/>
              <a:buFont typeface="Arial"/>
              <a:buChar char="●"/>
            </a:pPr>
            <a:r>
              <a:rPr b="1" lang="en" sz="1300">
                <a:latin typeface="Arial"/>
                <a:ea typeface="Arial"/>
                <a:cs typeface="Arial"/>
                <a:sym typeface="Arial"/>
              </a:rPr>
              <a:t>Strong Performers</a:t>
            </a:r>
            <a:r>
              <a:rPr lang="en" sz="1300">
                <a:latin typeface="Arial"/>
                <a:ea typeface="Arial"/>
                <a:cs typeface="Arial"/>
                <a:sym typeface="Arial"/>
              </a:rPr>
              <a:t>: "Dry AMD", "Wet AMD", "Normal Fundus", and "Cataract" achieved </a:t>
            </a:r>
            <a:r>
              <a:rPr b="1" lang="en" sz="1300">
                <a:latin typeface="Arial"/>
                <a:ea typeface="Arial"/>
                <a:cs typeface="Arial"/>
                <a:sym typeface="Arial"/>
              </a:rPr>
              <a:t>100% accuracy</a:t>
            </a:r>
            <a:r>
              <a:rPr lang="en" sz="1300">
                <a:latin typeface="Arial"/>
                <a:ea typeface="Arial"/>
                <a:cs typeface="Arial"/>
                <a:sym typeface="Arial"/>
              </a:rPr>
              <a:t>.</a:t>
            </a:r>
            <a:endParaRPr sz="1300">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b="1" lang="en" sz="1300">
                <a:latin typeface="Arial"/>
                <a:ea typeface="Arial"/>
                <a:cs typeface="Arial"/>
                <a:sym typeface="Arial"/>
              </a:rPr>
              <a:t>Challenges</a:t>
            </a:r>
            <a:r>
              <a:rPr lang="en" sz="1300">
                <a:latin typeface="Arial"/>
                <a:ea typeface="Arial"/>
                <a:cs typeface="Arial"/>
                <a:sym typeface="Arial"/>
              </a:rPr>
              <a:t>: "Mild DR" remains the weakest class at </a:t>
            </a:r>
            <a:r>
              <a:rPr b="1" lang="en" sz="1300">
                <a:latin typeface="Arial"/>
                <a:ea typeface="Arial"/>
                <a:cs typeface="Arial"/>
                <a:sym typeface="Arial"/>
              </a:rPr>
              <a:t>42.16%</a:t>
            </a:r>
            <a:r>
              <a:rPr lang="en" sz="1300">
                <a:latin typeface="Arial"/>
                <a:ea typeface="Arial"/>
                <a:cs typeface="Arial"/>
                <a:sym typeface="Arial"/>
              </a:rPr>
              <a:t>.</a:t>
            </a:r>
            <a:endParaRPr sz="1300">
              <a:latin typeface="Arial"/>
              <a:ea typeface="Arial"/>
              <a:cs typeface="Arial"/>
              <a:sym typeface="Arial"/>
            </a:endParaRPr>
          </a:p>
          <a:p>
            <a:pPr indent="0" lvl="0" marL="0" rtl="0" algn="l">
              <a:spcBef>
                <a:spcPts val="1200"/>
              </a:spcBef>
              <a:spcAft>
                <a:spcPts val="0"/>
              </a:spcAft>
              <a:buNone/>
            </a:pPr>
            <a:r>
              <a:rPr b="1" lang="en" sz="1300">
                <a:latin typeface="Arial"/>
                <a:ea typeface="Arial"/>
                <a:cs typeface="Arial"/>
                <a:sym typeface="Arial"/>
              </a:rPr>
              <a:t>Conclusion</a:t>
            </a:r>
            <a:r>
              <a:rPr lang="en" sz="1300">
                <a:latin typeface="Arial"/>
                <a:ea typeface="Arial"/>
                <a:cs typeface="Arial"/>
                <a:sym typeface="Arial"/>
              </a:rPr>
              <a:t>: EfficientNet-B0 demonstrated superior performance, effectively handling imbalanced data, but further tuning is required for underperforming classes like "Mild DR".</a:t>
            </a:r>
            <a:endParaRPr sz="1300">
              <a:latin typeface="Arial"/>
              <a:ea typeface="Arial"/>
              <a:cs typeface="Arial"/>
              <a:sym typeface="Arial"/>
            </a:endParaRPr>
          </a:p>
          <a:p>
            <a:pPr indent="0" lvl="0" marL="0" rtl="0" algn="l">
              <a:spcBef>
                <a:spcPts val="0"/>
              </a:spcBef>
              <a:spcAft>
                <a:spcPts val="16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316538" y="1332289"/>
            <a:ext cx="8510926" cy="339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237450" y="1289125"/>
            <a:ext cx="8669100" cy="3480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Class-wise Accuracy</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Class 1.Dry AMD: 100.00% , Class 10.Glaucoma: 92.95%</a:t>
            </a:r>
            <a:endParaRPr sz="1300"/>
          </a:p>
          <a:p>
            <a:pPr indent="0" lvl="0" marL="0" rtl="0" algn="l">
              <a:spcBef>
                <a:spcPts val="1600"/>
              </a:spcBef>
              <a:spcAft>
                <a:spcPts val="0"/>
              </a:spcAft>
              <a:buNone/>
            </a:pPr>
            <a:r>
              <a:rPr lang="en" sz="1300"/>
              <a:t>Class 11.Normal Fundus: 100.00%, Class 2.Wet AMD: 100.00%</a:t>
            </a:r>
            <a:endParaRPr sz="1300"/>
          </a:p>
          <a:p>
            <a:pPr indent="0" lvl="0" marL="0" rtl="0" algn="l">
              <a:spcBef>
                <a:spcPts val="1600"/>
              </a:spcBef>
              <a:spcAft>
                <a:spcPts val="0"/>
              </a:spcAft>
              <a:buNone/>
            </a:pPr>
            <a:r>
              <a:rPr lang="en" sz="1300"/>
              <a:t>Class 3.Mild DR: 42.16%, Class 4.Moderate DR: 86.57%</a:t>
            </a:r>
            <a:endParaRPr sz="1300"/>
          </a:p>
          <a:p>
            <a:pPr indent="0" lvl="0" marL="0" rtl="0" algn="l">
              <a:spcBef>
                <a:spcPts val="1600"/>
              </a:spcBef>
              <a:spcAft>
                <a:spcPts val="0"/>
              </a:spcAft>
              <a:buNone/>
            </a:pPr>
            <a:r>
              <a:rPr lang="en" sz="1300"/>
              <a:t>Class 5.Severe DR: 85.05%, Class 6.Proliferate DR: 78.02%</a:t>
            </a:r>
            <a:endParaRPr sz="1300"/>
          </a:p>
          <a:p>
            <a:pPr indent="0" lvl="0" marL="0" rtl="0" algn="l">
              <a:spcBef>
                <a:spcPts val="1600"/>
              </a:spcBef>
              <a:spcAft>
                <a:spcPts val="0"/>
              </a:spcAft>
              <a:buNone/>
            </a:pPr>
            <a:r>
              <a:rPr lang="en" sz="1300"/>
              <a:t>Class 7.Cataract: 100.00%, Class 8.Hypertensive Retinopathy: 88.30%</a:t>
            </a:r>
            <a:endParaRPr sz="1300"/>
          </a:p>
          <a:p>
            <a:pPr indent="0" lvl="0" marL="0" rtl="0" algn="l">
              <a:spcBef>
                <a:spcPts val="1600"/>
              </a:spcBef>
              <a:spcAft>
                <a:spcPts val="0"/>
              </a:spcAft>
              <a:buNone/>
            </a:pPr>
            <a:r>
              <a:rPr lang="en" sz="1300"/>
              <a:t>Class 9.Pathological Myopia: 88.24%</a:t>
            </a:r>
            <a:endParaRPr sz="1300"/>
          </a:p>
          <a:p>
            <a:pPr indent="0" lvl="0" marL="0" rtl="0" algn="l">
              <a:spcBef>
                <a:spcPts val="1600"/>
              </a:spcBef>
              <a:spcAft>
                <a:spcPts val="1600"/>
              </a:spcAft>
              <a:buNone/>
            </a:pPr>
            <a:r>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EfficientNet-B4 : Exploration and Challenges</a:t>
            </a:r>
            <a:endParaRPr/>
          </a:p>
        </p:txBody>
      </p:sp>
      <p:sp>
        <p:nvSpPr>
          <p:cNvPr id="150" name="Google Shape;150;p27"/>
          <p:cNvSpPr txBox="1"/>
          <p:nvPr>
            <p:ph idx="1" type="body"/>
          </p:nvPr>
        </p:nvSpPr>
        <p:spPr>
          <a:xfrm>
            <a:off x="387900" y="1424574"/>
            <a:ext cx="8368200" cy="30789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Font typeface="Arial"/>
              <a:buChar char="●"/>
            </a:pPr>
            <a:r>
              <a:rPr b="1" lang="en" sz="1600">
                <a:latin typeface="Arial"/>
                <a:ea typeface="Arial"/>
                <a:cs typeface="Arial"/>
                <a:sym typeface="Arial"/>
              </a:rPr>
              <a:t>Why EfficientNet-B4?</a:t>
            </a:r>
            <a:r>
              <a:rPr lang="en" sz="1600">
                <a:latin typeface="Arial"/>
                <a:ea typeface="Arial"/>
                <a:cs typeface="Arial"/>
                <a:sym typeface="Arial"/>
              </a:rPr>
              <a:t>: Larger and more powerful model compared to EfficientNet-B0, designed for improved accuracy on challenging datasets.</a:t>
            </a:r>
            <a:endParaRPr sz="1600">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b="1" lang="en" sz="1600">
                <a:latin typeface="Arial"/>
                <a:ea typeface="Arial"/>
                <a:cs typeface="Arial"/>
                <a:sym typeface="Arial"/>
              </a:rPr>
              <a:t>High Resource Requirements</a:t>
            </a:r>
            <a:r>
              <a:rPr lang="en" sz="1600">
                <a:latin typeface="Arial"/>
                <a:ea typeface="Arial"/>
                <a:cs typeface="Arial"/>
                <a:sym typeface="Arial"/>
              </a:rPr>
              <a:t>: Slower training due to deeper architecture and higher input resolution (</a:t>
            </a:r>
            <a:r>
              <a:rPr b="1" lang="en" sz="1600">
                <a:latin typeface="Arial"/>
                <a:ea typeface="Arial"/>
                <a:cs typeface="Arial"/>
                <a:sym typeface="Arial"/>
              </a:rPr>
              <a:t>380x380</a:t>
            </a:r>
            <a:r>
              <a:rPr lang="en" sz="1600">
                <a:latin typeface="Arial"/>
                <a:ea typeface="Arial"/>
                <a:cs typeface="Arial"/>
                <a:sym typeface="Arial"/>
              </a:rPr>
              <a:t>).</a:t>
            </a:r>
            <a:endParaRPr sz="1600">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b="1" lang="en" sz="1600">
                <a:latin typeface="Arial"/>
                <a:ea typeface="Arial"/>
                <a:cs typeface="Arial"/>
                <a:sym typeface="Arial"/>
              </a:rPr>
              <a:t>Initial Observations</a:t>
            </a:r>
            <a:r>
              <a:rPr lang="en" sz="1600">
                <a:latin typeface="Arial"/>
                <a:ea typeface="Arial"/>
                <a:cs typeface="Arial"/>
                <a:sym typeface="Arial"/>
              </a:rPr>
              <a:t>: Performance in early epochs was lower than EfficientNet-B0.</a:t>
            </a:r>
            <a:endParaRPr sz="1600">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b="1" lang="en" sz="1600">
                <a:latin typeface="Arial"/>
                <a:ea typeface="Arial"/>
                <a:cs typeface="Arial"/>
                <a:sym typeface="Arial"/>
              </a:rPr>
              <a:t>Training Challenges</a:t>
            </a:r>
            <a:r>
              <a:rPr lang="en" sz="1600">
                <a:latin typeface="Arial"/>
                <a:ea typeface="Arial"/>
                <a:cs typeface="Arial"/>
                <a:sym typeface="Arial"/>
              </a:rPr>
              <a:t>: Required more memory, leading to smaller batch sizes and longer training times.</a:t>
            </a:r>
            <a:endParaRPr sz="1600">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b="1" lang="en" sz="1600">
                <a:latin typeface="Arial"/>
                <a:ea typeface="Arial"/>
                <a:cs typeface="Arial"/>
                <a:sym typeface="Arial"/>
              </a:rPr>
              <a:t>Conclusion</a:t>
            </a:r>
            <a:r>
              <a:rPr lang="en" sz="1600">
                <a:latin typeface="Arial"/>
                <a:ea typeface="Arial"/>
                <a:cs typeface="Arial"/>
                <a:sym typeface="Arial"/>
              </a:rPr>
              <a:t>: EfficientNet-B0 was chosen for this project to balance accuracy and training efficiency.</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and Future Directions</a:t>
            </a:r>
            <a:endParaRPr/>
          </a:p>
        </p:txBody>
      </p:sp>
      <p:sp>
        <p:nvSpPr>
          <p:cNvPr id="156" name="Google Shape;156;p28"/>
          <p:cNvSpPr txBox="1"/>
          <p:nvPr>
            <p:ph idx="1" type="body"/>
          </p:nvPr>
        </p:nvSpPr>
        <p:spPr>
          <a:xfrm>
            <a:off x="387900" y="1478949"/>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latin typeface="Arial"/>
                <a:ea typeface="Arial"/>
                <a:cs typeface="Arial"/>
                <a:sym typeface="Arial"/>
              </a:rPr>
              <a:t>1. Summary</a:t>
            </a:r>
            <a:r>
              <a:rPr lang="en" sz="1300">
                <a:latin typeface="Arial"/>
                <a:ea typeface="Arial"/>
                <a:cs typeface="Arial"/>
                <a:sym typeface="Arial"/>
              </a:rPr>
              <a:t>:</a:t>
            </a:r>
            <a:endParaRPr sz="1300">
              <a:latin typeface="Arial"/>
              <a:ea typeface="Arial"/>
              <a:cs typeface="Arial"/>
              <a:sym typeface="Arial"/>
            </a:endParaRPr>
          </a:p>
          <a:p>
            <a:pPr indent="-311150" lvl="0" marL="457200" rtl="0" algn="l">
              <a:spcBef>
                <a:spcPts val="1200"/>
              </a:spcBef>
              <a:spcAft>
                <a:spcPts val="0"/>
              </a:spcAft>
              <a:buClr>
                <a:schemeClr val="dk1"/>
              </a:buClr>
              <a:buSzPts val="1300"/>
              <a:buFont typeface="Arial"/>
              <a:buChar char="●"/>
            </a:pPr>
            <a:r>
              <a:rPr lang="en" sz="1300">
                <a:latin typeface="Arial"/>
                <a:ea typeface="Arial"/>
                <a:cs typeface="Arial"/>
                <a:sym typeface="Arial"/>
              </a:rPr>
              <a:t>Built a classification pipeline using CNNs, ResNet-18, and EfficientNet models.</a:t>
            </a:r>
            <a:endParaRPr sz="1300">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latin typeface="Arial"/>
                <a:ea typeface="Arial"/>
                <a:cs typeface="Arial"/>
                <a:sym typeface="Arial"/>
              </a:rPr>
              <a:t>Applied Focal Loss and tried data augmentation to handle class imbalance.</a:t>
            </a:r>
            <a:endParaRPr sz="1300">
              <a:latin typeface="Arial"/>
              <a:ea typeface="Arial"/>
              <a:cs typeface="Arial"/>
              <a:sym typeface="Arial"/>
            </a:endParaRPr>
          </a:p>
          <a:p>
            <a:pPr indent="0" lvl="0" marL="0" rtl="0" algn="l">
              <a:spcBef>
                <a:spcPts val="1200"/>
              </a:spcBef>
              <a:spcAft>
                <a:spcPts val="0"/>
              </a:spcAft>
              <a:buNone/>
            </a:pPr>
            <a:r>
              <a:rPr b="1" lang="en" sz="1300">
                <a:latin typeface="Arial"/>
                <a:ea typeface="Arial"/>
                <a:cs typeface="Arial"/>
                <a:sym typeface="Arial"/>
              </a:rPr>
              <a:t>2. Challenges</a:t>
            </a:r>
            <a:r>
              <a:rPr lang="en" sz="1300">
                <a:latin typeface="Arial"/>
                <a:ea typeface="Arial"/>
                <a:cs typeface="Arial"/>
                <a:sym typeface="Arial"/>
              </a:rPr>
              <a:t>:</a:t>
            </a:r>
            <a:endParaRPr sz="1300">
              <a:latin typeface="Arial"/>
              <a:ea typeface="Arial"/>
              <a:cs typeface="Arial"/>
              <a:sym typeface="Arial"/>
            </a:endParaRPr>
          </a:p>
          <a:p>
            <a:pPr indent="-311150" lvl="0" marL="457200" rtl="0" algn="l">
              <a:spcBef>
                <a:spcPts val="1200"/>
              </a:spcBef>
              <a:spcAft>
                <a:spcPts val="0"/>
              </a:spcAft>
              <a:buClr>
                <a:schemeClr val="dk1"/>
              </a:buClr>
              <a:buSzPts val="1300"/>
              <a:buFont typeface="Arial"/>
              <a:buChar char="●"/>
            </a:pPr>
            <a:r>
              <a:rPr lang="en" sz="1300">
                <a:latin typeface="Arial"/>
                <a:ea typeface="Arial"/>
                <a:cs typeface="Arial"/>
                <a:sym typeface="Arial"/>
              </a:rPr>
              <a:t>Model performance decreases when augmentation techniques are used because they distort the subtle, distinctive visual features critical for differentiating between complex medical conditions.</a:t>
            </a:r>
            <a:endParaRPr sz="1300">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latin typeface="Arial"/>
                <a:ea typeface="Arial"/>
                <a:cs typeface="Arial"/>
                <a:sym typeface="Arial"/>
              </a:rPr>
              <a:t>Class imbalance impacted some results irrespective of focal loss. </a:t>
            </a:r>
            <a:endParaRPr sz="1300">
              <a:latin typeface="Arial"/>
              <a:ea typeface="Arial"/>
              <a:cs typeface="Arial"/>
              <a:sym typeface="Arial"/>
            </a:endParaRPr>
          </a:p>
          <a:p>
            <a:pPr indent="0" lvl="0" marL="0" rtl="0" algn="l">
              <a:spcBef>
                <a:spcPts val="1200"/>
              </a:spcBef>
              <a:spcAft>
                <a:spcPts val="0"/>
              </a:spcAft>
              <a:buNone/>
            </a:pPr>
            <a:r>
              <a:rPr b="1" lang="en" sz="1300">
                <a:latin typeface="Arial"/>
                <a:ea typeface="Arial"/>
                <a:cs typeface="Arial"/>
                <a:sym typeface="Arial"/>
              </a:rPr>
              <a:t>3. Future Directions</a:t>
            </a:r>
            <a:r>
              <a:rPr lang="en" sz="1300">
                <a:latin typeface="Arial"/>
                <a:ea typeface="Arial"/>
                <a:cs typeface="Arial"/>
                <a:sym typeface="Arial"/>
              </a:rPr>
              <a:t>:</a:t>
            </a:r>
            <a:endParaRPr sz="1300">
              <a:latin typeface="Arial"/>
              <a:ea typeface="Arial"/>
              <a:cs typeface="Arial"/>
              <a:sym typeface="Arial"/>
            </a:endParaRPr>
          </a:p>
          <a:p>
            <a:pPr indent="-311150" lvl="0" marL="457200" rtl="0" algn="l">
              <a:spcBef>
                <a:spcPts val="1200"/>
              </a:spcBef>
              <a:spcAft>
                <a:spcPts val="0"/>
              </a:spcAft>
              <a:buClr>
                <a:schemeClr val="dk1"/>
              </a:buClr>
              <a:buSzPts val="1300"/>
              <a:buFont typeface="Arial"/>
              <a:buChar char="●"/>
            </a:pPr>
            <a:r>
              <a:rPr lang="en" sz="1300">
                <a:latin typeface="Arial"/>
                <a:ea typeface="Arial"/>
                <a:cs typeface="Arial"/>
                <a:sym typeface="Arial"/>
              </a:rPr>
              <a:t>Use ensemble methods for better accuracy.</a:t>
            </a:r>
            <a:endParaRPr sz="1300">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sz="1300">
                <a:latin typeface="Arial"/>
                <a:ea typeface="Arial"/>
                <a:cs typeface="Arial"/>
                <a:sym typeface="Arial"/>
              </a:rPr>
              <a:t>Explore semi-supervised learning and advanced loss functions.</a:t>
            </a:r>
            <a:endParaRPr b="1" sz="13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1762650" y="526350"/>
            <a:ext cx="5618700" cy="40908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6400"/>
              <a:t>Questions?</a:t>
            </a:r>
            <a:br>
              <a:rPr lang="en" sz="6400"/>
            </a:br>
            <a:br>
              <a:rPr lang="en" sz="6400"/>
            </a:br>
            <a:r>
              <a:rPr lang="en" sz="6400"/>
              <a:t>  </a:t>
            </a:r>
            <a:r>
              <a:rPr lang="en" sz="3600"/>
              <a:t>Thankyou!</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167" name="Google Shape;167;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Cross-entropy</a:t>
            </a:r>
            <a:endParaRPr b="1" sz="1500"/>
          </a:p>
          <a:p>
            <a:pPr indent="0" lvl="0" marL="0" rtl="0" algn="l">
              <a:spcBef>
                <a:spcPts val="1600"/>
              </a:spcBef>
              <a:spcAft>
                <a:spcPts val="0"/>
              </a:spcAft>
              <a:buNone/>
            </a:pPr>
            <a:r>
              <a:rPr lang="en" sz="1500"/>
              <a:t>A loss function that's commonly used to optimize classification models, such as artificial neural networks and logistic regression. Cross-entropy loss is calculated by taking the negative logarithm of predicted probabilities. </a:t>
            </a:r>
            <a:endParaRPr sz="1500"/>
          </a:p>
          <a:p>
            <a:pPr indent="0" lvl="0" marL="0" rtl="0" algn="l">
              <a:spcBef>
                <a:spcPts val="1600"/>
              </a:spcBef>
              <a:spcAft>
                <a:spcPts val="0"/>
              </a:spcAft>
              <a:buNone/>
            </a:pPr>
            <a:r>
              <a:rPr b="1" lang="en" sz="1500"/>
              <a:t>Focal loss</a:t>
            </a:r>
            <a:endParaRPr b="1" sz="1500"/>
          </a:p>
          <a:p>
            <a:pPr indent="0" lvl="0" marL="0" rtl="0" algn="l">
              <a:spcBef>
                <a:spcPts val="1600"/>
              </a:spcBef>
              <a:spcAft>
                <a:spcPts val="0"/>
              </a:spcAft>
              <a:buNone/>
            </a:pPr>
            <a:r>
              <a:rPr lang="en" sz="1500"/>
              <a:t>An improved version of cross-entropy loss that's particularly useful when there's an imbalance in the number of training samples in each class. Focal loss assigns more weight to difficult examples and less weight to easy examples. This helps the model focus on minority classes and improves accuracy, especially for imbalanced datasets</a:t>
            </a:r>
            <a:endParaRPr sz="1500"/>
          </a:p>
          <a:p>
            <a:pPr indent="0" lvl="0" marL="0" rtl="0" algn="l">
              <a:spcBef>
                <a:spcPts val="1600"/>
              </a:spcBef>
              <a:spcAft>
                <a:spcPts val="16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1200"/>
              </a:spcAft>
              <a:buNone/>
            </a:pPr>
            <a:r>
              <a:rPr lang="en"/>
              <a:t>The project explores various deep learning models to classify retinal fundus images into 11 categories, aiming to improve diagnostic accuracy and address challenges like class imbalance and image variability.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Early and accurate diagnosis of retinal conditions can prevent irreversible vision loss.</a:t>
            </a:r>
            <a:endParaRPr/>
          </a:p>
          <a:p>
            <a:pPr indent="-342900" lvl="0" marL="457200" rtl="0" algn="l">
              <a:spcBef>
                <a:spcPts val="0"/>
              </a:spcBef>
              <a:spcAft>
                <a:spcPts val="0"/>
              </a:spcAft>
              <a:buSzPts val="1800"/>
              <a:buChar char="●"/>
            </a:pPr>
            <a:r>
              <a:rPr lang="en"/>
              <a:t>Automating this process reduces reliance on manual interpretation, improving efficiency in clinical settings.</a:t>
            </a:r>
            <a:endParaRPr/>
          </a:p>
          <a:p>
            <a:pPr indent="-342900" lvl="0" marL="457200" rtl="0" algn="l">
              <a:spcBef>
                <a:spcPts val="0"/>
              </a:spcBef>
              <a:spcAft>
                <a:spcPts val="0"/>
              </a:spcAft>
              <a:buSzPts val="1800"/>
              <a:buChar char="●"/>
            </a:pPr>
            <a:r>
              <a:rPr lang="en"/>
              <a:t>Challenges like class imbalance, image variability, and subtle differences in conditions make it a complex and impactful problem.</a:t>
            </a:r>
            <a:endParaRPr/>
          </a:p>
          <a:p>
            <a:pPr indent="-342900" lvl="0" marL="457200" rtl="0" algn="l">
              <a:spcBef>
                <a:spcPts val="0"/>
              </a:spcBef>
              <a:spcAft>
                <a:spcPts val="0"/>
              </a:spcAft>
              <a:buSzPts val="1800"/>
              <a:buChar char="●"/>
            </a:pPr>
            <a:r>
              <a:rPr b="1" lang="en"/>
              <a:t>11 classes: </a:t>
            </a:r>
            <a:r>
              <a:rPr lang="en"/>
              <a:t> Dry AMD, Wet AMD, Mild DR, Moderate DR, Severe DR, Proliferative DR, Cataract, Glaucoma, Hypertensive Retinopathy, Pathological Myopia, Normal Fundus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855512" y="76000"/>
            <a:ext cx="7432974" cy="499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Arial"/>
              <a:buAutoNum type="arabicPeriod"/>
            </a:pPr>
            <a:r>
              <a:rPr b="1" lang="en" sz="1400">
                <a:latin typeface="Arial"/>
                <a:ea typeface="Arial"/>
                <a:cs typeface="Arial"/>
                <a:sym typeface="Arial"/>
              </a:rPr>
              <a:t>Dataset Overview</a:t>
            </a:r>
            <a:r>
              <a:rPr lang="en" sz="1400">
                <a:latin typeface="Arial"/>
                <a:ea typeface="Arial"/>
                <a:cs typeface="Arial"/>
                <a:sym typeface="Arial"/>
              </a:rPr>
              <a:t>:</a:t>
            </a:r>
            <a:endParaRPr sz="1400">
              <a:latin typeface="Arial"/>
              <a:ea typeface="Arial"/>
              <a:cs typeface="Arial"/>
              <a:sym typeface="Arial"/>
            </a:endParaRPr>
          </a:p>
          <a:p>
            <a:pPr indent="-317500" lvl="1" marL="914400" rtl="0" algn="l">
              <a:spcBef>
                <a:spcPts val="0"/>
              </a:spcBef>
              <a:spcAft>
                <a:spcPts val="0"/>
              </a:spcAft>
              <a:buClr>
                <a:schemeClr val="dk1"/>
              </a:buClr>
              <a:buSzPts val="1400"/>
              <a:buFont typeface="Arial"/>
              <a:buChar char="○"/>
            </a:pPr>
            <a:r>
              <a:rPr lang="en">
                <a:latin typeface="Arial"/>
                <a:ea typeface="Arial"/>
                <a:cs typeface="Arial"/>
                <a:sym typeface="Arial"/>
              </a:rPr>
              <a:t>Retinal fundus images sourced from Kaggle which contains 11 classes</a:t>
            </a:r>
            <a:r>
              <a:rPr lang="en">
                <a:latin typeface="Arial"/>
                <a:ea typeface="Arial"/>
                <a:cs typeface="Arial"/>
                <a:sym typeface="Arial"/>
              </a:rPr>
              <a:t>.</a:t>
            </a:r>
            <a:endParaRPr>
              <a:latin typeface="Arial"/>
              <a:ea typeface="Arial"/>
              <a:cs typeface="Arial"/>
              <a:sym typeface="Arial"/>
            </a:endParaRPr>
          </a:p>
          <a:p>
            <a:pPr indent="-317500" lvl="0" marL="457200" rtl="0" algn="l">
              <a:spcBef>
                <a:spcPts val="0"/>
              </a:spcBef>
              <a:spcAft>
                <a:spcPts val="0"/>
              </a:spcAft>
              <a:buClr>
                <a:schemeClr val="dk1"/>
              </a:buClr>
              <a:buSzPts val="1400"/>
              <a:buFont typeface="Arial"/>
              <a:buAutoNum type="arabicPeriod"/>
            </a:pPr>
            <a:r>
              <a:rPr b="1" lang="en" sz="1400">
                <a:latin typeface="Arial"/>
                <a:ea typeface="Arial"/>
                <a:cs typeface="Arial"/>
                <a:sym typeface="Arial"/>
              </a:rPr>
              <a:t>Data Distribution</a:t>
            </a:r>
            <a:r>
              <a:rPr lang="en" sz="1400">
                <a:latin typeface="Arial"/>
                <a:ea typeface="Arial"/>
                <a:cs typeface="Arial"/>
                <a:sym typeface="Arial"/>
              </a:rPr>
              <a:t>:</a:t>
            </a:r>
            <a:endParaRPr sz="1400">
              <a:latin typeface="Arial"/>
              <a:ea typeface="Arial"/>
              <a:cs typeface="Arial"/>
              <a:sym typeface="Arial"/>
            </a:endParaRPr>
          </a:p>
          <a:p>
            <a:pPr indent="-317500" lvl="1" marL="914400" rtl="0" algn="l">
              <a:spcBef>
                <a:spcPts val="0"/>
              </a:spcBef>
              <a:spcAft>
                <a:spcPts val="0"/>
              </a:spcAft>
              <a:buClr>
                <a:schemeClr val="dk1"/>
              </a:buClr>
              <a:buSzPts val="1400"/>
              <a:buFont typeface="Arial"/>
              <a:buChar char="○"/>
            </a:pPr>
            <a:r>
              <a:rPr lang="en">
                <a:latin typeface="Arial"/>
                <a:ea typeface="Arial"/>
                <a:cs typeface="Arial"/>
                <a:sym typeface="Arial"/>
              </a:rPr>
              <a:t>Training Set: 19,577 images.</a:t>
            </a:r>
            <a:endParaRPr>
              <a:latin typeface="Arial"/>
              <a:ea typeface="Arial"/>
              <a:cs typeface="Arial"/>
              <a:sym typeface="Arial"/>
            </a:endParaRPr>
          </a:p>
          <a:p>
            <a:pPr indent="-317500" lvl="1" marL="914400" rtl="0" algn="l">
              <a:spcBef>
                <a:spcPts val="0"/>
              </a:spcBef>
              <a:spcAft>
                <a:spcPts val="0"/>
              </a:spcAft>
              <a:buClr>
                <a:schemeClr val="dk1"/>
              </a:buClr>
              <a:buSzPts val="1400"/>
              <a:buFont typeface="Arial"/>
              <a:buChar char="○"/>
            </a:pPr>
            <a:r>
              <a:rPr lang="en">
                <a:latin typeface="Arial"/>
                <a:ea typeface="Arial"/>
                <a:cs typeface="Arial"/>
                <a:sym typeface="Arial"/>
              </a:rPr>
              <a:t>Validation Set: 459 images.</a:t>
            </a:r>
            <a:endParaRPr>
              <a:latin typeface="Arial"/>
              <a:ea typeface="Arial"/>
              <a:cs typeface="Arial"/>
              <a:sym typeface="Arial"/>
            </a:endParaRPr>
          </a:p>
          <a:p>
            <a:pPr indent="-317500" lvl="1" marL="914400" rtl="0" algn="l">
              <a:spcBef>
                <a:spcPts val="0"/>
              </a:spcBef>
              <a:spcAft>
                <a:spcPts val="0"/>
              </a:spcAft>
              <a:buClr>
                <a:schemeClr val="dk1"/>
              </a:buClr>
              <a:buSzPts val="1400"/>
              <a:buFont typeface="Arial"/>
              <a:buChar char="○"/>
            </a:pPr>
            <a:r>
              <a:rPr lang="en">
                <a:latin typeface="Arial"/>
                <a:ea typeface="Arial"/>
                <a:cs typeface="Arial"/>
                <a:sym typeface="Arial"/>
              </a:rPr>
              <a:t>Test Set: 1,106 images.</a:t>
            </a:r>
            <a:endParaRPr>
              <a:latin typeface="Arial"/>
              <a:ea typeface="Arial"/>
              <a:cs typeface="Arial"/>
              <a:sym typeface="Arial"/>
            </a:endParaRPr>
          </a:p>
          <a:p>
            <a:pPr indent="-317500" lvl="0" marL="457200" rtl="0" algn="l">
              <a:spcBef>
                <a:spcPts val="0"/>
              </a:spcBef>
              <a:spcAft>
                <a:spcPts val="0"/>
              </a:spcAft>
              <a:buClr>
                <a:schemeClr val="dk1"/>
              </a:buClr>
              <a:buSzPts val="1400"/>
              <a:buFont typeface="Arial"/>
              <a:buAutoNum type="arabicPeriod"/>
            </a:pPr>
            <a:r>
              <a:rPr b="1" lang="en" sz="1400">
                <a:latin typeface="Arial"/>
                <a:ea typeface="Arial"/>
                <a:cs typeface="Arial"/>
                <a:sym typeface="Arial"/>
              </a:rPr>
              <a:t>Challenges</a:t>
            </a:r>
            <a:r>
              <a:rPr lang="en" sz="1400">
                <a:latin typeface="Arial"/>
                <a:ea typeface="Arial"/>
                <a:cs typeface="Arial"/>
                <a:sym typeface="Arial"/>
              </a:rPr>
              <a:t>:</a:t>
            </a:r>
            <a:endParaRPr sz="1400">
              <a:latin typeface="Arial"/>
              <a:ea typeface="Arial"/>
              <a:cs typeface="Arial"/>
              <a:sym typeface="Arial"/>
            </a:endParaRPr>
          </a:p>
          <a:p>
            <a:pPr indent="-317500" lvl="1" marL="914400" rtl="0" algn="l">
              <a:spcBef>
                <a:spcPts val="0"/>
              </a:spcBef>
              <a:spcAft>
                <a:spcPts val="0"/>
              </a:spcAft>
              <a:buClr>
                <a:schemeClr val="dk1"/>
              </a:buClr>
              <a:buSzPts val="1400"/>
              <a:buFont typeface="Arial"/>
              <a:buChar char="○"/>
            </a:pPr>
            <a:r>
              <a:rPr lang="en">
                <a:latin typeface="Arial"/>
                <a:ea typeface="Arial"/>
                <a:cs typeface="Arial"/>
                <a:sym typeface="Arial"/>
              </a:rPr>
              <a:t>Significant class imbalance (e.g., some classes have far fewer samples).</a:t>
            </a:r>
            <a:endParaRPr>
              <a:latin typeface="Arial"/>
              <a:ea typeface="Arial"/>
              <a:cs typeface="Arial"/>
              <a:sym typeface="Arial"/>
            </a:endParaRPr>
          </a:p>
          <a:p>
            <a:pPr indent="-317500" lvl="1" marL="914400" rtl="0" algn="l">
              <a:spcBef>
                <a:spcPts val="0"/>
              </a:spcBef>
              <a:spcAft>
                <a:spcPts val="0"/>
              </a:spcAft>
              <a:buClr>
                <a:schemeClr val="dk1"/>
              </a:buClr>
              <a:buSzPts val="1400"/>
              <a:buFont typeface="Arial"/>
              <a:buChar char="○"/>
            </a:pPr>
            <a:r>
              <a:rPr lang="en">
                <a:latin typeface="Arial"/>
                <a:ea typeface="Arial"/>
                <a:cs typeface="Arial"/>
                <a:sym typeface="Arial"/>
              </a:rPr>
              <a:t>High variability in image quality and dimensions.</a:t>
            </a:r>
            <a:endParaRPr>
              <a:latin typeface="Arial"/>
              <a:ea typeface="Arial"/>
              <a:cs typeface="Arial"/>
              <a:sym typeface="Arial"/>
            </a:endParaRPr>
          </a:p>
          <a:p>
            <a:pPr indent="-317500" lvl="0" marL="457200" rtl="0" algn="l">
              <a:spcBef>
                <a:spcPts val="0"/>
              </a:spcBef>
              <a:spcAft>
                <a:spcPts val="0"/>
              </a:spcAft>
              <a:buClr>
                <a:schemeClr val="dk1"/>
              </a:buClr>
              <a:buSzPts val="1400"/>
              <a:buFont typeface="Arial"/>
              <a:buAutoNum type="arabicPeriod"/>
            </a:pPr>
            <a:r>
              <a:rPr b="1" lang="en" sz="1400">
                <a:latin typeface="Arial"/>
                <a:ea typeface="Arial"/>
                <a:cs typeface="Arial"/>
                <a:sym typeface="Arial"/>
              </a:rPr>
              <a:t>Preprocessing</a:t>
            </a:r>
            <a:r>
              <a:rPr lang="en" sz="1400">
                <a:latin typeface="Arial"/>
                <a:ea typeface="Arial"/>
                <a:cs typeface="Arial"/>
                <a:sym typeface="Arial"/>
              </a:rPr>
              <a:t>:</a:t>
            </a:r>
            <a:endParaRPr sz="1400">
              <a:latin typeface="Arial"/>
              <a:ea typeface="Arial"/>
              <a:cs typeface="Arial"/>
              <a:sym typeface="Arial"/>
            </a:endParaRPr>
          </a:p>
          <a:p>
            <a:pPr indent="-317500" lvl="1" marL="914400" rtl="0" algn="l">
              <a:spcBef>
                <a:spcPts val="0"/>
              </a:spcBef>
              <a:spcAft>
                <a:spcPts val="0"/>
              </a:spcAft>
              <a:buClr>
                <a:schemeClr val="dk1"/>
              </a:buClr>
              <a:buSzPts val="1400"/>
              <a:buFont typeface="Arial"/>
              <a:buChar char="○"/>
            </a:pPr>
            <a:r>
              <a:rPr lang="en">
                <a:latin typeface="Arial"/>
                <a:ea typeface="Arial"/>
                <a:cs typeface="Arial"/>
                <a:sym typeface="Arial"/>
              </a:rPr>
              <a:t>Images resized to 224x224 for compatibility with deep learning models.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53625" y="450925"/>
            <a:ext cx="9036751" cy="440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Baseline CNN: Model and Results</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Arial"/>
                <a:ea typeface="Arial"/>
                <a:cs typeface="Arial"/>
                <a:sym typeface="Arial"/>
              </a:rPr>
              <a:t>Architecture</a:t>
            </a:r>
            <a:r>
              <a:rPr lang="en" sz="1500">
                <a:latin typeface="Arial"/>
                <a:ea typeface="Arial"/>
                <a:cs typeface="Arial"/>
                <a:sym typeface="Arial"/>
              </a:rPr>
              <a:t>: Simple CNN with 3 convolutional layers and fully connected layers for 11 classes (input size: 128x128).</a:t>
            </a:r>
            <a:endParaRPr sz="1500">
              <a:latin typeface="Arial"/>
              <a:ea typeface="Arial"/>
              <a:cs typeface="Arial"/>
              <a:sym typeface="Arial"/>
            </a:endParaRPr>
          </a:p>
          <a:p>
            <a:pPr indent="0" lvl="0" marL="0" rtl="0" algn="l">
              <a:spcBef>
                <a:spcPts val="1600"/>
              </a:spcBef>
              <a:spcAft>
                <a:spcPts val="0"/>
              </a:spcAft>
              <a:buNone/>
            </a:pPr>
            <a:r>
              <a:rPr b="1" lang="en" sz="1500">
                <a:latin typeface="Arial"/>
                <a:ea typeface="Arial"/>
                <a:cs typeface="Arial"/>
                <a:sym typeface="Arial"/>
              </a:rPr>
              <a:t>Training Details</a:t>
            </a:r>
            <a:r>
              <a:rPr lang="en" sz="1500">
                <a:latin typeface="Arial"/>
                <a:ea typeface="Arial"/>
                <a:cs typeface="Arial"/>
                <a:sym typeface="Arial"/>
              </a:rPr>
              <a:t>: Batch size 64, 5 epochs, Adam optimizer (lr=0.001).</a:t>
            </a:r>
            <a:endParaRPr sz="1500">
              <a:latin typeface="Arial"/>
              <a:ea typeface="Arial"/>
              <a:cs typeface="Arial"/>
              <a:sym typeface="Arial"/>
            </a:endParaRPr>
          </a:p>
          <a:p>
            <a:pPr indent="0" lvl="0" marL="0" rtl="0" algn="l">
              <a:spcBef>
                <a:spcPts val="1600"/>
              </a:spcBef>
              <a:spcAft>
                <a:spcPts val="0"/>
              </a:spcAft>
              <a:buNone/>
            </a:pPr>
            <a:r>
              <a:rPr b="1" lang="en" sz="1500">
                <a:latin typeface="Arial"/>
                <a:ea typeface="Arial"/>
                <a:cs typeface="Arial"/>
                <a:sym typeface="Arial"/>
              </a:rPr>
              <a:t>Overall Test Accuracy</a:t>
            </a:r>
            <a:r>
              <a:rPr lang="en" sz="1500">
                <a:latin typeface="Arial"/>
                <a:ea typeface="Arial"/>
                <a:cs typeface="Arial"/>
                <a:sym typeface="Arial"/>
              </a:rPr>
              <a:t>: </a:t>
            </a:r>
            <a:r>
              <a:rPr b="1" lang="en" sz="1500">
                <a:latin typeface="Arial"/>
                <a:ea typeface="Arial"/>
                <a:cs typeface="Arial"/>
                <a:sym typeface="Arial"/>
              </a:rPr>
              <a:t>72.73%</a:t>
            </a:r>
            <a:r>
              <a:rPr lang="en" sz="1500">
                <a:latin typeface="Arial"/>
                <a:ea typeface="Arial"/>
                <a:cs typeface="Arial"/>
                <a:sym typeface="Arial"/>
              </a:rPr>
              <a:t>, with high performance on "Normal Fundus" (98.32%) and "Cataract" (83.93%).</a:t>
            </a:r>
            <a:endParaRPr sz="1500">
              <a:latin typeface="Arial"/>
              <a:ea typeface="Arial"/>
              <a:cs typeface="Arial"/>
              <a:sym typeface="Arial"/>
            </a:endParaRPr>
          </a:p>
          <a:p>
            <a:pPr indent="0" lvl="0" marL="0" rtl="0" algn="l">
              <a:spcBef>
                <a:spcPts val="1600"/>
              </a:spcBef>
              <a:spcAft>
                <a:spcPts val="0"/>
              </a:spcAft>
              <a:buNone/>
            </a:pPr>
            <a:r>
              <a:rPr b="1" lang="en" sz="1500">
                <a:latin typeface="Arial"/>
                <a:ea typeface="Arial"/>
                <a:cs typeface="Arial"/>
                <a:sym typeface="Arial"/>
              </a:rPr>
              <a:t>Challenges</a:t>
            </a:r>
            <a:r>
              <a:rPr lang="en" sz="1500">
                <a:latin typeface="Arial"/>
                <a:ea typeface="Arial"/>
                <a:cs typeface="Arial"/>
                <a:sym typeface="Arial"/>
              </a:rPr>
              <a:t>: Struggled with "Severe DR" (48.60%) and "Hypertensive Retinopathy" (48.94%).</a:t>
            </a:r>
            <a:endParaRPr sz="1500">
              <a:latin typeface="Arial"/>
              <a:ea typeface="Arial"/>
              <a:cs typeface="Arial"/>
              <a:sym typeface="Arial"/>
            </a:endParaRPr>
          </a:p>
          <a:p>
            <a:pPr indent="0" lvl="0" marL="0" rtl="0" algn="l">
              <a:spcBef>
                <a:spcPts val="1600"/>
              </a:spcBef>
              <a:spcAft>
                <a:spcPts val="1600"/>
              </a:spcAft>
              <a:buNone/>
            </a:pPr>
            <a:r>
              <a:rPr b="1" lang="en" sz="1500">
                <a:latin typeface="Arial"/>
                <a:ea typeface="Arial"/>
                <a:cs typeface="Arial"/>
                <a:sym typeface="Arial"/>
              </a:rPr>
              <a:t>Conclusion</a:t>
            </a:r>
            <a:r>
              <a:rPr lang="en" sz="1500">
                <a:latin typeface="Arial"/>
                <a:ea typeface="Arial"/>
                <a:cs typeface="Arial"/>
                <a:sym typeface="Arial"/>
              </a:rPr>
              <a:t>: Provides a basic starting point, but lacks the sophistication for handling subtle class differences.</a:t>
            </a:r>
            <a:endParaRPr b="1"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Transfer Learning</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Pretrained Models Advantages:</a:t>
            </a:r>
            <a:endParaRPr/>
          </a:p>
          <a:p>
            <a:pPr indent="-298450" lvl="0" marL="457200" rtl="0" algn="l">
              <a:spcBef>
                <a:spcPts val="1200"/>
              </a:spcBef>
              <a:spcAft>
                <a:spcPts val="0"/>
              </a:spcAft>
              <a:buClr>
                <a:srgbClr val="000000"/>
              </a:buClr>
              <a:buSzPts val="1100"/>
              <a:buFont typeface="Arial"/>
              <a:buChar char="●"/>
            </a:pPr>
            <a:r>
              <a:rPr lang="en"/>
              <a:t>Leverage transfer learning from massive datasets</a:t>
            </a:r>
            <a:endParaRPr/>
          </a:p>
          <a:p>
            <a:pPr indent="-298450" lvl="0" marL="457200" rtl="0" algn="l">
              <a:spcBef>
                <a:spcPts val="0"/>
              </a:spcBef>
              <a:spcAft>
                <a:spcPts val="0"/>
              </a:spcAft>
              <a:buClr>
                <a:srgbClr val="000000"/>
              </a:buClr>
              <a:buSzPts val="1100"/>
              <a:buFont typeface="Arial"/>
              <a:buChar char="●"/>
            </a:pPr>
            <a:r>
              <a:rPr lang="en"/>
              <a:t>Extract more generalizable visual features</a:t>
            </a:r>
            <a:endParaRPr/>
          </a:p>
          <a:p>
            <a:pPr indent="-298450" lvl="0" marL="457200" rtl="0" algn="l">
              <a:spcBef>
                <a:spcPts val="0"/>
              </a:spcBef>
              <a:spcAft>
                <a:spcPts val="0"/>
              </a:spcAft>
              <a:buClr>
                <a:srgbClr val="000000"/>
              </a:buClr>
              <a:buSzPts val="1100"/>
              <a:buFont typeface="Arial"/>
              <a:buChar char="●"/>
            </a:pPr>
            <a:r>
              <a:rPr lang="en"/>
              <a:t>Reduce training data requirements</a:t>
            </a:r>
            <a:endParaRPr/>
          </a:p>
          <a:p>
            <a:pPr indent="-298450" lvl="0" marL="457200" rtl="0" algn="l">
              <a:spcBef>
                <a:spcPts val="0"/>
              </a:spcBef>
              <a:spcAft>
                <a:spcPts val="0"/>
              </a:spcAft>
              <a:buClr>
                <a:srgbClr val="000000"/>
              </a:buClr>
              <a:buSzPts val="1100"/>
              <a:buFont typeface="Arial"/>
              <a:buChar char="●"/>
            </a:pPr>
            <a:r>
              <a:rPr lang="en"/>
              <a:t>Improve model performance and generalization</a:t>
            </a:r>
            <a:endParaRPr/>
          </a:p>
          <a:p>
            <a:pPr indent="-298450" lvl="0" marL="457200" rtl="0" algn="l">
              <a:spcBef>
                <a:spcPts val="0"/>
              </a:spcBef>
              <a:spcAft>
                <a:spcPts val="0"/>
              </a:spcAft>
              <a:buClr>
                <a:srgbClr val="000000"/>
              </a:buClr>
              <a:buSzPts val="1100"/>
              <a:buFont typeface="Arial"/>
              <a:buChar char="●"/>
            </a:pPr>
            <a:r>
              <a:rPr lang="en"/>
              <a:t>Lower computational overhead for fine-tuning</a:t>
            </a:r>
            <a:endParaRPr/>
          </a:p>
          <a:p>
            <a:pPr indent="-298450" lvl="0" marL="457200" rtl="0" algn="l">
              <a:spcBef>
                <a:spcPts val="0"/>
              </a:spcBef>
              <a:spcAft>
                <a:spcPts val="0"/>
              </a:spcAft>
              <a:buClr>
                <a:srgbClr val="000000"/>
              </a:buClr>
              <a:buSzPts val="1100"/>
              <a:buFont typeface="Arial"/>
              <a:buChar char="●"/>
            </a:pPr>
            <a:r>
              <a:rPr lang="en"/>
              <a:t>Mitigate overfitting risk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ResNet-18</a:t>
            </a:r>
            <a:endParaRPr/>
          </a:p>
        </p:txBody>
      </p:sp>
      <p:sp>
        <p:nvSpPr>
          <p:cNvPr id="111" name="Google Shape;111;p21"/>
          <p:cNvSpPr txBox="1"/>
          <p:nvPr>
            <p:ph idx="1" type="body"/>
          </p:nvPr>
        </p:nvSpPr>
        <p:spPr>
          <a:xfrm>
            <a:off x="387900" y="133757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Arial"/>
                <a:ea typeface="Arial"/>
                <a:cs typeface="Arial"/>
                <a:sym typeface="Arial"/>
              </a:rPr>
              <a:t>Architecture</a:t>
            </a:r>
            <a:r>
              <a:rPr lang="en" sz="1500">
                <a:latin typeface="Arial"/>
                <a:ea typeface="Arial"/>
                <a:cs typeface="Arial"/>
                <a:sym typeface="Arial"/>
              </a:rPr>
              <a:t>: ResNet-18 with pretrained weights, modified for 11-class classification.</a:t>
            </a:r>
            <a:endParaRPr sz="1500">
              <a:latin typeface="Arial"/>
              <a:ea typeface="Arial"/>
              <a:cs typeface="Arial"/>
              <a:sym typeface="Arial"/>
            </a:endParaRPr>
          </a:p>
          <a:p>
            <a:pPr indent="0" lvl="0" marL="0" rtl="0" algn="l">
              <a:spcBef>
                <a:spcPts val="1600"/>
              </a:spcBef>
              <a:spcAft>
                <a:spcPts val="0"/>
              </a:spcAft>
              <a:buNone/>
            </a:pPr>
            <a:r>
              <a:rPr b="1" lang="en" sz="1500">
                <a:latin typeface="Arial"/>
                <a:ea typeface="Arial"/>
                <a:cs typeface="Arial"/>
                <a:sym typeface="Arial"/>
              </a:rPr>
              <a:t>ResNet-18</a:t>
            </a:r>
            <a:r>
              <a:rPr lang="en" sz="1500">
                <a:latin typeface="Arial"/>
                <a:ea typeface="Arial"/>
                <a:cs typeface="Arial"/>
                <a:sym typeface="Arial"/>
              </a:rPr>
              <a:t>: A powerful convolutional neural network pretrained on over a million images from ImageNet, capable of classifying images into 1000 object categories.</a:t>
            </a:r>
            <a:endParaRPr sz="1500">
              <a:latin typeface="Arial"/>
              <a:ea typeface="Arial"/>
              <a:cs typeface="Arial"/>
              <a:sym typeface="Arial"/>
            </a:endParaRPr>
          </a:p>
          <a:p>
            <a:pPr indent="0" lvl="0" marL="0" rtl="0" algn="l">
              <a:spcBef>
                <a:spcPts val="1600"/>
              </a:spcBef>
              <a:spcAft>
                <a:spcPts val="0"/>
              </a:spcAft>
              <a:buNone/>
            </a:pPr>
            <a:r>
              <a:rPr b="1" lang="en" sz="1500">
                <a:latin typeface="Arial"/>
                <a:ea typeface="Arial"/>
                <a:cs typeface="Arial"/>
                <a:sym typeface="Arial"/>
              </a:rPr>
              <a:t>Loss Function</a:t>
            </a:r>
            <a:r>
              <a:rPr lang="en" sz="1500">
                <a:latin typeface="Arial"/>
                <a:ea typeface="Arial"/>
                <a:cs typeface="Arial"/>
                <a:sym typeface="Arial"/>
              </a:rPr>
              <a:t>: Focal Loss (gamma=2, alpha-weighted) to address class imbalance.</a:t>
            </a:r>
            <a:endParaRPr sz="1500">
              <a:latin typeface="Arial"/>
              <a:ea typeface="Arial"/>
              <a:cs typeface="Arial"/>
              <a:sym typeface="Arial"/>
            </a:endParaRPr>
          </a:p>
          <a:p>
            <a:pPr indent="0" lvl="0" marL="0" rtl="0" algn="l">
              <a:spcBef>
                <a:spcPts val="1600"/>
              </a:spcBef>
              <a:spcAft>
                <a:spcPts val="0"/>
              </a:spcAft>
              <a:buNone/>
            </a:pPr>
            <a:r>
              <a:rPr b="1" lang="en" sz="1500">
                <a:latin typeface="Arial"/>
                <a:ea typeface="Arial"/>
                <a:cs typeface="Arial"/>
                <a:sym typeface="Arial"/>
              </a:rPr>
              <a:t>Overall Test Accuracy</a:t>
            </a:r>
            <a:r>
              <a:rPr lang="en" sz="1500">
                <a:latin typeface="Arial"/>
                <a:ea typeface="Arial"/>
                <a:cs typeface="Arial"/>
                <a:sym typeface="Arial"/>
              </a:rPr>
              <a:t>: </a:t>
            </a:r>
            <a:r>
              <a:rPr b="1" lang="en" sz="1500">
                <a:latin typeface="Arial"/>
                <a:ea typeface="Arial"/>
                <a:cs typeface="Arial"/>
                <a:sym typeface="Arial"/>
              </a:rPr>
              <a:t>78.16%</a:t>
            </a:r>
            <a:r>
              <a:rPr lang="en" sz="1500">
                <a:latin typeface="Arial"/>
                <a:ea typeface="Arial"/>
                <a:cs typeface="Arial"/>
                <a:sym typeface="Arial"/>
              </a:rPr>
              <a:t>, with high performance on "Normal Fundus" (100%) and "Glaucoma" (98.72%).</a:t>
            </a:r>
            <a:endParaRPr sz="1500">
              <a:latin typeface="Arial"/>
              <a:ea typeface="Arial"/>
              <a:cs typeface="Arial"/>
              <a:sym typeface="Arial"/>
            </a:endParaRPr>
          </a:p>
          <a:p>
            <a:pPr indent="0" lvl="0" marL="0" rtl="0" algn="l">
              <a:spcBef>
                <a:spcPts val="1600"/>
              </a:spcBef>
              <a:spcAft>
                <a:spcPts val="0"/>
              </a:spcAft>
              <a:buNone/>
            </a:pPr>
            <a:r>
              <a:rPr b="1" lang="en" sz="1500">
                <a:latin typeface="Arial"/>
                <a:ea typeface="Arial"/>
                <a:cs typeface="Arial"/>
                <a:sym typeface="Arial"/>
              </a:rPr>
              <a:t>Challenges</a:t>
            </a:r>
            <a:r>
              <a:rPr lang="en" sz="1500">
                <a:latin typeface="Arial"/>
                <a:ea typeface="Arial"/>
                <a:cs typeface="Arial"/>
                <a:sym typeface="Arial"/>
              </a:rPr>
              <a:t>: Struggled with "Mild DR" (36.27%) and "Proliferate DR" (60.44%).</a:t>
            </a:r>
            <a:endParaRPr sz="1500">
              <a:latin typeface="Arial"/>
              <a:ea typeface="Arial"/>
              <a:cs typeface="Arial"/>
              <a:sym typeface="Arial"/>
            </a:endParaRPr>
          </a:p>
          <a:p>
            <a:pPr indent="0" lvl="0" marL="0" rtl="0" algn="l">
              <a:spcBef>
                <a:spcPts val="1600"/>
              </a:spcBef>
              <a:spcAft>
                <a:spcPts val="1600"/>
              </a:spcAft>
              <a:buNone/>
            </a:pPr>
            <a:r>
              <a:rPr b="1" lang="en" sz="1500">
                <a:latin typeface="Arial"/>
                <a:ea typeface="Arial"/>
                <a:cs typeface="Arial"/>
                <a:sym typeface="Arial"/>
              </a:rPr>
              <a:t>Conclusion</a:t>
            </a:r>
            <a:r>
              <a:rPr lang="en" sz="1500">
                <a:latin typeface="Arial"/>
                <a:ea typeface="Arial"/>
                <a:cs typeface="Arial"/>
                <a:sym typeface="Arial"/>
              </a:rPr>
              <a:t>: Effective handling of imbalanced data but requires further tuning for underperforming classes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