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21C5-66D2-4690-8838-36C427CAD64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D545-3EF7-4243-8966-AC670B428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9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21C5-66D2-4690-8838-36C427CAD64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D545-3EF7-4243-8966-AC670B428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24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21C5-66D2-4690-8838-36C427CAD64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D545-3EF7-4243-8966-AC670B428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7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21C5-66D2-4690-8838-36C427CAD64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D545-3EF7-4243-8966-AC670B428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2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21C5-66D2-4690-8838-36C427CAD64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D545-3EF7-4243-8966-AC670B428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21C5-66D2-4690-8838-36C427CAD64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D545-3EF7-4243-8966-AC670B428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77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21C5-66D2-4690-8838-36C427CAD64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D545-3EF7-4243-8966-AC670B428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88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21C5-66D2-4690-8838-36C427CAD64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D545-3EF7-4243-8966-AC670B428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21C5-66D2-4690-8838-36C427CAD64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D545-3EF7-4243-8966-AC670B428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87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21C5-66D2-4690-8838-36C427CAD64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D545-3EF7-4243-8966-AC670B428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1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21C5-66D2-4690-8838-36C427CAD64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D545-3EF7-4243-8966-AC670B428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3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A21C5-66D2-4690-8838-36C427CAD64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D545-3EF7-4243-8966-AC670B428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2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9702"/>
            <a:ext cx="9144000" cy="70780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/>
                </a:solidFill>
                <a:latin typeface="+mn-lt"/>
              </a:rPr>
              <a:t>LG Boost Algorithm</a:t>
            </a:r>
            <a:endParaRPr lang="en-IN" sz="4000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3194496"/>
            <a:ext cx="6838950" cy="329645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77504"/>
            <a:ext cx="9144000" cy="5113448"/>
          </a:xfrm>
        </p:spPr>
        <p:txBody>
          <a:bodyPr>
            <a:normAutofit/>
          </a:bodyPr>
          <a:lstStyle/>
          <a:p>
            <a:pPr algn="just"/>
            <a:endParaRPr lang="en-US" sz="2000" b="1" dirty="0" smtClean="0"/>
          </a:p>
          <a:p>
            <a:pPr algn="just"/>
            <a:r>
              <a:rPr lang="en-US" sz="2000" b="1" dirty="0" err="1" smtClean="0">
                <a:solidFill>
                  <a:schemeClr val="accent5"/>
                </a:solidFill>
              </a:rPr>
              <a:t>LightGBM</a:t>
            </a:r>
            <a:r>
              <a:rPr lang="en-US" sz="2000" dirty="0">
                <a:solidFill>
                  <a:schemeClr val="accent5"/>
                </a:solidFill>
              </a:rPr>
              <a:t> is a gradient boosting framework that uses tree-based learning algorithms</a:t>
            </a:r>
            <a:r>
              <a:rPr lang="en-US" sz="2000" dirty="0" smtClean="0">
                <a:solidFill>
                  <a:schemeClr val="accent5"/>
                </a:solidFill>
              </a:rPr>
              <a:t>.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smtClean="0">
                <a:solidFill>
                  <a:schemeClr val="accent5"/>
                </a:solidFill>
              </a:rPr>
              <a:t>It </a:t>
            </a:r>
            <a:r>
              <a:rPr lang="en-US" sz="2000" dirty="0">
                <a:solidFill>
                  <a:schemeClr val="accent5"/>
                </a:solidFill>
              </a:rPr>
              <a:t>grows the tree </a:t>
            </a:r>
            <a:r>
              <a:rPr lang="en-US" sz="2000" b="1" dirty="0">
                <a:solidFill>
                  <a:schemeClr val="accent5"/>
                </a:solidFill>
              </a:rPr>
              <a:t>Leaf Wise</a:t>
            </a:r>
            <a:r>
              <a:rPr lang="en-US" sz="2000" dirty="0">
                <a:solidFill>
                  <a:schemeClr val="accent5"/>
                </a:solidFill>
              </a:rPr>
              <a:t> while other algorithms grow</a:t>
            </a:r>
            <a:r>
              <a:rPr lang="en-US" sz="2000" b="1" dirty="0">
                <a:solidFill>
                  <a:schemeClr val="accent5"/>
                </a:solidFill>
              </a:rPr>
              <a:t> level wise.</a:t>
            </a:r>
            <a:endParaRPr lang="en-IN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8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5"/>
                </a:solidFill>
                <a:latin typeface="+mn-lt"/>
              </a:rPr>
              <a:t>             </a:t>
            </a:r>
            <a:br>
              <a:rPr lang="en-US" sz="4000" b="1" dirty="0" smtClean="0">
                <a:solidFill>
                  <a:schemeClr val="accent5"/>
                </a:solidFill>
                <a:latin typeface="+mn-lt"/>
              </a:rPr>
            </a:br>
            <a:r>
              <a:rPr lang="en-US" dirty="0" smtClean="0">
                <a:solidFill>
                  <a:schemeClr val="accent5"/>
                </a:solidFill>
                <a:latin typeface="+mn-lt"/>
              </a:rPr>
              <a:t>Different 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Algorithms Supported by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LightGBM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/>
            </a:r>
            <a:br>
              <a:rPr lang="en-US" dirty="0">
                <a:solidFill>
                  <a:schemeClr val="accent5"/>
                </a:solidFill>
                <a:latin typeface="+mn-lt"/>
              </a:rPr>
            </a:br>
            <a:endParaRPr lang="en-IN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Gradient </a:t>
            </a:r>
            <a:r>
              <a:rPr lang="en-US" b="1" dirty="0">
                <a:solidFill>
                  <a:schemeClr val="accent5"/>
                </a:solidFill>
              </a:rPr>
              <a:t>Boosting Decision Tree (GBDT</a:t>
            </a:r>
            <a:r>
              <a:rPr lang="en-US" b="1" dirty="0" smtClean="0">
                <a:solidFill>
                  <a:schemeClr val="accent5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Gradient-Based </a:t>
            </a:r>
            <a:r>
              <a:rPr lang="en-US" b="1" dirty="0">
                <a:solidFill>
                  <a:schemeClr val="accent5"/>
                </a:solidFill>
              </a:rPr>
              <a:t>One-Side Sampling (GOSS)</a:t>
            </a:r>
          </a:p>
          <a:p>
            <a:pPr marL="0" indent="0" algn="ctr">
              <a:buNone/>
            </a:pPr>
            <a:r>
              <a:rPr lang="en-IN" b="1" dirty="0" smtClean="0">
                <a:solidFill>
                  <a:schemeClr val="accent5"/>
                </a:solidFill>
              </a:rPr>
              <a:t>Exclusive </a:t>
            </a:r>
            <a:r>
              <a:rPr lang="en-IN" b="1" dirty="0">
                <a:solidFill>
                  <a:schemeClr val="accent5"/>
                </a:solidFill>
              </a:rPr>
              <a:t>Feature Bundling (EFB)</a:t>
            </a:r>
          </a:p>
          <a:p>
            <a:pPr marL="0" indent="0" algn="ctr">
              <a:buNone/>
            </a:pPr>
            <a:r>
              <a:rPr lang="en-IN" b="1" dirty="0" smtClean="0">
                <a:solidFill>
                  <a:schemeClr val="accent5"/>
                </a:solidFill>
              </a:rPr>
              <a:t>Histogram-Based Learning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DART (Dropouts meet Multiple Additive Regression Trees)</a:t>
            </a:r>
          </a:p>
          <a:p>
            <a:pPr marL="0" indent="0" algn="ctr">
              <a:buNone/>
            </a:pPr>
            <a:endParaRPr lang="en-US" b="1" dirty="0"/>
          </a:p>
          <a:p>
            <a:pPr algn="ctr"/>
            <a:endParaRPr lang="en-IN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5614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4000" b="1" dirty="0">
                <a:solidFill>
                  <a:schemeClr val="accent5"/>
                </a:solidFill>
                <a:latin typeface="+mn-lt"/>
              </a:rPr>
              <a:t>Efficiency and Speed Advantages of </a:t>
            </a:r>
            <a:r>
              <a:rPr lang="en-US" sz="4000" b="1" dirty="0" err="1">
                <a:solidFill>
                  <a:schemeClr val="accent5"/>
                </a:solidFill>
                <a:latin typeface="+mn-lt"/>
              </a:rPr>
              <a:t>LightGBM</a:t>
            </a:r>
            <a:endParaRPr lang="en-US" sz="40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5"/>
                </a:solidFill>
              </a:rPr>
              <a:t>Innovative techniques are used to improve the memory usage and training time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Leaf wise tree growth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Histogram based algorithms</a:t>
            </a:r>
          </a:p>
          <a:p>
            <a:pPr marL="0" indent="0" algn="ctr">
              <a:buNone/>
            </a:pPr>
            <a:r>
              <a:rPr lang="en-IN" b="1" dirty="0">
                <a:solidFill>
                  <a:schemeClr val="accent5"/>
                </a:solidFill>
              </a:rPr>
              <a:t>Parallel and GPU </a:t>
            </a:r>
            <a:r>
              <a:rPr lang="en-IN" b="1" dirty="0">
                <a:solidFill>
                  <a:schemeClr val="accent5"/>
                </a:solidFill>
              </a:rPr>
              <a:t>Learning</a:t>
            </a:r>
          </a:p>
          <a:p>
            <a:pPr marL="0" indent="0" algn="ctr">
              <a:buNone/>
            </a:pPr>
            <a:r>
              <a:rPr lang="en-IN" b="1" dirty="0">
                <a:solidFill>
                  <a:schemeClr val="accent5"/>
                </a:solidFill>
              </a:rPr>
              <a:t>Sparse Data </a:t>
            </a:r>
            <a:r>
              <a:rPr lang="en-IN" b="1" dirty="0" smtClean="0">
                <a:solidFill>
                  <a:schemeClr val="accent5"/>
                </a:solidFill>
              </a:rPr>
              <a:t>Handling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441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3336"/>
            <a:ext cx="10515600" cy="1004552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>
                <a:solidFill>
                  <a:schemeClr val="accent5"/>
                </a:solidFill>
                <a:latin typeface="+mn-lt"/>
              </a:rPr>
              <a:t>LightGBM</a:t>
            </a:r>
            <a:r>
              <a:rPr lang="en-US" b="1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+mn-lt"/>
              </a:rPr>
              <a:t>Feature Importance and Visualization</a:t>
            </a:r>
            <a:br>
              <a:rPr lang="en-US" b="1" dirty="0">
                <a:solidFill>
                  <a:schemeClr val="accent5"/>
                </a:solidFill>
                <a:latin typeface="+mn-lt"/>
              </a:rPr>
            </a:br>
            <a:r>
              <a:rPr lang="en-US" dirty="0">
                <a:solidFill>
                  <a:schemeClr val="accent5"/>
                </a:solidFill>
                <a:latin typeface="+mn-lt"/>
              </a:rPr>
              <a:t/>
            </a:r>
            <a:br>
              <a:rPr lang="en-US" dirty="0">
                <a:solidFill>
                  <a:schemeClr val="accent5"/>
                </a:solidFill>
                <a:latin typeface="+mn-lt"/>
              </a:rPr>
            </a:br>
            <a:endParaRPr lang="en-IN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4992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LightGBM</a:t>
            </a:r>
            <a:r>
              <a:rPr lang="en-US" sz="2000" b="1" dirty="0"/>
              <a:t> provides two main types of feature </a:t>
            </a:r>
            <a:r>
              <a:rPr lang="en-US" sz="2000" b="1" dirty="0" smtClean="0"/>
              <a:t>importance </a:t>
            </a:r>
            <a:r>
              <a:rPr lang="en-US" sz="2000" b="1" dirty="0"/>
              <a:t>scores: “Split” and “Gain.”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71" y="1709000"/>
            <a:ext cx="70008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0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err="1">
                <a:solidFill>
                  <a:schemeClr val="accent5"/>
                </a:solidFill>
              </a:rPr>
              <a:t>LightGBM</a:t>
            </a:r>
            <a:r>
              <a:rPr lang="en-US" b="1" dirty="0">
                <a:solidFill>
                  <a:schemeClr val="accent5"/>
                </a:solidFill>
              </a:rPr>
              <a:t> Feature Importance and Visualization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/>
            </a:r>
            <a:br>
              <a:rPr lang="en-US" dirty="0">
                <a:solidFill>
                  <a:schemeClr val="accent5"/>
                </a:solidFill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239" y="1519238"/>
            <a:ext cx="6665521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1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16679</TotalTime>
  <Words>85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LG Boost Algorithm</vt:lpstr>
      <vt:lpstr>              Different Algorithms Supported by LightGBM </vt:lpstr>
      <vt:lpstr>Efficiency and Speed Advantages of LightGBM</vt:lpstr>
      <vt:lpstr>  LightGBM Feature Importance and Visualization  </vt:lpstr>
      <vt:lpstr>  LightGBM Feature Importance and Visualization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Boost Algorithm</dc:title>
  <dc:creator>RAJ Computers</dc:creator>
  <cp:lastModifiedBy>RAJ Computers</cp:lastModifiedBy>
  <cp:revision>15</cp:revision>
  <dcterms:created xsi:type="dcterms:W3CDTF">2024-03-26T11:15:00Z</dcterms:created>
  <dcterms:modified xsi:type="dcterms:W3CDTF">2024-04-09T12:59:01Z</dcterms:modified>
</cp:coreProperties>
</file>