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28FA-021C-4667-89F1-9F65E774BC7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D445-562E-4D4D-9A48-B3928E469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98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28FA-021C-4667-89F1-9F65E774BC7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D445-562E-4D4D-9A48-B3928E469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4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28FA-021C-4667-89F1-9F65E774BC7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D445-562E-4D4D-9A48-B3928E469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17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28FA-021C-4667-89F1-9F65E774BC7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D445-562E-4D4D-9A48-B3928E469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23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28FA-021C-4667-89F1-9F65E774BC7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D445-562E-4D4D-9A48-B3928E469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9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28FA-021C-4667-89F1-9F65E774BC7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D445-562E-4D4D-9A48-B3928E469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26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28FA-021C-4667-89F1-9F65E774BC7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D445-562E-4D4D-9A48-B3928E469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03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28FA-021C-4667-89F1-9F65E774BC7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D445-562E-4D4D-9A48-B3928E469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89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28FA-021C-4667-89F1-9F65E774BC7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D445-562E-4D4D-9A48-B3928E469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62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28FA-021C-4667-89F1-9F65E774BC7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D445-562E-4D4D-9A48-B3928E469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14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28FA-021C-4667-89F1-9F65E774BC7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D445-562E-4D4D-9A48-B3928E469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94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A28FA-021C-4667-89F1-9F65E774BC72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8D445-562E-4D4D-9A48-B3928E469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66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63106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+mn-lt"/>
              </a:rPr>
              <a:t>Extreme boost or XG Boost Algorithm</a:t>
            </a:r>
            <a:endParaRPr lang="en-IN" sz="4000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80" y="2573247"/>
            <a:ext cx="8912181" cy="428475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17431"/>
            <a:ext cx="8985161" cy="5840569"/>
          </a:xfrm>
        </p:spPr>
        <p:txBody>
          <a:bodyPr/>
          <a:lstStyle/>
          <a:p>
            <a:pPr algn="l"/>
            <a:r>
              <a:rPr lang="en-US" sz="2000" dirty="0" err="1" smtClean="0"/>
              <a:t>XGBoost</a:t>
            </a:r>
            <a:r>
              <a:rPr lang="en-US" sz="2000" dirty="0" smtClean="0"/>
              <a:t> is An Optimized Enhancement Of Gradient Boosting. In Boosting, </a:t>
            </a:r>
            <a:r>
              <a:rPr lang="en-US" sz="2000" b="1" dirty="0" smtClean="0"/>
              <a:t>Weights Are Added </a:t>
            </a:r>
            <a:r>
              <a:rPr lang="en-US" sz="2000" dirty="0" smtClean="0"/>
              <a:t>To The Model </a:t>
            </a:r>
            <a:r>
              <a:rPr lang="en-US" sz="2000" b="1" dirty="0" smtClean="0"/>
              <a:t>Based On The Residuals</a:t>
            </a:r>
            <a:r>
              <a:rPr lang="en-US" sz="2000" dirty="0" smtClean="0"/>
              <a:t>. However, In Gradient Boosted The Loss Function Is Optimized To Correct Errors Made By Previous Models. </a:t>
            </a:r>
            <a:r>
              <a:rPr lang="en-US" sz="2000" dirty="0" err="1" smtClean="0"/>
              <a:t>XGBoost</a:t>
            </a:r>
            <a:r>
              <a:rPr lang="en-US" sz="2000" dirty="0" smtClean="0"/>
              <a:t> Introduces </a:t>
            </a:r>
            <a:r>
              <a:rPr lang="en-US" sz="2000" b="1" dirty="0" smtClean="0"/>
              <a:t>New Features </a:t>
            </a:r>
            <a:r>
              <a:rPr lang="en-US" sz="2000" dirty="0" smtClean="0"/>
              <a:t>To Gradient Boosting Like </a:t>
            </a:r>
            <a:r>
              <a:rPr lang="en-US" sz="2000" b="1" dirty="0" smtClean="0"/>
              <a:t>Regularization, Tree Pruning, </a:t>
            </a:r>
            <a:r>
              <a:rPr lang="en-US" sz="2000" b="1" dirty="0"/>
              <a:t>And Parallel </a:t>
            </a:r>
            <a:r>
              <a:rPr lang="en-US" sz="2000" b="1" dirty="0" smtClean="0"/>
              <a:t>Processing</a:t>
            </a:r>
            <a:r>
              <a:rPr lang="en-US" b="1" dirty="0"/>
              <a:t>. 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0326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</a:t>
            </a:r>
            <a:r>
              <a:rPr lang="en-US" dirty="0" smtClean="0">
                <a:solidFill>
                  <a:srgbClr val="7030A0"/>
                </a:solidFill>
              </a:rPr>
              <a:t>Structure </a:t>
            </a:r>
            <a:r>
              <a:rPr lang="en-US" dirty="0">
                <a:solidFill>
                  <a:srgbClr val="7030A0"/>
                </a:solidFill>
              </a:rPr>
              <a:t>of a </a:t>
            </a:r>
            <a:r>
              <a:rPr lang="en-US" sz="4000" dirty="0" err="1">
                <a:solidFill>
                  <a:srgbClr val="7030A0"/>
                </a:solidFill>
                <a:latin typeface="+mn-lt"/>
              </a:rPr>
              <a:t>XGBoost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model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345" y="1825625"/>
            <a:ext cx="8371266" cy="461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1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rgbClr val="7030A0"/>
                </a:solidFill>
                <a:latin typeface="+mn-lt"/>
              </a:rPr>
              <a:t>Formula used in </a:t>
            </a:r>
            <a:r>
              <a:rPr lang="en-US" sz="4000" dirty="0" err="1" smtClean="0">
                <a:solidFill>
                  <a:srgbClr val="7030A0"/>
                </a:solidFill>
                <a:latin typeface="+mn-lt"/>
              </a:rPr>
              <a:t>XGBoost</a:t>
            </a:r>
            <a:endParaRPr lang="en-IN" sz="4000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804" y="4470433"/>
            <a:ext cx="6229350" cy="32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939" y="1943894"/>
            <a:ext cx="4552950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329" y="4923071"/>
            <a:ext cx="5448300" cy="1533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09154" y="225266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solidFill>
                  <a:srgbClr val="040C28"/>
                </a:solidFill>
                <a:effectLst/>
                <a:latin typeface="Google Sans"/>
              </a:rPr>
              <a:t>Residual (</a:t>
            </a:r>
            <a:r>
              <a:rPr lang="en-IN" b="0" i="0" dirty="0" err="1" smtClean="0">
                <a:solidFill>
                  <a:srgbClr val="040C28"/>
                </a:solidFill>
                <a:effectLst/>
                <a:latin typeface="Google Sans"/>
              </a:rPr>
              <a:t>yi</a:t>
            </a:r>
            <a:r>
              <a:rPr lang="en-IN" b="0" i="0" dirty="0" smtClean="0">
                <a:solidFill>
                  <a:srgbClr val="040C28"/>
                </a:solidFill>
                <a:effectLst/>
                <a:latin typeface="Google Sans"/>
              </a:rPr>
              <a:t> – F0(x))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37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       </a:t>
            </a:r>
            <a:r>
              <a:rPr lang="en-US" sz="4000" dirty="0" smtClean="0">
                <a:solidFill>
                  <a:srgbClr val="7030A0"/>
                </a:solidFill>
                <a:latin typeface="+mn-lt"/>
              </a:rPr>
              <a:t>How XG </a:t>
            </a:r>
            <a:r>
              <a:rPr lang="en-US" sz="4000" dirty="0">
                <a:solidFill>
                  <a:srgbClr val="7030A0"/>
                </a:solidFill>
                <a:latin typeface="+mn-lt"/>
              </a:rPr>
              <a:t>Boost </a:t>
            </a:r>
            <a:r>
              <a:rPr lang="en-US" sz="4000" dirty="0" smtClean="0">
                <a:solidFill>
                  <a:srgbClr val="7030A0"/>
                </a:solidFill>
                <a:latin typeface="+mn-lt"/>
              </a:rPr>
              <a:t>Algorithm Works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797"/>
            <a:ext cx="10515600" cy="477316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Average Of The Five Marks Is 40. Which Will Be The Prediction Of The Base Model. </a:t>
            </a:r>
            <a:endParaRPr lang="en-US" sz="2000" dirty="0"/>
          </a:p>
          <a:p>
            <a:r>
              <a:rPr lang="en-US" sz="2000" dirty="0" smtClean="0"/>
              <a:t>The Residuals For The First Five Readings Are -19, 7, -13, 35 And -10, Respectively. (ex: Marks obtained 21-Average 40=-19)</a:t>
            </a:r>
          </a:p>
          <a:p>
            <a:r>
              <a:rPr lang="en-US" sz="2000" dirty="0" smtClean="0"/>
              <a:t>Residuals used to </a:t>
            </a:r>
            <a:r>
              <a:rPr lang="en-US" sz="2000" dirty="0"/>
              <a:t>Construct The Decision Tree With Splitting Criteria </a:t>
            </a:r>
            <a:r>
              <a:rPr lang="en-US" sz="2000" dirty="0" err="1" smtClean="0"/>
              <a:t>ie</a:t>
            </a:r>
            <a:r>
              <a:rPr lang="en-US" sz="2000" dirty="0"/>
              <a:t>  Hours Studied Greater Than </a:t>
            </a:r>
            <a:r>
              <a:rPr lang="en-US" sz="2000" dirty="0" smtClean="0"/>
              <a:t>3.5, </a:t>
            </a:r>
            <a:r>
              <a:rPr lang="en-US" sz="2000" dirty="0"/>
              <a:t>Then Calculate The Similarity Scores For The Root And Leaf Nodes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b="1" dirty="0"/>
              <a:t>Λ </a:t>
            </a:r>
            <a:r>
              <a:rPr lang="en-US" sz="2000" dirty="0"/>
              <a:t>In The Equation Is The </a:t>
            </a:r>
            <a:r>
              <a:rPr lang="en-US" sz="2000" b="1" dirty="0"/>
              <a:t>Regularization Parameter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Once the </a:t>
            </a:r>
            <a:r>
              <a:rPr lang="en-US" sz="2000" b="1" dirty="0" smtClean="0"/>
              <a:t>Gain is calculated the </a:t>
            </a:r>
            <a:r>
              <a:rPr lang="en-US" sz="2000" b="1" dirty="0"/>
              <a:t>Auto Tree Pruning Is </a:t>
            </a:r>
            <a:r>
              <a:rPr lang="en-US" sz="2000" b="1" dirty="0" smtClean="0"/>
              <a:t>Complete</a:t>
            </a:r>
            <a:r>
              <a:rPr lang="en-US" sz="2000" dirty="0" smtClean="0"/>
              <a:t>.</a:t>
            </a:r>
            <a:r>
              <a:rPr lang="en-US" sz="2000" dirty="0"/>
              <a:t> For This Purpose, We Use The Gamma Parameter In </a:t>
            </a:r>
            <a:r>
              <a:rPr lang="en-US" sz="2000" dirty="0" err="1"/>
              <a:t>XGboost</a:t>
            </a:r>
            <a:r>
              <a:rPr lang="en-US" sz="2000" dirty="0"/>
              <a:t> Regression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/>
              <a:t>If The </a:t>
            </a:r>
            <a:r>
              <a:rPr lang="en-US" sz="2000" b="1" dirty="0"/>
              <a:t>Gain Is Less </a:t>
            </a:r>
            <a:r>
              <a:rPr lang="en-US" sz="2000" dirty="0"/>
              <a:t>Than The Gamma Value Then The </a:t>
            </a:r>
            <a:r>
              <a:rPr lang="en-US" sz="2000" b="1" dirty="0"/>
              <a:t>Branch Is Cut And No Further Splitting Takes </a:t>
            </a:r>
            <a:r>
              <a:rPr lang="en-US" sz="2000" dirty="0"/>
              <a:t>Place Else Splitting Continues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If The Value Of </a:t>
            </a:r>
            <a:r>
              <a:rPr lang="en-US" sz="2000" b="1" dirty="0"/>
              <a:t>Gamma Is More</a:t>
            </a:r>
            <a:r>
              <a:rPr lang="en-US" sz="2000" dirty="0"/>
              <a:t>, </a:t>
            </a:r>
            <a:r>
              <a:rPr lang="en-US" sz="2000" b="1" dirty="0"/>
              <a:t>More Pruning </a:t>
            </a:r>
            <a:r>
              <a:rPr lang="en-US" sz="2000" dirty="0"/>
              <a:t>Takes Place</a:t>
            </a:r>
            <a:r>
              <a:rPr lang="en-US" sz="2000" dirty="0" smtClean="0"/>
              <a:t>.</a:t>
            </a:r>
          </a:p>
          <a:p>
            <a:r>
              <a:rPr lang="en-US" sz="2000" dirty="0" err="1"/>
              <a:t>XGBoost</a:t>
            </a:r>
            <a:r>
              <a:rPr lang="en-US" sz="2000" dirty="0"/>
              <a:t> is a good algorithm for </a:t>
            </a:r>
            <a:r>
              <a:rPr lang="en-US" sz="2000" b="1" dirty="0"/>
              <a:t>datasets less than 10000 rows</a:t>
            </a:r>
            <a:r>
              <a:rPr lang="en-US" sz="2000" dirty="0"/>
              <a:t>, for large datasets, it is not recommended.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9693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+mn-lt"/>
              </a:rPr>
              <a:t>                               Sample data </a:t>
            </a:r>
            <a:endParaRPr lang="en-IN" sz="4000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029" y="2029961"/>
            <a:ext cx="4675031" cy="2344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373" y="4905644"/>
            <a:ext cx="4819650" cy="165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437" y="2221841"/>
            <a:ext cx="3695700" cy="2152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130344" y="2575775"/>
            <a:ext cx="1313645" cy="243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84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12497</TotalTime>
  <Words>152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Office Theme</vt:lpstr>
      <vt:lpstr>Extreme boost or XG Boost Algorithm</vt:lpstr>
      <vt:lpstr>         Structure of a XGBoost model</vt:lpstr>
      <vt:lpstr>Formula used in XGBoost</vt:lpstr>
      <vt:lpstr>          How XG Boost Algorithm Works</vt:lpstr>
      <vt:lpstr>                               Sample data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Computers</dc:creator>
  <cp:lastModifiedBy>RAJ Computers</cp:lastModifiedBy>
  <cp:revision>24</cp:revision>
  <dcterms:created xsi:type="dcterms:W3CDTF">2024-03-23T10:21:27Z</dcterms:created>
  <dcterms:modified xsi:type="dcterms:W3CDTF">2024-04-01T05:02:19Z</dcterms:modified>
</cp:coreProperties>
</file>