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166" r="0" b="-321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9144000" y="5178627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4" y="7925404"/>
                </a:lnTo>
                <a:lnTo>
                  <a:pt x="7925404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3896" y="1028700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33896" y="-2746778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41459" y="7102214"/>
            <a:ext cx="1823236" cy="960487"/>
            <a:chOff x="0" y="0"/>
            <a:chExt cx="480194" cy="2529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0194" cy="252968"/>
            </a:xfrm>
            <a:custGeom>
              <a:avLst/>
              <a:gdLst/>
              <a:ahLst/>
              <a:cxnLst/>
              <a:rect r="r" b="b" t="t" l="l"/>
              <a:pathLst>
                <a:path h="252968" w="480194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54218" y="7360878"/>
            <a:ext cx="986790" cy="443158"/>
          </a:xfrm>
          <a:custGeom>
            <a:avLst/>
            <a:gdLst/>
            <a:ahLst/>
            <a:cxnLst/>
            <a:rect r="r" b="b" t="t" l="l"/>
            <a:pathLst>
              <a:path h="443158" w="986790">
                <a:moveTo>
                  <a:pt x="0" y="0"/>
                </a:moveTo>
                <a:lnTo>
                  <a:pt x="986790" y="0"/>
                </a:lnTo>
                <a:lnTo>
                  <a:pt x="986790" y="443158"/>
                </a:lnTo>
                <a:lnTo>
                  <a:pt x="0" y="4431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1459" y="3756286"/>
            <a:ext cx="8778106" cy="278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89"/>
              </a:lnSpc>
            </a:pPr>
            <a:r>
              <a:rPr lang="en-US" sz="9627" spc="-240">
                <a:solidFill>
                  <a:srgbClr val="FFFFFF"/>
                </a:solidFill>
                <a:latin typeface="Poppins Ultra-Bold"/>
              </a:rPr>
              <a:t>Readease Management</a:t>
            </a:r>
            <a:r>
              <a:rPr lang="en-US" sz="9627" spc="-240">
                <a:solidFill>
                  <a:srgbClr val="89FFDB"/>
                </a:solidFill>
                <a:latin typeface="Poppins Ultra-Bol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1459" y="2310160"/>
            <a:ext cx="675981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 Bold"/>
              </a:rPr>
              <a:t>INTRODUÇÃO À ENGENHARIA DE SOFTWARE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5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968292" y="5495558"/>
            <a:ext cx="14351417" cy="14351417"/>
          </a:xfrm>
          <a:custGeom>
            <a:avLst/>
            <a:gdLst/>
            <a:ahLst/>
            <a:cxnLst/>
            <a:rect r="r" b="b" t="t" l="l"/>
            <a:pathLst>
              <a:path h="14351417" w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406716" y="-2667231"/>
            <a:ext cx="8162790" cy="8162790"/>
          </a:xfrm>
          <a:custGeom>
            <a:avLst/>
            <a:gdLst/>
            <a:ahLst/>
            <a:cxnLst/>
            <a:rect r="r" b="b" t="t" l="l"/>
            <a:pathLst>
              <a:path h="8162790" w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80754"/>
            <a:ext cx="8710484" cy="266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</a:rPr>
              <a:t>Team Presentation</a:t>
            </a:r>
            <a:r>
              <a:rPr lang="en-US" sz="9200" spc="-230">
                <a:solidFill>
                  <a:srgbClr val="89FFDB"/>
                </a:solidFill>
                <a:latin typeface="Poppins Ultra-Bold"/>
              </a:rPr>
              <a:t>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77548" y="5794225"/>
            <a:ext cx="17132904" cy="1282065"/>
            <a:chOff x="0" y="0"/>
            <a:chExt cx="22843872" cy="17094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5600983" cy="970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79"/>
                </a:lnSpc>
              </a:pPr>
              <a:r>
                <a:rPr lang="en-US" sz="4799" spc="-119">
                  <a:solidFill>
                    <a:srgbClr val="FFFFFF"/>
                  </a:solidFill>
                  <a:latin typeface="Poppins Semi-Bold"/>
                </a:rPr>
                <a:t>Pedro Rei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98880"/>
              <a:ext cx="5600983" cy="510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274">
                  <a:solidFill>
                    <a:srgbClr val="FFFFFF">
                      <a:alpha val="74902"/>
                    </a:srgbClr>
                  </a:solidFill>
                  <a:latin typeface="Poppins"/>
                </a:rPr>
                <a:t>Team Manager​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182630" y="0"/>
              <a:ext cx="5600983" cy="970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79"/>
                </a:lnSpc>
              </a:pPr>
              <a:r>
                <a:rPr lang="en-US" sz="4799" spc="-119">
                  <a:solidFill>
                    <a:srgbClr val="FFFFFF"/>
                  </a:solidFill>
                  <a:latin typeface="Poppins Semi-Bold"/>
                </a:rPr>
                <a:t>Tiago Cruz​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182630" y="1198880"/>
              <a:ext cx="5600983" cy="510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274">
                  <a:solidFill>
                    <a:srgbClr val="FFFFFF">
                      <a:alpha val="74902"/>
                    </a:srgbClr>
                  </a:solidFill>
                  <a:latin typeface="Poppins"/>
                </a:rPr>
                <a:t> PRODUCT OWNER​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1210105" y="0"/>
              <a:ext cx="5600983" cy="970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79"/>
                </a:lnSpc>
              </a:pPr>
              <a:r>
                <a:rPr lang="en-US" sz="4799" spc="-119">
                  <a:solidFill>
                    <a:srgbClr val="FFFFFF"/>
                  </a:solidFill>
                  <a:latin typeface="Poppins Semi-Bold"/>
                </a:rPr>
                <a:t>Miguel Soares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210105" y="1198880"/>
              <a:ext cx="5600983" cy="510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274">
                  <a:solidFill>
                    <a:srgbClr val="FFFFFF">
                      <a:alpha val="74902"/>
                    </a:srgbClr>
                  </a:solidFill>
                  <a:latin typeface="Poppins"/>
                </a:rPr>
                <a:t> ARCHITECTURE​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7242888" y="0"/>
              <a:ext cx="5600983" cy="970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79"/>
                </a:lnSpc>
              </a:pPr>
              <a:r>
                <a:rPr lang="en-US" sz="4799" spc="-119">
                  <a:solidFill>
                    <a:srgbClr val="FFFFFF"/>
                  </a:solidFill>
                  <a:latin typeface="Poppins Semi-Bold"/>
                </a:rPr>
                <a:t>Vasco Faria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242888" y="1198880"/>
              <a:ext cx="5600983" cy="510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274">
                  <a:solidFill>
                    <a:srgbClr val="FFFFFF">
                      <a:alpha val="74902"/>
                    </a:srgbClr>
                  </a:solidFill>
                  <a:latin typeface="Poppins"/>
                </a:rPr>
                <a:t>DevOps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119452" y="1095313"/>
            <a:ext cx="3425288" cy="1546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5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925344" y="-124172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824991" y="-644240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33789" y="911303"/>
            <a:ext cx="5607488" cy="117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70"/>
              </a:lnSpc>
            </a:pPr>
            <a:r>
              <a:rPr lang="en-US" sz="7700" spc="-192">
                <a:solidFill>
                  <a:srgbClr val="FFFFFF"/>
                </a:solidFill>
                <a:latin typeface="Poppins Bold"/>
              </a:rPr>
              <a:t>Objectives</a:t>
            </a:r>
            <a:r>
              <a:rPr lang="en-US" sz="7700" spc="-192">
                <a:solidFill>
                  <a:srgbClr val="89FFDB"/>
                </a:solidFill>
                <a:latin typeface="Poppins Bold"/>
              </a:rPr>
              <a:t>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21781" y="2490508"/>
            <a:ext cx="14644438" cy="6949466"/>
            <a:chOff x="0" y="0"/>
            <a:chExt cx="19525917" cy="926595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9525917" cy="2819753"/>
              <a:chOff x="0" y="0"/>
              <a:chExt cx="4063586" cy="58682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063586" cy="586826"/>
              </a:xfrm>
              <a:custGeom>
                <a:avLst/>
                <a:gdLst/>
                <a:ahLst/>
                <a:cxnLst/>
                <a:rect r="r" b="b" t="t" l="l"/>
                <a:pathLst>
                  <a:path h="586826" w="4063586">
                    <a:moveTo>
                      <a:pt x="26962" y="0"/>
                    </a:moveTo>
                    <a:lnTo>
                      <a:pt x="4036625" y="0"/>
                    </a:lnTo>
                    <a:cubicBezTo>
                      <a:pt x="4051515" y="0"/>
                      <a:pt x="4063586" y="12071"/>
                      <a:pt x="4063586" y="26962"/>
                    </a:cubicBezTo>
                    <a:lnTo>
                      <a:pt x="4063586" y="559864"/>
                    </a:lnTo>
                    <a:cubicBezTo>
                      <a:pt x="4063586" y="574755"/>
                      <a:pt x="4051515" y="586826"/>
                      <a:pt x="4036625" y="586826"/>
                    </a:cubicBezTo>
                    <a:lnTo>
                      <a:pt x="26962" y="586826"/>
                    </a:lnTo>
                    <a:cubicBezTo>
                      <a:pt x="12071" y="586826"/>
                      <a:pt x="0" y="574755"/>
                      <a:pt x="0" y="559864"/>
                    </a:cubicBezTo>
                    <a:lnTo>
                      <a:pt x="0" y="26962"/>
                    </a:lnTo>
                    <a:cubicBezTo>
                      <a:pt x="0" y="12071"/>
                      <a:pt x="12071" y="0"/>
                      <a:pt x="26962" y="0"/>
                    </a:cubicBezTo>
                    <a:close/>
                  </a:path>
                </a:pathLst>
              </a:custGeom>
              <a:solidFill>
                <a:srgbClr val="FFFFFF">
                  <a:alpha val="6667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4063586" cy="6249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492635" y="951304"/>
              <a:ext cx="1022273" cy="1022273"/>
            </a:xfrm>
            <a:custGeom>
              <a:avLst/>
              <a:gdLst/>
              <a:ahLst/>
              <a:cxnLst/>
              <a:rect r="r" b="b" t="t" l="l"/>
              <a:pathLst>
                <a:path h="1022273" w="1022273">
                  <a:moveTo>
                    <a:pt x="0" y="0"/>
                  </a:moveTo>
                  <a:lnTo>
                    <a:pt x="1022273" y="0"/>
                  </a:lnTo>
                  <a:lnTo>
                    <a:pt x="1022273" y="1022272"/>
                  </a:lnTo>
                  <a:lnTo>
                    <a:pt x="0" y="1022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2232601" y="579028"/>
              <a:ext cx="16832293" cy="176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99"/>
                </a:lnSpc>
              </a:pPr>
              <a:r>
                <a:rPr lang="en-US" sz="3090" spc="-77">
                  <a:solidFill>
                    <a:srgbClr val="89FFDB"/>
                  </a:solidFill>
                  <a:latin typeface="Poppins Semi-Bold"/>
                </a:rPr>
                <a:t>Innovative Solution: </a:t>
              </a:r>
              <a:r>
                <a:rPr lang="en-US" sz="3090" spc="-77">
                  <a:solidFill>
                    <a:srgbClr val="FFFFFF"/>
                  </a:solidFill>
                  <a:latin typeface="Poppins Semi-Bold"/>
                </a:rPr>
                <a:t>ReadEaseManagement transforms library management, optimizing processes and enhancing the overall experience for users.​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597499" y="4402548"/>
              <a:ext cx="1072774" cy="938189"/>
            </a:xfrm>
            <a:custGeom>
              <a:avLst/>
              <a:gdLst/>
              <a:ahLst/>
              <a:cxnLst/>
              <a:rect r="r" b="b" t="t" l="l"/>
              <a:pathLst>
                <a:path h="938189" w="1072774">
                  <a:moveTo>
                    <a:pt x="0" y="0"/>
                  </a:moveTo>
                  <a:lnTo>
                    <a:pt x="1072774" y="0"/>
                  </a:lnTo>
                  <a:lnTo>
                    <a:pt x="1072774" y="938189"/>
                  </a:lnTo>
                  <a:lnTo>
                    <a:pt x="0" y="938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3200753"/>
              <a:ext cx="19525917" cy="2879518"/>
              <a:chOff x="0" y="0"/>
              <a:chExt cx="4063586" cy="59926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063586" cy="599264"/>
              </a:xfrm>
              <a:custGeom>
                <a:avLst/>
                <a:gdLst/>
                <a:ahLst/>
                <a:cxnLst/>
                <a:rect r="r" b="b" t="t" l="l"/>
                <a:pathLst>
                  <a:path h="599264" w="4063586">
                    <a:moveTo>
                      <a:pt x="26962" y="0"/>
                    </a:moveTo>
                    <a:lnTo>
                      <a:pt x="4036625" y="0"/>
                    </a:lnTo>
                    <a:cubicBezTo>
                      <a:pt x="4051515" y="0"/>
                      <a:pt x="4063586" y="12071"/>
                      <a:pt x="4063586" y="26962"/>
                    </a:cubicBezTo>
                    <a:lnTo>
                      <a:pt x="4063586" y="572302"/>
                    </a:lnTo>
                    <a:cubicBezTo>
                      <a:pt x="4063586" y="587192"/>
                      <a:pt x="4051515" y="599264"/>
                      <a:pt x="4036625" y="599264"/>
                    </a:cubicBezTo>
                    <a:lnTo>
                      <a:pt x="26962" y="599264"/>
                    </a:lnTo>
                    <a:cubicBezTo>
                      <a:pt x="12071" y="599264"/>
                      <a:pt x="0" y="587192"/>
                      <a:pt x="0" y="572302"/>
                    </a:cubicBezTo>
                    <a:lnTo>
                      <a:pt x="0" y="26962"/>
                    </a:lnTo>
                    <a:cubicBezTo>
                      <a:pt x="0" y="12071"/>
                      <a:pt x="12071" y="0"/>
                      <a:pt x="26962" y="0"/>
                    </a:cubicBezTo>
                    <a:close/>
                  </a:path>
                </a:pathLst>
              </a:custGeom>
              <a:solidFill>
                <a:srgbClr val="FFFFFF">
                  <a:alpha val="6667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4063586" cy="6373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232601" y="3757138"/>
              <a:ext cx="16832293" cy="1766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94"/>
                </a:lnSpc>
              </a:pPr>
              <a:r>
                <a:rPr lang="en-US" sz="3085" spc="-77">
                  <a:solidFill>
                    <a:srgbClr val="89FFDB"/>
                  </a:solidFill>
                  <a:latin typeface="Poppins Semi-Bold"/>
                </a:rPr>
                <a:t>Streamlined Reservation: </a:t>
              </a:r>
              <a:r>
                <a:rPr lang="en-US" sz="3085" spc="-77">
                  <a:solidFill>
                    <a:srgbClr val="FFFFFF"/>
                  </a:solidFill>
                  <a:latin typeface="Poppins Semi-Bold"/>
                </a:rPr>
                <a:t>Users benefit from a more agile and personalized interaction by simplifying the reservation of resources such as rooms and books.​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357457" y="7529587"/>
              <a:ext cx="1196640" cy="892041"/>
            </a:xfrm>
            <a:custGeom>
              <a:avLst/>
              <a:gdLst/>
              <a:ahLst/>
              <a:cxnLst/>
              <a:rect r="r" b="b" t="t" l="l"/>
              <a:pathLst>
                <a:path h="892041" w="1196640">
                  <a:moveTo>
                    <a:pt x="0" y="0"/>
                  </a:moveTo>
                  <a:lnTo>
                    <a:pt x="1196640" y="0"/>
                  </a:lnTo>
                  <a:lnTo>
                    <a:pt x="1196640" y="892041"/>
                  </a:lnTo>
                  <a:lnTo>
                    <a:pt x="0" y="892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0" y="6462765"/>
              <a:ext cx="19285875" cy="2803189"/>
              <a:chOff x="0" y="0"/>
              <a:chExt cx="4013631" cy="58337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013631" cy="583379"/>
              </a:xfrm>
              <a:custGeom>
                <a:avLst/>
                <a:gdLst/>
                <a:ahLst/>
                <a:cxnLst/>
                <a:rect r="r" b="b" t="t" l="l"/>
                <a:pathLst>
                  <a:path h="583379" w="4013631">
                    <a:moveTo>
                      <a:pt x="27297" y="0"/>
                    </a:moveTo>
                    <a:lnTo>
                      <a:pt x="3986333" y="0"/>
                    </a:lnTo>
                    <a:cubicBezTo>
                      <a:pt x="3993573" y="0"/>
                      <a:pt x="4000516" y="2876"/>
                      <a:pt x="4005635" y="7995"/>
                    </a:cubicBezTo>
                    <a:cubicBezTo>
                      <a:pt x="4010755" y="13114"/>
                      <a:pt x="4013631" y="20058"/>
                      <a:pt x="4013631" y="27297"/>
                    </a:cubicBezTo>
                    <a:lnTo>
                      <a:pt x="4013631" y="556081"/>
                    </a:lnTo>
                    <a:cubicBezTo>
                      <a:pt x="4013631" y="563321"/>
                      <a:pt x="4010755" y="570264"/>
                      <a:pt x="4005635" y="575383"/>
                    </a:cubicBezTo>
                    <a:cubicBezTo>
                      <a:pt x="4000516" y="580503"/>
                      <a:pt x="3993573" y="583379"/>
                      <a:pt x="3986333" y="583379"/>
                    </a:cubicBezTo>
                    <a:lnTo>
                      <a:pt x="27297" y="583379"/>
                    </a:lnTo>
                    <a:cubicBezTo>
                      <a:pt x="20058" y="583379"/>
                      <a:pt x="13114" y="580503"/>
                      <a:pt x="7995" y="575383"/>
                    </a:cubicBezTo>
                    <a:cubicBezTo>
                      <a:pt x="2876" y="570264"/>
                      <a:pt x="0" y="563321"/>
                      <a:pt x="0" y="556081"/>
                    </a:cubicBezTo>
                    <a:lnTo>
                      <a:pt x="0" y="27297"/>
                    </a:lnTo>
                    <a:cubicBezTo>
                      <a:pt x="0" y="20058"/>
                      <a:pt x="2876" y="13114"/>
                      <a:pt x="7995" y="7995"/>
                    </a:cubicBezTo>
                    <a:cubicBezTo>
                      <a:pt x="13114" y="2876"/>
                      <a:pt x="20058" y="0"/>
                      <a:pt x="27297" y="0"/>
                    </a:cubicBezTo>
                    <a:close/>
                  </a:path>
                </a:pathLst>
              </a:custGeom>
              <a:solidFill>
                <a:srgbClr val="FFFFFF">
                  <a:alpha val="6667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013631" cy="6214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232601" y="6713427"/>
              <a:ext cx="16592252" cy="2338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99"/>
                </a:lnSpc>
              </a:pPr>
              <a:r>
                <a:rPr lang="en-US" sz="3090" spc="-77">
                  <a:solidFill>
                    <a:srgbClr val="89FFDB"/>
                  </a:solidFill>
                  <a:latin typeface="Poppins Semi-Bold"/>
                </a:rPr>
                <a:t>Empowering Librarians: </a:t>
              </a:r>
              <a:r>
                <a:rPr lang="en-US" sz="3090" spc="-77">
                  <a:solidFill>
                    <a:srgbClr val="FFFFFF"/>
                  </a:solidFill>
                  <a:latin typeface="Poppins Semi-Bold"/>
                </a:rPr>
                <a:t>Beyond physical organization, the system provides librarians with valuable insights through detailed statistics, enabling a deep understanding of user behavior and the overall state of the library.​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10800000">
            <a:off x="-1527377" y="-2787102"/>
            <a:ext cx="7415859" cy="7415859"/>
          </a:xfrm>
          <a:custGeom>
            <a:avLst/>
            <a:gdLst/>
            <a:ahLst/>
            <a:cxnLst/>
            <a:rect r="r" b="b" t="t" l="l"/>
            <a:pathLst>
              <a:path h="7415859" w="7415859">
                <a:moveTo>
                  <a:pt x="0" y="0"/>
                </a:moveTo>
                <a:lnTo>
                  <a:pt x="7415860" y="0"/>
                </a:lnTo>
                <a:lnTo>
                  <a:pt x="7415860" y="7415859"/>
                </a:lnTo>
                <a:lnTo>
                  <a:pt x="0" y="741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5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7797" y="2761026"/>
            <a:ext cx="16052405" cy="6855863"/>
            <a:chOff x="0" y="0"/>
            <a:chExt cx="21403207" cy="914115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403207" cy="9141150"/>
              <a:chOff x="0" y="0"/>
              <a:chExt cx="5000116" cy="213551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000117" cy="2135512"/>
              </a:xfrm>
              <a:custGeom>
                <a:avLst/>
                <a:gdLst/>
                <a:ahLst/>
                <a:cxnLst/>
                <a:rect r="r" b="b" t="t" l="l"/>
                <a:pathLst>
                  <a:path h="2135512" w="5000117">
                    <a:moveTo>
                      <a:pt x="24597" y="0"/>
                    </a:moveTo>
                    <a:lnTo>
                      <a:pt x="4975520" y="0"/>
                    </a:lnTo>
                    <a:cubicBezTo>
                      <a:pt x="4982043" y="0"/>
                      <a:pt x="4988299" y="2591"/>
                      <a:pt x="4992912" y="7204"/>
                    </a:cubicBezTo>
                    <a:cubicBezTo>
                      <a:pt x="4997525" y="11817"/>
                      <a:pt x="5000117" y="18073"/>
                      <a:pt x="5000117" y="24597"/>
                    </a:cubicBezTo>
                    <a:lnTo>
                      <a:pt x="5000117" y="2110916"/>
                    </a:lnTo>
                    <a:cubicBezTo>
                      <a:pt x="5000117" y="2124500"/>
                      <a:pt x="4989104" y="2135512"/>
                      <a:pt x="4975520" y="2135512"/>
                    </a:cubicBezTo>
                    <a:lnTo>
                      <a:pt x="24597" y="2135512"/>
                    </a:lnTo>
                    <a:cubicBezTo>
                      <a:pt x="11012" y="2135512"/>
                      <a:pt x="0" y="2124500"/>
                      <a:pt x="0" y="2110916"/>
                    </a:cubicBezTo>
                    <a:lnTo>
                      <a:pt x="0" y="24597"/>
                    </a:lnTo>
                    <a:cubicBezTo>
                      <a:pt x="0" y="11012"/>
                      <a:pt x="11012" y="0"/>
                      <a:pt x="24597" y="0"/>
                    </a:cubicBezTo>
                    <a:close/>
                  </a:path>
                </a:pathLst>
              </a:custGeom>
              <a:solidFill>
                <a:srgbClr val="000000">
                  <a:alpha val="2392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5000116" cy="21736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21382" y="658122"/>
              <a:ext cx="19934766" cy="7615996"/>
            </a:xfrm>
            <a:custGeom>
              <a:avLst/>
              <a:gdLst/>
              <a:ahLst/>
              <a:cxnLst/>
              <a:rect r="r" b="b" t="t" l="l"/>
              <a:pathLst>
                <a:path h="7615996" w="19934766">
                  <a:moveTo>
                    <a:pt x="0" y="0"/>
                  </a:moveTo>
                  <a:lnTo>
                    <a:pt x="19934766" y="0"/>
                  </a:lnTo>
                  <a:lnTo>
                    <a:pt x="19934766" y="7615996"/>
                  </a:lnTo>
                  <a:lnTo>
                    <a:pt x="0" y="7615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960731" y="1207994"/>
            <a:ext cx="8366538" cy="127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400" spc="-210">
                <a:solidFill>
                  <a:srgbClr val="FFFFFF"/>
                </a:solidFill>
                <a:latin typeface="Poppins Ultra-Bold"/>
              </a:rPr>
              <a:t>Architecture</a:t>
            </a:r>
            <a:r>
              <a:rPr lang="en-US" sz="8400" spc="-210">
                <a:solidFill>
                  <a:srgbClr val="89FFDB"/>
                </a:solidFill>
                <a:latin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5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1419" y="3263864"/>
            <a:ext cx="5154781" cy="5304673"/>
            <a:chOff x="0" y="0"/>
            <a:chExt cx="6873041" cy="707289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873041" cy="7072898"/>
              <a:chOff x="0" y="0"/>
              <a:chExt cx="1430365" cy="147195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30366" cy="1471958"/>
              </a:xfrm>
              <a:custGeom>
                <a:avLst/>
                <a:gdLst/>
                <a:ahLst/>
                <a:cxnLst/>
                <a:rect r="r" b="b" t="t" l="l"/>
                <a:pathLst>
                  <a:path h="1471958" w="1430366">
                    <a:moveTo>
                      <a:pt x="76596" y="0"/>
                    </a:moveTo>
                    <a:lnTo>
                      <a:pt x="1353769" y="0"/>
                    </a:lnTo>
                    <a:cubicBezTo>
                      <a:pt x="1374084" y="0"/>
                      <a:pt x="1393566" y="8070"/>
                      <a:pt x="1407931" y="22435"/>
                    </a:cubicBezTo>
                    <a:cubicBezTo>
                      <a:pt x="1422296" y="36799"/>
                      <a:pt x="1430366" y="56282"/>
                      <a:pt x="1430366" y="76596"/>
                    </a:cubicBezTo>
                    <a:lnTo>
                      <a:pt x="1430366" y="1395362"/>
                    </a:lnTo>
                    <a:cubicBezTo>
                      <a:pt x="1430366" y="1415676"/>
                      <a:pt x="1422296" y="1435159"/>
                      <a:pt x="1407931" y="1449523"/>
                    </a:cubicBezTo>
                    <a:cubicBezTo>
                      <a:pt x="1393566" y="1463888"/>
                      <a:pt x="1374084" y="1471958"/>
                      <a:pt x="1353769" y="1471958"/>
                    </a:cubicBezTo>
                    <a:lnTo>
                      <a:pt x="76596" y="1471958"/>
                    </a:lnTo>
                    <a:cubicBezTo>
                      <a:pt x="56282" y="1471958"/>
                      <a:pt x="36799" y="1463888"/>
                      <a:pt x="22435" y="1449523"/>
                    </a:cubicBezTo>
                    <a:cubicBezTo>
                      <a:pt x="8070" y="1435159"/>
                      <a:pt x="0" y="1415676"/>
                      <a:pt x="0" y="1395362"/>
                    </a:cubicBezTo>
                    <a:lnTo>
                      <a:pt x="0" y="76596"/>
                    </a:lnTo>
                    <a:cubicBezTo>
                      <a:pt x="0" y="56282"/>
                      <a:pt x="8070" y="36799"/>
                      <a:pt x="22435" y="22435"/>
                    </a:cubicBezTo>
                    <a:cubicBezTo>
                      <a:pt x="36799" y="8070"/>
                      <a:pt x="56282" y="0"/>
                      <a:pt x="7659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430365" cy="15100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423527" y="531143"/>
              <a:ext cx="6070053" cy="6070053"/>
            </a:xfrm>
            <a:custGeom>
              <a:avLst/>
              <a:gdLst/>
              <a:ahLst/>
              <a:cxnLst/>
              <a:rect r="r" b="b" t="t" l="l"/>
              <a:pathLst>
                <a:path h="6070053" w="6070053">
                  <a:moveTo>
                    <a:pt x="0" y="0"/>
                  </a:moveTo>
                  <a:lnTo>
                    <a:pt x="6070053" y="0"/>
                  </a:lnTo>
                  <a:lnTo>
                    <a:pt x="6070053" y="6070053"/>
                  </a:lnTo>
                  <a:lnTo>
                    <a:pt x="0" y="60700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4510" t="-9870" r="-45023" b="-935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411800" y="3287298"/>
            <a:ext cx="5154781" cy="5304673"/>
            <a:chOff x="0" y="0"/>
            <a:chExt cx="6873041" cy="70728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66614" y="466542"/>
              <a:ext cx="6139814" cy="6139814"/>
            </a:xfrm>
            <a:custGeom>
              <a:avLst/>
              <a:gdLst/>
              <a:ahLst/>
              <a:cxnLst/>
              <a:rect r="r" b="b" t="t" l="l"/>
              <a:pathLst>
                <a:path h="6139814" w="6139814">
                  <a:moveTo>
                    <a:pt x="0" y="0"/>
                  </a:moveTo>
                  <a:lnTo>
                    <a:pt x="6139814" y="0"/>
                  </a:lnTo>
                  <a:lnTo>
                    <a:pt x="6139814" y="6139814"/>
                  </a:lnTo>
                  <a:lnTo>
                    <a:pt x="0" y="61398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853" t="-11227" r="-13550" b="-15176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0" y="0"/>
              <a:ext cx="6873041" cy="7072898"/>
              <a:chOff x="0" y="0"/>
              <a:chExt cx="1430365" cy="147195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30366" cy="1471958"/>
              </a:xfrm>
              <a:custGeom>
                <a:avLst/>
                <a:gdLst/>
                <a:ahLst/>
                <a:cxnLst/>
                <a:rect r="r" b="b" t="t" l="l"/>
                <a:pathLst>
                  <a:path h="1471958" w="1430366">
                    <a:moveTo>
                      <a:pt x="76596" y="0"/>
                    </a:moveTo>
                    <a:lnTo>
                      <a:pt x="1353769" y="0"/>
                    </a:lnTo>
                    <a:cubicBezTo>
                      <a:pt x="1374084" y="0"/>
                      <a:pt x="1393566" y="8070"/>
                      <a:pt x="1407931" y="22435"/>
                    </a:cubicBezTo>
                    <a:cubicBezTo>
                      <a:pt x="1422296" y="36799"/>
                      <a:pt x="1430366" y="56282"/>
                      <a:pt x="1430366" y="76596"/>
                    </a:cubicBezTo>
                    <a:lnTo>
                      <a:pt x="1430366" y="1395362"/>
                    </a:lnTo>
                    <a:cubicBezTo>
                      <a:pt x="1430366" y="1415676"/>
                      <a:pt x="1422296" y="1435159"/>
                      <a:pt x="1407931" y="1449523"/>
                    </a:cubicBezTo>
                    <a:cubicBezTo>
                      <a:pt x="1393566" y="1463888"/>
                      <a:pt x="1374084" y="1471958"/>
                      <a:pt x="1353769" y="1471958"/>
                    </a:cubicBezTo>
                    <a:lnTo>
                      <a:pt x="76596" y="1471958"/>
                    </a:lnTo>
                    <a:cubicBezTo>
                      <a:pt x="56282" y="1471958"/>
                      <a:pt x="36799" y="1463888"/>
                      <a:pt x="22435" y="1449523"/>
                    </a:cubicBezTo>
                    <a:cubicBezTo>
                      <a:pt x="8070" y="1435159"/>
                      <a:pt x="0" y="1415676"/>
                      <a:pt x="0" y="1395362"/>
                    </a:cubicBezTo>
                    <a:lnTo>
                      <a:pt x="0" y="76596"/>
                    </a:lnTo>
                    <a:cubicBezTo>
                      <a:pt x="0" y="56282"/>
                      <a:pt x="8070" y="36799"/>
                      <a:pt x="22435" y="22435"/>
                    </a:cubicBezTo>
                    <a:cubicBezTo>
                      <a:pt x="36799" y="8070"/>
                      <a:pt x="56282" y="0"/>
                      <a:pt x="7659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430365" cy="15100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960731" y="1207994"/>
            <a:ext cx="8366538" cy="127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400" spc="-210">
                <a:solidFill>
                  <a:srgbClr val="FFFFFF"/>
                </a:solidFill>
                <a:latin typeface="Poppins Ultra-Bold"/>
              </a:rPr>
              <a:t>Devops</a:t>
            </a:r>
            <a:r>
              <a:rPr lang="en-US" sz="8400" spc="-210">
                <a:solidFill>
                  <a:srgbClr val="89FFDB"/>
                </a:solidFill>
                <a:latin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32482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-2491638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63292" y="4504371"/>
            <a:ext cx="8366538" cy="127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400" spc="-210">
                <a:solidFill>
                  <a:srgbClr val="FFFFFF"/>
                </a:solidFill>
                <a:latin typeface="Poppins Ultra-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DAF3j57T5fw</dc:identifier>
  <dcterms:modified xsi:type="dcterms:W3CDTF">2011-08-01T06:04:30Z</dcterms:modified>
  <cp:revision>1</cp:revision>
  <dc:title>Apresentação tecnológica azul de dashboards e relatórios financeiro</dc:title>
</cp:coreProperties>
</file>