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7" r:id="rId2"/>
    <p:sldId id="263" r:id="rId3"/>
    <p:sldId id="266" r:id="rId4"/>
    <p:sldId id="265" r:id="rId5"/>
    <p:sldId id="269" r:id="rId6"/>
    <p:sldId id="267" r:id="rId7"/>
    <p:sldId id="270" r:id="rId8"/>
    <p:sldId id="268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7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472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6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3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1" b="52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9050" y="-19050"/>
            <a:ext cx="12240000" cy="6876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0" y="4359350"/>
            <a:ext cx="12192000" cy="1597916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9770472" y="4687249"/>
            <a:ext cx="2364378" cy="942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>
              <a:spcBef>
                <a:spcPts val="600"/>
              </a:spcBef>
            </a:pPr>
            <a:r>
              <a:rPr lang="en-GB" sz="1400" b="1" dirty="0"/>
              <a:t>MDS@FCUP</a:t>
            </a:r>
          </a:p>
          <a:p>
            <a:pPr algn="r">
              <a:spcBef>
                <a:spcPts val="600"/>
              </a:spcBef>
            </a:pPr>
            <a:r>
              <a:rPr lang="en-GB" sz="1400" dirty="0"/>
              <a:t>Vasco Campos</a:t>
            </a:r>
          </a:p>
          <a:p>
            <a:pPr algn="r">
              <a:spcBef>
                <a:spcPts val="600"/>
              </a:spcBef>
            </a:pPr>
            <a:r>
              <a:rPr lang="en-GB" sz="1400" dirty="0"/>
              <a:t>Nuno Costa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5178F2-9354-4592-9620-D2BC0657E108}"/>
              </a:ext>
            </a:extLst>
          </p:cNvPr>
          <p:cNvSpPr txBox="1">
            <a:spLocks/>
          </p:cNvSpPr>
          <p:nvPr/>
        </p:nvSpPr>
        <p:spPr>
          <a:xfrm>
            <a:off x="319635" y="4243908"/>
            <a:ext cx="7605165" cy="1828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dirty="0">
                <a:latin typeface="Century Gothic" panose="020B0502020202020204" pitchFamily="34" charset="0"/>
              </a:rPr>
              <a:t>Criminality in Chicago</a:t>
            </a:r>
            <a:br>
              <a:rPr lang="pt-PT" sz="4800" dirty="0">
                <a:latin typeface="Century Gothic" panose="020B0502020202020204" pitchFamily="34" charset="0"/>
              </a:rPr>
            </a:br>
            <a:r>
              <a:rPr lang="pt-PT" sz="3600" dirty="0">
                <a:latin typeface="Century Gothic" panose="020B0502020202020204" pitchFamily="34" charset="0"/>
              </a:rPr>
              <a:t>Project Proposal</a:t>
            </a:r>
            <a:endParaRPr lang="pt-PT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Understanding the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878136"/>
            <a:ext cx="7867650" cy="1128713"/>
          </a:xfrm>
        </p:spPr>
        <p:txBody>
          <a:bodyPr>
            <a:norm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pt-PT" sz="2400" dirty="0">
                <a:latin typeface="Century Gothic" panose="020B0502020202020204" pitchFamily="34" charset="0"/>
              </a:rPr>
              <a:t>Dataset consisting of over 6 millions entries of registered crimes in the city of Chicago, from 2001 to 2017, divided in 4 chunks.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971414" y="2158740"/>
            <a:ext cx="658618" cy="567504"/>
            <a:chOff x="5678488" y="3011488"/>
            <a:chExt cx="835025" cy="835025"/>
          </a:xfrm>
          <a:solidFill>
            <a:schemeClr val="tx1"/>
          </a:solidFill>
        </p:grpSpPr>
        <p:sp>
          <p:nvSpPr>
            <p:cNvPr id="9" name="Freeform 28"/>
            <p:cNvSpPr>
              <a:spLocks noEditPoints="1"/>
            </p:cNvSpPr>
            <p:nvPr/>
          </p:nvSpPr>
          <p:spPr bwMode="auto">
            <a:xfrm>
              <a:off x="5678488" y="3011488"/>
              <a:ext cx="835025" cy="835025"/>
            </a:xfrm>
            <a:custGeom>
              <a:avLst/>
              <a:gdLst>
                <a:gd name="T0" fmla="*/ 1233 w 2626"/>
                <a:gd name="T1" fmla="*/ 751 h 2626"/>
                <a:gd name="T2" fmla="*/ 1382 w 2626"/>
                <a:gd name="T3" fmla="*/ 960 h 2626"/>
                <a:gd name="T4" fmla="*/ 2529 w 2626"/>
                <a:gd name="T5" fmla="*/ 960 h 2626"/>
                <a:gd name="T6" fmla="*/ 2529 w 2626"/>
                <a:gd name="T7" fmla="*/ 751 h 2626"/>
                <a:gd name="T8" fmla="*/ 1233 w 2626"/>
                <a:gd name="T9" fmla="*/ 751 h 2626"/>
                <a:gd name="T10" fmla="*/ 97 w 2626"/>
                <a:gd name="T11" fmla="*/ 446 h 2626"/>
                <a:gd name="T12" fmla="*/ 97 w 2626"/>
                <a:gd name="T13" fmla="*/ 2529 h 2626"/>
                <a:gd name="T14" fmla="*/ 2529 w 2626"/>
                <a:gd name="T15" fmla="*/ 2529 h 2626"/>
                <a:gd name="T16" fmla="*/ 2529 w 2626"/>
                <a:gd name="T17" fmla="*/ 1055 h 2626"/>
                <a:gd name="T18" fmla="*/ 1352 w 2626"/>
                <a:gd name="T19" fmla="*/ 1055 h 2626"/>
                <a:gd name="T20" fmla="*/ 1352 w 2626"/>
                <a:gd name="T21" fmla="*/ 1054 h 2626"/>
                <a:gd name="T22" fmla="*/ 1338 w 2626"/>
                <a:gd name="T23" fmla="*/ 1051 h 2626"/>
                <a:gd name="T24" fmla="*/ 1328 w 2626"/>
                <a:gd name="T25" fmla="*/ 1045 h 2626"/>
                <a:gd name="T26" fmla="*/ 1318 w 2626"/>
                <a:gd name="T27" fmla="*/ 1035 h 2626"/>
                <a:gd name="T28" fmla="*/ 896 w 2626"/>
                <a:gd name="T29" fmla="*/ 446 h 2626"/>
                <a:gd name="T30" fmla="*/ 97 w 2626"/>
                <a:gd name="T31" fmla="*/ 446 h 2626"/>
                <a:gd name="T32" fmla="*/ 227 w 2626"/>
                <a:gd name="T33" fmla="*/ 271 h 2626"/>
                <a:gd name="T34" fmla="*/ 227 w 2626"/>
                <a:gd name="T35" fmla="*/ 349 h 2626"/>
                <a:gd name="T36" fmla="*/ 945 w 2626"/>
                <a:gd name="T37" fmla="*/ 349 h 2626"/>
                <a:gd name="T38" fmla="*/ 960 w 2626"/>
                <a:gd name="T39" fmla="*/ 370 h 2626"/>
                <a:gd name="T40" fmla="*/ 1164 w 2626"/>
                <a:gd name="T41" fmla="*/ 654 h 2626"/>
                <a:gd name="T42" fmla="*/ 2529 w 2626"/>
                <a:gd name="T43" fmla="*/ 654 h 2626"/>
                <a:gd name="T44" fmla="*/ 2529 w 2626"/>
                <a:gd name="T45" fmla="*/ 577 h 2626"/>
                <a:gd name="T46" fmla="*/ 1244 w 2626"/>
                <a:gd name="T47" fmla="*/ 577 h 2626"/>
                <a:gd name="T48" fmla="*/ 1243 w 2626"/>
                <a:gd name="T49" fmla="*/ 574 h 2626"/>
                <a:gd name="T50" fmla="*/ 1026 w 2626"/>
                <a:gd name="T51" fmla="*/ 271 h 2626"/>
                <a:gd name="T52" fmla="*/ 227 w 2626"/>
                <a:gd name="T53" fmla="*/ 271 h 2626"/>
                <a:gd name="T54" fmla="*/ 358 w 2626"/>
                <a:gd name="T55" fmla="*/ 97 h 2626"/>
                <a:gd name="T56" fmla="*/ 358 w 2626"/>
                <a:gd name="T57" fmla="*/ 175 h 2626"/>
                <a:gd name="T58" fmla="*/ 1076 w 2626"/>
                <a:gd name="T59" fmla="*/ 175 h 2626"/>
                <a:gd name="T60" fmla="*/ 1077 w 2626"/>
                <a:gd name="T61" fmla="*/ 176 h 2626"/>
                <a:gd name="T62" fmla="*/ 1295 w 2626"/>
                <a:gd name="T63" fmla="*/ 480 h 2626"/>
                <a:gd name="T64" fmla="*/ 2529 w 2626"/>
                <a:gd name="T65" fmla="*/ 480 h 2626"/>
                <a:gd name="T66" fmla="*/ 2529 w 2626"/>
                <a:gd name="T67" fmla="*/ 401 h 2626"/>
                <a:gd name="T68" fmla="*/ 1376 w 2626"/>
                <a:gd name="T69" fmla="*/ 401 h 2626"/>
                <a:gd name="T70" fmla="*/ 1373 w 2626"/>
                <a:gd name="T71" fmla="*/ 400 h 2626"/>
                <a:gd name="T72" fmla="*/ 1157 w 2626"/>
                <a:gd name="T73" fmla="*/ 97 h 2626"/>
                <a:gd name="T74" fmla="*/ 358 w 2626"/>
                <a:gd name="T75" fmla="*/ 97 h 2626"/>
                <a:gd name="T76" fmla="*/ 262 w 2626"/>
                <a:gd name="T77" fmla="*/ 0 h 2626"/>
                <a:gd name="T78" fmla="*/ 1207 w 2626"/>
                <a:gd name="T79" fmla="*/ 0 h 2626"/>
                <a:gd name="T80" fmla="*/ 1208 w 2626"/>
                <a:gd name="T81" fmla="*/ 2 h 2626"/>
                <a:gd name="T82" fmla="*/ 1425 w 2626"/>
                <a:gd name="T83" fmla="*/ 306 h 2626"/>
                <a:gd name="T84" fmla="*/ 2626 w 2626"/>
                <a:gd name="T85" fmla="*/ 306 h 2626"/>
                <a:gd name="T86" fmla="*/ 2626 w 2626"/>
                <a:gd name="T87" fmla="*/ 2626 h 2626"/>
                <a:gd name="T88" fmla="*/ 0 w 2626"/>
                <a:gd name="T89" fmla="*/ 2626 h 2626"/>
                <a:gd name="T90" fmla="*/ 0 w 2626"/>
                <a:gd name="T91" fmla="*/ 349 h 2626"/>
                <a:gd name="T92" fmla="*/ 132 w 2626"/>
                <a:gd name="T93" fmla="*/ 349 h 2626"/>
                <a:gd name="T94" fmla="*/ 132 w 2626"/>
                <a:gd name="T95" fmla="*/ 175 h 2626"/>
                <a:gd name="T96" fmla="*/ 262 w 2626"/>
                <a:gd name="T97" fmla="*/ 175 h 2626"/>
                <a:gd name="T98" fmla="*/ 262 w 2626"/>
                <a:gd name="T99" fmla="*/ 0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26" h="2626">
                  <a:moveTo>
                    <a:pt x="1233" y="751"/>
                  </a:moveTo>
                  <a:lnTo>
                    <a:pt x="1382" y="960"/>
                  </a:lnTo>
                  <a:lnTo>
                    <a:pt x="2529" y="960"/>
                  </a:lnTo>
                  <a:lnTo>
                    <a:pt x="2529" y="751"/>
                  </a:lnTo>
                  <a:lnTo>
                    <a:pt x="1233" y="751"/>
                  </a:lnTo>
                  <a:close/>
                  <a:moveTo>
                    <a:pt x="97" y="446"/>
                  </a:moveTo>
                  <a:lnTo>
                    <a:pt x="97" y="2529"/>
                  </a:lnTo>
                  <a:lnTo>
                    <a:pt x="2529" y="2529"/>
                  </a:lnTo>
                  <a:lnTo>
                    <a:pt x="2529" y="1055"/>
                  </a:lnTo>
                  <a:lnTo>
                    <a:pt x="1352" y="1055"/>
                  </a:lnTo>
                  <a:lnTo>
                    <a:pt x="1352" y="1054"/>
                  </a:lnTo>
                  <a:lnTo>
                    <a:pt x="1338" y="1051"/>
                  </a:lnTo>
                  <a:lnTo>
                    <a:pt x="1328" y="1045"/>
                  </a:lnTo>
                  <a:lnTo>
                    <a:pt x="1318" y="1035"/>
                  </a:lnTo>
                  <a:lnTo>
                    <a:pt x="896" y="446"/>
                  </a:lnTo>
                  <a:lnTo>
                    <a:pt x="97" y="446"/>
                  </a:lnTo>
                  <a:close/>
                  <a:moveTo>
                    <a:pt x="227" y="271"/>
                  </a:moveTo>
                  <a:lnTo>
                    <a:pt x="227" y="349"/>
                  </a:lnTo>
                  <a:lnTo>
                    <a:pt x="945" y="349"/>
                  </a:lnTo>
                  <a:lnTo>
                    <a:pt x="960" y="370"/>
                  </a:lnTo>
                  <a:lnTo>
                    <a:pt x="1164" y="654"/>
                  </a:lnTo>
                  <a:lnTo>
                    <a:pt x="2529" y="654"/>
                  </a:lnTo>
                  <a:lnTo>
                    <a:pt x="2529" y="577"/>
                  </a:lnTo>
                  <a:lnTo>
                    <a:pt x="1244" y="577"/>
                  </a:lnTo>
                  <a:lnTo>
                    <a:pt x="1243" y="574"/>
                  </a:lnTo>
                  <a:lnTo>
                    <a:pt x="1026" y="271"/>
                  </a:lnTo>
                  <a:lnTo>
                    <a:pt x="227" y="271"/>
                  </a:lnTo>
                  <a:close/>
                  <a:moveTo>
                    <a:pt x="358" y="97"/>
                  </a:moveTo>
                  <a:lnTo>
                    <a:pt x="358" y="175"/>
                  </a:lnTo>
                  <a:lnTo>
                    <a:pt x="1076" y="175"/>
                  </a:lnTo>
                  <a:lnTo>
                    <a:pt x="1077" y="176"/>
                  </a:lnTo>
                  <a:lnTo>
                    <a:pt x="1295" y="480"/>
                  </a:lnTo>
                  <a:lnTo>
                    <a:pt x="2529" y="480"/>
                  </a:lnTo>
                  <a:lnTo>
                    <a:pt x="2529" y="401"/>
                  </a:lnTo>
                  <a:lnTo>
                    <a:pt x="1376" y="401"/>
                  </a:lnTo>
                  <a:lnTo>
                    <a:pt x="1373" y="400"/>
                  </a:lnTo>
                  <a:lnTo>
                    <a:pt x="1157" y="97"/>
                  </a:lnTo>
                  <a:lnTo>
                    <a:pt x="358" y="97"/>
                  </a:lnTo>
                  <a:close/>
                  <a:moveTo>
                    <a:pt x="262" y="0"/>
                  </a:moveTo>
                  <a:lnTo>
                    <a:pt x="1207" y="0"/>
                  </a:lnTo>
                  <a:lnTo>
                    <a:pt x="1208" y="2"/>
                  </a:lnTo>
                  <a:lnTo>
                    <a:pt x="1425" y="306"/>
                  </a:lnTo>
                  <a:lnTo>
                    <a:pt x="2626" y="306"/>
                  </a:lnTo>
                  <a:lnTo>
                    <a:pt x="2626" y="2626"/>
                  </a:lnTo>
                  <a:lnTo>
                    <a:pt x="0" y="2626"/>
                  </a:lnTo>
                  <a:lnTo>
                    <a:pt x="0" y="349"/>
                  </a:lnTo>
                  <a:lnTo>
                    <a:pt x="132" y="349"/>
                  </a:lnTo>
                  <a:lnTo>
                    <a:pt x="132" y="175"/>
                  </a:lnTo>
                  <a:lnTo>
                    <a:pt x="262" y="17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9"/>
            <p:cNvSpPr>
              <a:spLocks noEditPoints="1"/>
            </p:cNvSpPr>
            <p:nvPr/>
          </p:nvSpPr>
          <p:spPr bwMode="auto">
            <a:xfrm>
              <a:off x="6053138" y="3497263"/>
              <a:ext cx="390525" cy="279400"/>
            </a:xfrm>
            <a:custGeom>
              <a:avLst/>
              <a:gdLst>
                <a:gd name="T0" fmla="*/ 96 w 1229"/>
                <a:gd name="T1" fmla="*/ 96 h 880"/>
                <a:gd name="T2" fmla="*/ 96 w 1229"/>
                <a:gd name="T3" fmla="*/ 784 h 880"/>
                <a:gd name="T4" fmla="*/ 1133 w 1229"/>
                <a:gd name="T5" fmla="*/ 784 h 880"/>
                <a:gd name="T6" fmla="*/ 1133 w 1229"/>
                <a:gd name="T7" fmla="*/ 96 h 880"/>
                <a:gd name="T8" fmla="*/ 96 w 1229"/>
                <a:gd name="T9" fmla="*/ 96 h 880"/>
                <a:gd name="T10" fmla="*/ 0 w 1229"/>
                <a:gd name="T11" fmla="*/ 0 h 880"/>
                <a:gd name="T12" fmla="*/ 1229 w 1229"/>
                <a:gd name="T13" fmla="*/ 0 h 880"/>
                <a:gd name="T14" fmla="*/ 1229 w 1229"/>
                <a:gd name="T15" fmla="*/ 880 h 880"/>
                <a:gd name="T16" fmla="*/ 0 w 1229"/>
                <a:gd name="T17" fmla="*/ 880 h 880"/>
                <a:gd name="T18" fmla="*/ 0 w 1229"/>
                <a:gd name="T1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880">
                  <a:moveTo>
                    <a:pt x="96" y="96"/>
                  </a:moveTo>
                  <a:lnTo>
                    <a:pt x="96" y="784"/>
                  </a:lnTo>
                  <a:lnTo>
                    <a:pt x="1133" y="784"/>
                  </a:lnTo>
                  <a:lnTo>
                    <a:pt x="1133" y="96"/>
                  </a:lnTo>
                  <a:lnTo>
                    <a:pt x="96" y="96"/>
                  </a:lnTo>
                  <a:close/>
                  <a:moveTo>
                    <a:pt x="0" y="0"/>
                  </a:moveTo>
                  <a:lnTo>
                    <a:pt x="1229" y="0"/>
                  </a:lnTo>
                  <a:lnTo>
                    <a:pt x="1229" y="880"/>
                  </a:lnTo>
                  <a:lnTo>
                    <a:pt x="0" y="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6135688" y="3565526"/>
              <a:ext cx="141288" cy="317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6135688" y="3621088"/>
              <a:ext cx="225425" cy="301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6135688" y="3676651"/>
              <a:ext cx="225425" cy="301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 txBox="1">
            <a:spLocks/>
          </p:cNvSpPr>
          <p:nvPr/>
        </p:nvSpPr>
        <p:spPr>
          <a:xfrm>
            <a:off x="2066925" y="3374766"/>
            <a:ext cx="7867650" cy="112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Arial" panose="020B0604020202020204" pitchFamily="34" charset="0"/>
              <a:buNone/>
            </a:pPr>
            <a:r>
              <a:rPr lang="pt-PT" sz="2400" dirty="0">
                <a:latin typeface="Century Gothic" panose="020B0502020202020204" pitchFamily="34" charset="0"/>
              </a:rPr>
              <a:t>Exploring features: What is their meaning, how are they distributed over space and time, further derivations .</a:t>
            </a:r>
          </a:p>
        </p:txBody>
      </p:sp>
      <p:grpSp>
        <p:nvGrpSpPr>
          <p:cNvPr id="21" name="Group 264"/>
          <p:cNvGrpSpPr>
            <a:grpSpLocks noChangeAspect="1"/>
          </p:cNvGrpSpPr>
          <p:nvPr/>
        </p:nvGrpSpPr>
        <p:grpSpPr bwMode="auto">
          <a:xfrm>
            <a:off x="1134536" y="3601840"/>
            <a:ext cx="674563" cy="674563"/>
            <a:chOff x="6818" y="1816"/>
            <a:chExt cx="550" cy="550"/>
          </a:xfrm>
          <a:solidFill>
            <a:schemeClr val="tx1"/>
          </a:solidFill>
        </p:grpSpPr>
        <p:sp>
          <p:nvSpPr>
            <p:cNvPr id="22" name="Freeform 266"/>
            <p:cNvSpPr>
              <a:spLocks/>
            </p:cNvSpPr>
            <p:nvPr/>
          </p:nvSpPr>
          <p:spPr bwMode="auto">
            <a:xfrm>
              <a:off x="6894" y="1892"/>
              <a:ext cx="119" cy="119"/>
            </a:xfrm>
            <a:custGeom>
              <a:avLst/>
              <a:gdLst>
                <a:gd name="T0" fmla="*/ 547 w 598"/>
                <a:gd name="T1" fmla="*/ 0 h 598"/>
                <a:gd name="T2" fmla="*/ 563 w 598"/>
                <a:gd name="T3" fmla="*/ 2 h 598"/>
                <a:gd name="T4" fmla="*/ 577 w 598"/>
                <a:gd name="T5" fmla="*/ 9 h 598"/>
                <a:gd name="T6" fmla="*/ 588 w 598"/>
                <a:gd name="T7" fmla="*/ 20 h 598"/>
                <a:gd name="T8" fmla="*/ 596 w 598"/>
                <a:gd name="T9" fmla="*/ 35 h 598"/>
                <a:gd name="T10" fmla="*/ 598 w 598"/>
                <a:gd name="T11" fmla="*/ 50 h 598"/>
                <a:gd name="T12" fmla="*/ 596 w 598"/>
                <a:gd name="T13" fmla="*/ 67 h 598"/>
                <a:gd name="T14" fmla="*/ 588 w 598"/>
                <a:gd name="T15" fmla="*/ 81 h 598"/>
                <a:gd name="T16" fmla="*/ 577 w 598"/>
                <a:gd name="T17" fmla="*/ 93 h 598"/>
                <a:gd name="T18" fmla="*/ 563 w 598"/>
                <a:gd name="T19" fmla="*/ 100 h 598"/>
                <a:gd name="T20" fmla="*/ 547 w 598"/>
                <a:gd name="T21" fmla="*/ 102 h 598"/>
                <a:gd name="T22" fmla="*/ 492 w 598"/>
                <a:gd name="T23" fmla="*/ 106 h 598"/>
                <a:gd name="T24" fmla="*/ 437 w 598"/>
                <a:gd name="T25" fmla="*/ 116 h 598"/>
                <a:gd name="T26" fmla="*/ 386 w 598"/>
                <a:gd name="T27" fmla="*/ 133 h 598"/>
                <a:gd name="T28" fmla="*/ 338 w 598"/>
                <a:gd name="T29" fmla="*/ 154 h 598"/>
                <a:gd name="T30" fmla="*/ 293 w 598"/>
                <a:gd name="T31" fmla="*/ 182 h 598"/>
                <a:gd name="T32" fmla="*/ 252 w 598"/>
                <a:gd name="T33" fmla="*/ 215 h 598"/>
                <a:gd name="T34" fmla="*/ 215 w 598"/>
                <a:gd name="T35" fmla="*/ 251 h 598"/>
                <a:gd name="T36" fmla="*/ 182 w 598"/>
                <a:gd name="T37" fmla="*/ 294 h 598"/>
                <a:gd name="T38" fmla="*/ 154 w 598"/>
                <a:gd name="T39" fmla="*/ 338 h 598"/>
                <a:gd name="T40" fmla="*/ 133 w 598"/>
                <a:gd name="T41" fmla="*/ 387 h 598"/>
                <a:gd name="T42" fmla="*/ 117 w 598"/>
                <a:gd name="T43" fmla="*/ 437 h 598"/>
                <a:gd name="T44" fmla="*/ 106 w 598"/>
                <a:gd name="T45" fmla="*/ 491 h 598"/>
                <a:gd name="T46" fmla="*/ 102 w 598"/>
                <a:gd name="T47" fmla="*/ 546 h 598"/>
                <a:gd name="T48" fmla="*/ 100 w 598"/>
                <a:gd name="T49" fmla="*/ 563 h 598"/>
                <a:gd name="T50" fmla="*/ 93 w 598"/>
                <a:gd name="T51" fmla="*/ 576 h 598"/>
                <a:gd name="T52" fmla="*/ 82 w 598"/>
                <a:gd name="T53" fmla="*/ 589 h 598"/>
                <a:gd name="T54" fmla="*/ 67 w 598"/>
                <a:gd name="T55" fmla="*/ 596 h 598"/>
                <a:gd name="T56" fmla="*/ 51 w 598"/>
                <a:gd name="T57" fmla="*/ 598 h 598"/>
                <a:gd name="T58" fmla="*/ 35 w 598"/>
                <a:gd name="T59" fmla="*/ 596 h 598"/>
                <a:gd name="T60" fmla="*/ 20 w 598"/>
                <a:gd name="T61" fmla="*/ 589 h 598"/>
                <a:gd name="T62" fmla="*/ 9 w 598"/>
                <a:gd name="T63" fmla="*/ 576 h 598"/>
                <a:gd name="T64" fmla="*/ 2 w 598"/>
                <a:gd name="T65" fmla="*/ 563 h 598"/>
                <a:gd name="T66" fmla="*/ 0 w 598"/>
                <a:gd name="T67" fmla="*/ 546 h 598"/>
                <a:gd name="T68" fmla="*/ 3 w 598"/>
                <a:gd name="T69" fmla="*/ 483 h 598"/>
                <a:gd name="T70" fmla="*/ 14 w 598"/>
                <a:gd name="T71" fmla="*/ 422 h 598"/>
                <a:gd name="T72" fmla="*/ 31 w 598"/>
                <a:gd name="T73" fmla="*/ 362 h 598"/>
                <a:gd name="T74" fmla="*/ 55 w 598"/>
                <a:gd name="T75" fmla="*/ 306 h 598"/>
                <a:gd name="T76" fmla="*/ 85 w 598"/>
                <a:gd name="T77" fmla="*/ 254 h 598"/>
                <a:gd name="T78" fmla="*/ 120 w 598"/>
                <a:gd name="T79" fmla="*/ 204 h 598"/>
                <a:gd name="T80" fmla="*/ 160 w 598"/>
                <a:gd name="T81" fmla="*/ 159 h 598"/>
                <a:gd name="T82" fmla="*/ 205 w 598"/>
                <a:gd name="T83" fmla="*/ 119 h 598"/>
                <a:gd name="T84" fmla="*/ 253 w 598"/>
                <a:gd name="T85" fmla="*/ 84 h 598"/>
                <a:gd name="T86" fmla="*/ 307 w 598"/>
                <a:gd name="T87" fmla="*/ 55 h 598"/>
                <a:gd name="T88" fmla="*/ 362 w 598"/>
                <a:gd name="T89" fmla="*/ 31 h 598"/>
                <a:gd name="T90" fmla="*/ 421 w 598"/>
                <a:gd name="T91" fmla="*/ 14 h 598"/>
                <a:gd name="T92" fmla="*/ 483 w 598"/>
                <a:gd name="T93" fmla="*/ 3 h 598"/>
                <a:gd name="T94" fmla="*/ 547 w 598"/>
                <a:gd name="T9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8" h="598">
                  <a:moveTo>
                    <a:pt x="547" y="0"/>
                  </a:moveTo>
                  <a:lnTo>
                    <a:pt x="563" y="2"/>
                  </a:lnTo>
                  <a:lnTo>
                    <a:pt x="577" y="9"/>
                  </a:lnTo>
                  <a:lnTo>
                    <a:pt x="588" y="20"/>
                  </a:lnTo>
                  <a:lnTo>
                    <a:pt x="596" y="35"/>
                  </a:lnTo>
                  <a:lnTo>
                    <a:pt x="598" y="50"/>
                  </a:lnTo>
                  <a:lnTo>
                    <a:pt x="596" y="67"/>
                  </a:lnTo>
                  <a:lnTo>
                    <a:pt x="588" y="81"/>
                  </a:lnTo>
                  <a:lnTo>
                    <a:pt x="577" y="93"/>
                  </a:lnTo>
                  <a:lnTo>
                    <a:pt x="563" y="100"/>
                  </a:lnTo>
                  <a:lnTo>
                    <a:pt x="547" y="102"/>
                  </a:lnTo>
                  <a:lnTo>
                    <a:pt x="492" y="106"/>
                  </a:lnTo>
                  <a:lnTo>
                    <a:pt x="437" y="116"/>
                  </a:lnTo>
                  <a:lnTo>
                    <a:pt x="386" y="133"/>
                  </a:lnTo>
                  <a:lnTo>
                    <a:pt x="338" y="154"/>
                  </a:lnTo>
                  <a:lnTo>
                    <a:pt x="293" y="182"/>
                  </a:lnTo>
                  <a:lnTo>
                    <a:pt x="252" y="215"/>
                  </a:lnTo>
                  <a:lnTo>
                    <a:pt x="215" y="251"/>
                  </a:lnTo>
                  <a:lnTo>
                    <a:pt x="182" y="294"/>
                  </a:lnTo>
                  <a:lnTo>
                    <a:pt x="154" y="338"/>
                  </a:lnTo>
                  <a:lnTo>
                    <a:pt x="133" y="387"/>
                  </a:lnTo>
                  <a:lnTo>
                    <a:pt x="117" y="437"/>
                  </a:lnTo>
                  <a:lnTo>
                    <a:pt x="106" y="491"/>
                  </a:lnTo>
                  <a:lnTo>
                    <a:pt x="102" y="546"/>
                  </a:lnTo>
                  <a:lnTo>
                    <a:pt x="100" y="563"/>
                  </a:lnTo>
                  <a:lnTo>
                    <a:pt x="93" y="576"/>
                  </a:lnTo>
                  <a:lnTo>
                    <a:pt x="82" y="589"/>
                  </a:lnTo>
                  <a:lnTo>
                    <a:pt x="67" y="596"/>
                  </a:lnTo>
                  <a:lnTo>
                    <a:pt x="51" y="598"/>
                  </a:lnTo>
                  <a:lnTo>
                    <a:pt x="35" y="596"/>
                  </a:lnTo>
                  <a:lnTo>
                    <a:pt x="20" y="589"/>
                  </a:lnTo>
                  <a:lnTo>
                    <a:pt x="9" y="576"/>
                  </a:lnTo>
                  <a:lnTo>
                    <a:pt x="2" y="563"/>
                  </a:lnTo>
                  <a:lnTo>
                    <a:pt x="0" y="546"/>
                  </a:lnTo>
                  <a:lnTo>
                    <a:pt x="3" y="483"/>
                  </a:lnTo>
                  <a:lnTo>
                    <a:pt x="14" y="422"/>
                  </a:lnTo>
                  <a:lnTo>
                    <a:pt x="31" y="362"/>
                  </a:lnTo>
                  <a:lnTo>
                    <a:pt x="55" y="306"/>
                  </a:lnTo>
                  <a:lnTo>
                    <a:pt x="85" y="254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19"/>
                  </a:lnTo>
                  <a:lnTo>
                    <a:pt x="253" y="84"/>
                  </a:lnTo>
                  <a:lnTo>
                    <a:pt x="307" y="55"/>
                  </a:lnTo>
                  <a:lnTo>
                    <a:pt x="362" y="31"/>
                  </a:lnTo>
                  <a:lnTo>
                    <a:pt x="421" y="14"/>
                  </a:lnTo>
                  <a:lnTo>
                    <a:pt x="483" y="3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Freeform 267"/>
            <p:cNvSpPr>
              <a:spLocks noEditPoints="1"/>
            </p:cNvSpPr>
            <p:nvPr/>
          </p:nvSpPr>
          <p:spPr bwMode="auto">
            <a:xfrm>
              <a:off x="6818" y="1816"/>
              <a:ext cx="550" cy="550"/>
            </a:xfrm>
            <a:custGeom>
              <a:avLst/>
              <a:gdLst>
                <a:gd name="T0" fmla="*/ 2465 w 2754"/>
                <a:gd name="T1" fmla="*/ 2643 h 2754"/>
                <a:gd name="T2" fmla="*/ 2529 w 2754"/>
                <a:gd name="T3" fmla="*/ 2643 h 2754"/>
                <a:gd name="T4" fmla="*/ 2649 w 2754"/>
                <a:gd name="T5" fmla="*/ 2515 h 2754"/>
                <a:gd name="T6" fmla="*/ 2632 w 2754"/>
                <a:gd name="T7" fmla="*/ 2452 h 2754"/>
                <a:gd name="T8" fmla="*/ 771 w 2754"/>
                <a:gd name="T9" fmla="*/ 118 h 2754"/>
                <a:gd name="T10" fmla="*/ 491 w 2754"/>
                <a:gd name="T11" fmla="*/ 228 h 2754"/>
                <a:gd name="T12" fmla="*/ 272 w 2754"/>
                <a:gd name="T13" fmla="*/ 429 h 2754"/>
                <a:gd name="T14" fmla="*/ 136 w 2754"/>
                <a:gd name="T15" fmla="*/ 696 h 2754"/>
                <a:gd name="T16" fmla="*/ 107 w 2754"/>
                <a:gd name="T17" fmla="*/ 1006 h 2754"/>
                <a:gd name="T18" fmla="*/ 192 w 2754"/>
                <a:gd name="T19" fmla="*/ 1298 h 2754"/>
                <a:gd name="T20" fmla="*/ 372 w 2754"/>
                <a:gd name="T21" fmla="*/ 1535 h 2754"/>
                <a:gd name="T22" fmla="*/ 625 w 2754"/>
                <a:gd name="T23" fmla="*/ 1694 h 2754"/>
                <a:gd name="T24" fmla="*/ 927 w 2754"/>
                <a:gd name="T25" fmla="*/ 1751 h 2754"/>
                <a:gd name="T26" fmla="*/ 1231 w 2754"/>
                <a:gd name="T27" fmla="*/ 1694 h 2754"/>
                <a:gd name="T28" fmla="*/ 1482 w 2754"/>
                <a:gd name="T29" fmla="*/ 1535 h 2754"/>
                <a:gd name="T30" fmla="*/ 1662 w 2754"/>
                <a:gd name="T31" fmla="*/ 1298 h 2754"/>
                <a:gd name="T32" fmla="*/ 1747 w 2754"/>
                <a:gd name="T33" fmla="*/ 1006 h 2754"/>
                <a:gd name="T34" fmla="*/ 1718 w 2754"/>
                <a:gd name="T35" fmla="*/ 696 h 2754"/>
                <a:gd name="T36" fmla="*/ 1583 w 2754"/>
                <a:gd name="T37" fmla="*/ 429 h 2754"/>
                <a:gd name="T38" fmla="*/ 1364 w 2754"/>
                <a:gd name="T39" fmla="*/ 228 h 2754"/>
                <a:gd name="T40" fmla="*/ 1083 w 2754"/>
                <a:gd name="T41" fmla="*/ 118 h 2754"/>
                <a:gd name="T42" fmla="*/ 1012 w 2754"/>
                <a:gd name="T43" fmla="*/ 5 h 2754"/>
                <a:gd name="T44" fmla="*/ 1324 w 2754"/>
                <a:gd name="T45" fmla="*/ 89 h 2754"/>
                <a:gd name="T46" fmla="*/ 1583 w 2754"/>
                <a:gd name="T47" fmla="*/ 272 h 2754"/>
                <a:gd name="T48" fmla="*/ 1765 w 2754"/>
                <a:gd name="T49" fmla="*/ 531 h 2754"/>
                <a:gd name="T50" fmla="*/ 1850 w 2754"/>
                <a:gd name="T51" fmla="*/ 843 h 2754"/>
                <a:gd name="T52" fmla="*/ 1826 w 2754"/>
                <a:gd name="T53" fmla="*/ 1156 h 2754"/>
                <a:gd name="T54" fmla="*/ 1707 w 2754"/>
                <a:gd name="T55" fmla="*/ 1428 h 2754"/>
                <a:gd name="T56" fmla="*/ 1827 w 2754"/>
                <a:gd name="T57" fmla="*/ 1574 h 2754"/>
                <a:gd name="T58" fmla="*/ 1886 w 2754"/>
                <a:gd name="T59" fmla="*/ 1564 h 2754"/>
                <a:gd name="T60" fmla="*/ 2741 w 2754"/>
                <a:gd name="T61" fmla="*/ 2433 h 2754"/>
                <a:gd name="T62" fmla="*/ 2741 w 2754"/>
                <a:gd name="T63" fmla="*/ 2561 h 2754"/>
                <a:gd name="T64" fmla="*/ 2590 w 2754"/>
                <a:gd name="T65" fmla="*/ 2725 h 2754"/>
                <a:gd name="T66" fmla="*/ 2464 w 2754"/>
                <a:gd name="T67" fmla="*/ 2751 h 2754"/>
                <a:gd name="T68" fmla="*/ 1574 w 2754"/>
                <a:gd name="T69" fmla="*/ 1899 h 2754"/>
                <a:gd name="T70" fmla="*/ 1561 w 2754"/>
                <a:gd name="T71" fmla="*/ 1850 h 2754"/>
                <a:gd name="T72" fmla="*/ 1544 w 2754"/>
                <a:gd name="T73" fmla="*/ 1618 h 2754"/>
                <a:gd name="T74" fmla="*/ 1297 w 2754"/>
                <a:gd name="T75" fmla="*/ 1776 h 2754"/>
                <a:gd name="T76" fmla="*/ 1005 w 2754"/>
                <a:gd name="T77" fmla="*/ 1851 h 2754"/>
                <a:gd name="T78" fmla="*/ 681 w 2754"/>
                <a:gd name="T79" fmla="*/ 1821 h 2754"/>
                <a:gd name="T80" fmla="*/ 393 w 2754"/>
                <a:gd name="T81" fmla="*/ 1684 h 2754"/>
                <a:gd name="T82" fmla="*/ 170 w 2754"/>
                <a:gd name="T83" fmla="*/ 1462 h 2754"/>
                <a:gd name="T84" fmla="*/ 34 w 2754"/>
                <a:gd name="T85" fmla="*/ 1173 h 2754"/>
                <a:gd name="T86" fmla="*/ 3 w 2754"/>
                <a:gd name="T87" fmla="*/ 843 h 2754"/>
                <a:gd name="T88" fmla="*/ 89 w 2754"/>
                <a:gd name="T89" fmla="*/ 531 h 2754"/>
                <a:gd name="T90" fmla="*/ 272 w 2754"/>
                <a:gd name="T91" fmla="*/ 272 h 2754"/>
                <a:gd name="T92" fmla="*/ 531 w 2754"/>
                <a:gd name="T93" fmla="*/ 89 h 2754"/>
                <a:gd name="T94" fmla="*/ 843 w 2754"/>
                <a:gd name="T95" fmla="*/ 5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4" h="2754">
                  <a:moveTo>
                    <a:pt x="1863" y="1683"/>
                  </a:moveTo>
                  <a:lnTo>
                    <a:pt x="1683" y="1864"/>
                  </a:lnTo>
                  <a:lnTo>
                    <a:pt x="2451" y="2632"/>
                  </a:lnTo>
                  <a:lnTo>
                    <a:pt x="2465" y="2643"/>
                  </a:lnTo>
                  <a:lnTo>
                    <a:pt x="2480" y="2649"/>
                  </a:lnTo>
                  <a:lnTo>
                    <a:pt x="2497" y="2651"/>
                  </a:lnTo>
                  <a:lnTo>
                    <a:pt x="2514" y="2649"/>
                  </a:lnTo>
                  <a:lnTo>
                    <a:pt x="2529" y="2643"/>
                  </a:lnTo>
                  <a:lnTo>
                    <a:pt x="2543" y="2632"/>
                  </a:lnTo>
                  <a:lnTo>
                    <a:pt x="2632" y="2544"/>
                  </a:lnTo>
                  <a:lnTo>
                    <a:pt x="2643" y="2530"/>
                  </a:lnTo>
                  <a:lnTo>
                    <a:pt x="2649" y="2515"/>
                  </a:lnTo>
                  <a:lnTo>
                    <a:pt x="2651" y="2498"/>
                  </a:lnTo>
                  <a:lnTo>
                    <a:pt x="2649" y="2481"/>
                  </a:lnTo>
                  <a:lnTo>
                    <a:pt x="2643" y="2465"/>
                  </a:lnTo>
                  <a:lnTo>
                    <a:pt x="2632" y="2452"/>
                  </a:lnTo>
                  <a:lnTo>
                    <a:pt x="1863" y="1683"/>
                  </a:lnTo>
                  <a:close/>
                  <a:moveTo>
                    <a:pt x="927" y="103"/>
                  </a:moveTo>
                  <a:lnTo>
                    <a:pt x="849" y="106"/>
                  </a:lnTo>
                  <a:lnTo>
                    <a:pt x="771" y="118"/>
                  </a:lnTo>
                  <a:lnTo>
                    <a:pt x="696" y="136"/>
                  </a:lnTo>
                  <a:lnTo>
                    <a:pt x="625" y="161"/>
                  </a:lnTo>
                  <a:lnTo>
                    <a:pt x="556" y="192"/>
                  </a:lnTo>
                  <a:lnTo>
                    <a:pt x="491" y="228"/>
                  </a:lnTo>
                  <a:lnTo>
                    <a:pt x="429" y="271"/>
                  </a:lnTo>
                  <a:lnTo>
                    <a:pt x="372" y="319"/>
                  </a:lnTo>
                  <a:lnTo>
                    <a:pt x="319" y="371"/>
                  </a:lnTo>
                  <a:lnTo>
                    <a:pt x="272" y="429"/>
                  </a:lnTo>
                  <a:lnTo>
                    <a:pt x="228" y="490"/>
                  </a:lnTo>
                  <a:lnTo>
                    <a:pt x="192" y="555"/>
                  </a:lnTo>
                  <a:lnTo>
                    <a:pt x="161" y="624"/>
                  </a:lnTo>
                  <a:lnTo>
                    <a:pt x="136" y="696"/>
                  </a:lnTo>
                  <a:lnTo>
                    <a:pt x="118" y="770"/>
                  </a:lnTo>
                  <a:lnTo>
                    <a:pt x="107" y="847"/>
                  </a:lnTo>
                  <a:lnTo>
                    <a:pt x="103" y="927"/>
                  </a:lnTo>
                  <a:lnTo>
                    <a:pt x="107" y="1006"/>
                  </a:lnTo>
                  <a:lnTo>
                    <a:pt x="118" y="1083"/>
                  </a:lnTo>
                  <a:lnTo>
                    <a:pt x="136" y="1158"/>
                  </a:lnTo>
                  <a:lnTo>
                    <a:pt x="161" y="1229"/>
                  </a:lnTo>
                  <a:lnTo>
                    <a:pt x="192" y="1298"/>
                  </a:lnTo>
                  <a:lnTo>
                    <a:pt x="228" y="1364"/>
                  </a:lnTo>
                  <a:lnTo>
                    <a:pt x="272" y="1425"/>
                  </a:lnTo>
                  <a:lnTo>
                    <a:pt x="319" y="1482"/>
                  </a:lnTo>
                  <a:lnTo>
                    <a:pt x="372" y="1535"/>
                  </a:lnTo>
                  <a:lnTo>
                    <a:pt x="429" y="1583"/>
                  </a:lnTo>
                  <a:lnTo>
                    <a:pt x="491" y="1625"/>
                  </a:lnTo>
                  <a:lnTo>
                    <a:pt x="556" y="1662"/>
                  </a:lnTo>
                  <a:lnTo>
                    <a:pt x="625" y="1694"/>
                  </a:lnTo>
                  <a:lnTo>
                    <a:pt x="696" y="1718"/>
                  </a:lnTo>
                  <a:lnTo>
                    <a:pt x="771" y="1736"/>
                  </a:lnTo>
                  <a:lnTo>
                    <a:pt x="849" y="1747"/>
                  </a:lnTo>
                  <a:lnTo>
                    <a:pt x="927" y="1751"/>
                  </a:lnTo>
                  <a:lnTo>
                    <a:pt x="1007" y="1747"/>
                  </a:lnTo>
                  <a:lnTo>
                    <a:pt x="1083" y="1736"/>
                  </a:lnTo>
                  <a:lnTo>
                    <a:pt x="1158" y="1718"/>
                  </a:lnTo>
                  <a:lnTo>
                    <a:pt x="1231" y="1694"/>
                  </a:lnTo>
                  <a:lnTo>
                    <a:pt x="1298" y="1662"/>
                  </a:lnTo>
                  <a:lnTo>
                    <a:pt x="1364" y="1625"/>
                  </a:lnTo>
                  <a:lnTo>
                    <a:pt x="1425" y="1583"/>
                  </a:lnTo>
                  <a:lnTo>
                    <a:pt x="1482" y="1535"/>
                  </a:lnTo>
                  <a:lnTo>
                    <a:pt x="1535" y="1482"/>
                  </a:lnTo>
                  <a:lnTo>
                    <a:pt x="1583" y="1425"/>
                  </a:lnTo>
                  <a:lnTo>
                    <a:pt x="1626" y="1364"/>
                  </a:lnTo>
                  <a:lnTo>
                    <a:pt x="1662" y="1298"/>
                  </a:lnTo>
                  <a:lnTo>
                    <a:pt x="1694" y="1229"/>
                  </a:lnTo>
                  <a:lnTo>
                    <a:pt x="1718" y="1158"/>
                  </a:lnTo>
                  <a:lnTo>
                    <a:pt x="1736" y="1083"/>
                  </a:lnTo>
                  <a:lnTo>
                    <a:pt x="1747" y="1006"/>
                  </a:lnTo>
                  <a:lnTo>
                    <a:pt x="1752" y="927"/>
                  </a:lnTo>
                  <a:lnTo>
                    <a:pt x="1747" y="847"/>
                  </a:lnTo>
                  <a:lnTo>
                    <a:pt x="1736" y="770"/>
                  </a:lnTo>
                  <a:lnTo>
                    <a:pt x="1718" y="696"/>
                  </a:lnTo>
                  <a:lnTo>
                    <a:pt x="1694" y="624"/>
                  </a:lnTo>
                  <a:lnTo>
                    <a:pt x="1662" y="555"/>
                  </a:lnTo>
                  <a:lnTo>
                    <a:pt x="1626" y="490"/>
                  </a:lnTo>
                  <a:lnTo>
                    <a:pt x="1583" y="429"/>
                  </a:lnTo>
                  <a:lnTo>
                    <a:pt x="1535" y="371"/>
                  </a:lnTo>
                  <a:lnTo>
                    <a:pt x="1482" y="319"/>
                  </a:lnTo>
                  <a:lnTo>
                    <a:pt x="1425" y="271"/>
                  </a:lnTo>
                  <a:lnTo>
                    <a:pt x="1364" y="228"/>
                  </a:lnTo>
                  <a:lnTo>
                    <a:pt x="1298" y="192"/>
                  </a:lnTo>
                  <a:lnTo>
                    <a:pt x="1231" y="161"/>
                  </a:lnTo>
                  <a:lnTo>
                    <a:pt x="1158" y="136"/>
                  </a:lnTo>
                  <a:lnTo>
                    <a:pt x="1083" y="118"/>
                  </a:lnTo>
                  <a:lnTo>
                    <a:pt x="1007" y="106"/>
                  </a:lnTo>
                  <a:lnTo>
                    <a:pt x="927" y="103"/>
                  </a:lnTo>
                  <a:close/>
                  <a:moveTo>
                    <a:pt x="927" y="0"/>
                  </a:moveTo>
                  <a:lnTo>
                    <a:pt x="1012" y="5"/>
                  </a:lnTo>
                  <a:lnTo>
                    <a:pt x="1094" y="16"/>
                  </a:lnTo>
                  <a:lnTo>
                    <a:pt x="1174" y="34"/>
                  </a:lnTo>
                  <a:lnTo>
                    <a:pt x="1250" y="58"/>
                  </a:lnTo>
                  <a:lnTo>
                    <a:pt x="1324" y="89"/>
                  </a:lnTo>
                  <a:lnTo>
                    <a:pt x="1395" y="127"/>
                  </a:lnTo>
                  <a:lnTo>
                    <a:pt x="1462" y="170"/>
                  </a:lnTo>
                  <a:lnTo>
                    <a:pt x="1525" y="219"/>
                  </a:lnTo>
                  <a:lnTo>
                    <a:pt x="1583" y="272"/>
                  </a:lnTo>
                  <a:lnTo>
                    <a:pt x="1636" y="330"/>
                  </a:lnTo>
                  <a:lnTo>
                    <a:pt x="1684" y="393"/>
                  </a:lnTo>
                  <a:lnTo>
                    <a:pt x="1728" y="459"/>
                  </a:lnTo>
                  <a:lnTo>
                    <a:pt x="1765" y="531"/>
                  </a:lnTo>
                  <a:lnTo>
                    <a:pt x="1795" y="604"/>
                  </a:lnTo>
                  <a:lnTo>
                    <a:pt x="1821" y="681"/>
                  </a:lnTo>
                  <a:lnTo>
                    <a:pt x="1839" y="760"/>
                  </a:lnTo>
                  <a:lnTo>
                    <a:pt x="1850" y="843"/>
                  </a:lnTo>
                  <a:lnTo>
                    <a:pt x="1853" y="927"/>
                  </a:lnTo>
                  <a:lnTo>
                    <a:pt x="1851" y="1005"/>
                  </a:lnTo>
                  <a:lnTo>
                    <a:pt x="1841" y="1082"/>
                  </a:lnTo>
                  <a:lnTo>
                    <a:pt x="1826" y="1156"/>
                  </a:lnTo>
                  <a:lnTo>
                    <a:pt x="1804" y="1228"/>
                  </a:lnTo>
                  <a:lnTo>
                    <a:pt x="1776" y="1297"/>
                  </a:lnTo>
                  <a:lnTo>
                    <a:pt x="1745" y="1365"/>
                  </a:lnTo>
                  <a:lnTo>
                    <a:pt x="1707" y="1428"/>
                  </a:lnTo>
                  <a:lnTo>
                    <a:pt x="1665" y="1488"/>
                  </a:lnTo>
                  <a:lnTo>
                    <a:pt x="1618" y="1545"/>
                  </a:lnTo>
                  <a:lnTo>
                    <a:pt x="1737" y="1665"/>
                  </a:lnTo>
                  <a:lnTo>
                    <a:pt x="1827" y="1574"/>
                  </a:lnTo>
                  <a:lnTo>
                    <a:pt x="1840" y="1564"/>
                  </a:lnTo>
                  <a:lnTo>
                    <a:pt x="1856" y="1560"/>
                  </a:lnTo>
                  <a:lnTo>
                    <a:pt x="1872" y="1560"/>
                  </a:lnTo>
                  <a:lnTo>
                    <a:pt x="1886" y="1564"/>
                  </a:lnTo>
                  <a:lnTo>
                    <a:pt x="1899" y="1574"/>
                  </a:lnTo>
                  <a:lnTo>
                    <a:pt x="2705" y="2378"/>
                  </a:lnTo>
                  <a:lnTo>
                    <a:pt x="2726" y="2404"/>
                  </a:lnTo>
                  <a:lnTo>
                    <a:pt x="2741" y="2433"/>
                  </a:lnTo>
                  <a:lnTo>
                    <a:pt x="2751" y="2464"/>
                  </a:lnTo>
                  <a:lnTo>
                    <a:pt x="2754" y="2497"/>
                  </a:lnTo>
                  <a:lnTo>
                    <a:pt x="2751" y="2529"/>
                  </a:lnTo>
                  <a:lnTo>
                    <a:pt x="2741" y="2561"/>
                  </a:lnTo>
                  <a:lnTo>
                    <a:pt x="2726" y="2590"/>
                  </a:lnTo>
                  <a:lnTo>
                    <a:pt x="2705" y="2615"/>
                  </a:lnTo>
                  <a:lnTo>
                    <a:pt x="2615" y="2705"/>
                  </a:lnTo>
                  <a:lnTo>
                    <a:pt x="2590" y="2725"/>
                  </a:lnTo>
                  <a:lnTo>
                    <a:pt x="2561" y="2741"/>
                  </a:lnTo>
                  <a:lnTo>
                    <a:pt x="2530" y="2751"/>
                  </a:lnTo>
                  <a:lnTo>
                    <a:pt x="2497" y="2754"/>
                  </a:lnTo>
                  <a:lnTo>
                    <a:pt x="2464" y="2751"/>
                  </a:lnTo>
                  <a:lnTo>
                    <a:pt x="2433" y="2741"/>
                  </a:lnTo>
                  <a:lnTo>
                    <a:pt x="2405" y="2725"/>
                  </a:lnTo>
                  <a:lnTo>
                    <a:pt x="2378" y="2705"/>
                  </a:lnTo>
                  <a:lnTo>
                    <a:pt x="1574" y="1899"/>
                  </a:lnTo>
                  <a:lnTo>
                    <a:pt x="1566" y="1888"/>
                  </a:lnTo>
                  <a:lnTo>
                    <a:pt x="1561" y="1876"/>
                  </a:lnTo>
                  <a:lnTo>
                    <a:pt x="1558" y="1863"/>
                  </a:lnTo>
                  <a:lnTo>
                    <a:pt x="1561" y="1850"/>
                  </a:lnTo>
                  <a:lnTo>
                    <a:pt x="1566" y="1838"/>
                  </a:lnTo>
                  <a:lnTo>
                    <a:pt x="1574" y="1827"/>
                  </a:lnTo>
                  <a:lnTo>
                    <a:pt x="1664" y="1737"/>
                  </a:lnTo>
                  <a:lnTo>
                    <a:pt x="1544" y="1618"/>
                  </a:lnTo>
                  <a:lnTo>
                    <a:pt x="1487" y="1664"/>
                  </a:lnTo>
                  <a:lnTo>
                    <a:pt x="1428" y="1706"/>
                  </a:lnTo>
                  <a:lnTo>
                    <a:pt x="1364" y="1743"/>
                  </a:lnTo>
                  <a:lnTo>
                    <a:pt x="1297" y="1776"/>
                  </a:lnTo>
                  <a:lnTo>
                    <a:pt x="1227" y="1804"/>
                  </a:lnTo>
                  <a:lnTo>
                    <a:pt x="1156" y="1826"/>
                  </a:lnTo>
                  <a:lnTo>
                    <a:pt x="1081" y="1841"/>
                  </a:lnTo>
                  <a:lnTo>
                    <a:pt x="1005" y="1851"/>
                  </a:lnTo>
                  <a:lnTo>
                    <a:pt x="927" y="1853"/>
                  </a:lnTo>
                  <a:lnTo>
                    <a:pt x="843" y="1850"/>
                  </a:lnTo>
                  <a:lnTo>
                    <a:pt x="760" y="1839"/>
                  </a:lnTo>
                  <a:lnTo>
                    <a:pt x="681" y="1821"/>
                  </a:lnTo>
                  <a:lnTo>
                    <a:pt x="603" y="1795"/>
                  </a:lnTo>
                  <a:lnTo>
                    <a:pt x="529" y="1764"/>
                  </a:lnTo>
                  <a:lnTo>
                    <a:pt x="459" y="1726"/>
                  </a:lnTo>
                  <a:lnTo>
                    <a:pt x="393" y="1684"/>
                  </a:lnTo>
                  <a:lnTo>
                    <a:pt x="330" y="1636"/>
                  </a:lnTo>
                  <a:lnTo>
                    <a:pt x="272" y="1583"/>
                  </a:lnTo>
                  <a:lnTo>
                    <a:pt x="219" y="1523"/>
                  </a:lnTo>
                  <a:lnTo>
                    <a:pt x="170" y="1462"/>
                  </a:lnTo>
                  <a:lnTo>
                    <a:pt x="127" y="1394"/>
                  </a:lnTo>
                  <a:lnTo>
                    <a:pt x="89" y="1324"/>
                  </a:lnTo>
                  <a:lnTo>
                    <a:pt x="58" y="1250"/>
                  </a:lnTo>
                  <a:lnTo>
                    <a:pt x="34" y="1173"/>
                  </a:lnTo>
                  <a:lnTo>
                    <a:pt x="14" y="1093"/>
                  </a:lnTo>
                  <a:lnTo>
                    <a:pt x="3" y="1011"/>
                  </a:lnTo>
                  <a:lnTo>
                    <a:pt x="0" y="927"/>
                  </a:lnTo>
                  <a:lnTo>
                    <a:pt x="3" y="843"/>
                  </a:lnTo>
                  <a:lnTo>
                    <a:pt x="16" y="760"/>
                  </a:lnTo>
                  <a:lnTo>
                    <a:pt x="34" y="681"/>
                  </a:lnTo>
                  <a:lnTo>
                    <a:pt x="58" y="604"/>
                  </a:lnTo>
                  <a:lnTo>
                    <a:pt x="89" y="531"/>
                  </a:lnTo>
                  <a:lnTo>
                    <a:pt x="127" y="459"/>
                  </a:lnTo>
                  <a:lnTo>
                    <a:pt x="170" y="393"/>
                  </a:lnTo>
                  <a:lnTo>
                    <a:pt x="219" y="330"/>
                  </a:lnTo>
                  <a:lnTo>
                    <a:pt x="272" y="272"/>
                  </a:lnTo>
                  <a:lnTo>
                    <a:pt x="330" y="219"/>
                  </a:lnTo>
                  <a:lnTo>
                    <a:pt x="393" y="170"/>
                  </a:lnTo>
                  <a:lnTo>
                    <a:pt x="459" y="127"/>
                  </a:lnTo>
                  <a:lnTo>
                    <a:pt x="531" y="89"/>
                  </a:lnTo>
                  <a:lnTo>
                    <a:pt x="604" y="58"/>
                  </a:lnTo>
                  <a:lnTo>
                    <a:pt x="681" y="34"/>
                  </a:lnTo>
                  <a:lnTo>
                    <a:pt x="760" y="16"/>
                  </a:lnTo>
                  <a:lnTo>
                    <a:pt x="843" y="5"/>
                  </a:lnTo>
                  <a:lnTo>
                    <a:pt x="9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0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Asking questions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7867650" cy="4351338"/>
          </a:xfrm>
        </p:spPr>
        <p:txBody>
          <a:bodyPr>
            <a:normAutofit/>
          </a:bodyPr>
          <a:lstStyle/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What are the </a:t>
            </a:r>
            <a:r>
              <a:rPr lang="pt-PT" sz="2400" b="1" dirty="0">
                <a:latin typeface="Century Gothic" panose="020B0502020202020204" pitchFamily="34" charset="0"/>
              </a:rPr>
              <a:t>safest areas</a:t>
            </a:r>
            <a:r>
              <a:rPr lang="pt-PT" sz="2400" dirty="0">
                <a:latin typeface="Century Gothic" panose="020B0502020202020204" pitchFamily="34" charset="0"/>
              </a:rPr>
              <a:t> in Chicago?</a:t>
            </a:r>
          </a:p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How did the </a:t>
            </a:r>
            <a:r>
              <a:rPr lang="pt-PT" sz="2400" b="1" dirty="0">
                <a:latin typeface="Century Gothic" panose="020B0502020202020204" pitchFamily="34" charset="0"/>
              </a:rPr>
              <a:t>safety levels </a:t>
            </a:r>
            <a:r>
              <a:rPr lang="pt-PT" sz="2400" dirty="0">
                <a:latin typeface="Century Gothic" panose="020B0502020202020204" pitchFamily="34" charset="0"/>
              </a:rPr>
              <a:t>develop with </a:t>
            </a:r>
            <a:r>
              <a:rPr lang="pt-PT" sz="2400" b="1" dirty="0">
                <a:latin typeface="Century Gothic" panose="020B0502020202020204" pitchFamily="34" charset="0"/>
              </a:rPr>
              <a:t>time</a:t>
            </a:r>
            <a:r>
              <a:rPr lang="pt-PT" sz="2400" dirty="0">
                <a:latin typeface="Century Gothic" panose="020B0502020202020204" pitchFamily="34" charset="0"/>
              </a:rPr>
              <a:t>?</a:t>
            </a:r>
          </a:p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Is the city </a:t>
            </a:r>
            <a:r>
              <a:rPr lang="pt-PT" sz="2400" b="1" dirty="0">
                <a:latin typeface="Century Gothic" panose="020B0502020202020204" pitchFamily="34" charset="0"/>
              </a:rPr>
              <a:t>safer than before</a:t>
            </a:r>
            <a:r>
              <a:rPr lang="pt-PT" sz="2400" dirty="0">
                <a:latin typeface="Century Gothic" panose="020B0502020202020204" pitchFamily="34" charset="0"/>
              </a:rPr>
              <a:t>?</a:t>
            </a:r>
          </a:p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Are the efforts in </a:t>
            </a:r>
            <a:r>
              <a:rPr lang="en-US" sz="2400" b="1" dirty="0">
                <a:latin typeface="Century Gothic" panose="020B0502020202020204" pitchFamily="34" charset="0"/>
              </a:rPr>
              <a:t>mitigating crime</a:t>
            </a:r>
            <a:r>
              <a:rPr lang="en-US" sz="2400" dirty="0">
                <a:latin typeface="Century Gothic" panose="020B0502020202020204" pitchFamily="34" charset="0"/>
              </a:rPr>
              <a:t> being </a:t>
            </a:r>
            <a:r>
              <a:rPr lang="en-US" sz="2400" b="1" dirty="0">
                <a:latin typeface="Century Gothic" panose="020B0502020202020204" pitchFamily="34" charset="0"/>
              </a:rPr>
              <a:t>effective</a:t>
            </a:r>
            <a:r>
              <a:rPr lang="en-US" sz="2400" dirty="0">
                <a:latin typeface="Century Gothic" panose="020B0502020202020204" pitchFamily="34" charset="0"/>
              </a:rPr>
              <a:t> and contributing to a safer society?                                            </a:t>
            </a:r>
            <a:endParaRPr lang="pt-PT" sz="24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09"/>
          <p:cNvGrpSpPr>
            <a:grpSpLocks noChangeAspect="1"/>
          </p:cNvGrpSpPr>
          <p:nvPr/>
        </p:nvGrpSpPr>
        <p:grpSpPr bwMode="auto">
          <a:xfrm>
            <a:off x="9112796" y="2630218"/>
            <a:ext cx="793203" cy="793203"/>
            <a:chOff x="220" y="3538"/>
            <a:chExt cx="436" cy="436"/>
          </a:xfrm>
          <a:solidFill>
            <a:schemeClr val="tx1"/>
          </a:solidFill>
        </p:grpSpPr>
        <p:sp>
          <p:nvSpPr>
            <p:cNvPr id="6" name="Freeform 411"/>
            <p:cNvSpPr>
              <a:spLocks/>
            </p:cNvSpPr>
            <p:nvPr/>
          </p:nvSpPr>
          <p:spPr bwMode="auto">
            <a:xfrm>
              <a:off x="312" y="3573"/>
              <a:ext cx="22" cy="22"/>
            </a:xfrm>
            <a:custGeom>
              <a:avLst/>
              <a:gdLst>
                <a:gd name="T0" fmla="*/ 57 w 109"/>
                <a:gd name="T1" fmla="*/ 0 h 109"/>
                <a:gd name="T2" fmla="*/ 74 w 109"/>
                <a:gd name="T3" fmla="*/ 3 h 109"/>
                <a:gd name="T4" fmla="*/ 88 w 109"/>
                <a:gd name="T5" fmla="*/ 12 h 109"/>
                <a:gd name="T6" fmla="*/ 100 w 109"/>
                <a:gd name="T7" fmla="*/ 24 h 109"/>
                <a:gd name="T8" fmla="*/ 108 w 109"/>
                <a:gd name="T9" fmla="*/ 40 h 109"/>
                <a:gd name="T10" fmla="*/ 109 w 109"/>
                <a:gd name="T11" fmla="*/ 57 h 109"/>
                <a:gd name="T12" fmla="*/ 106 w 109"/>
                <a:gd name="T13" fmla="*/ 72 h 109"/>
                <a:gd name="T14" fmla="*/ 98 w 109"/>
                <a:gd name="T15" fmla="*/ 88 h 109"/>
                <a:gd name="T16" fmla="*/ 85 w 109"/>
                <a:gd name="T17" fmla="*/ 99 h 109"/>
                <a:gd name="T18" fmla="*/ 70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2 w 109"/>
                <a:gd name="T25" fmla="*/ 98 h 109"/>
                <a:gd name="T26" fmla="*/ 10 w 109"/>
                <a:gd name="T27" fmla="*/ 84 h 109"/>
                <a:gd name="T28" fmla="*/ 2 w 109"/>
                <a:gd name="T29" fmla="*/ 69 h 109"/>
                <a:gd name="T30" fmla="*/ 0 w 109"/>
                <a:gd name="T31" fmla="*/ 52 h 109"/>
                <a:gd name="T32" fmla="*/ 4 w 109"/>
                <a:gd name="T33" fmla="*/ 36 h 109"/>
                <a:gd name="T34" fmla="*/ 12 w 109"/>
                <a:gd name="T35" fmla="*/ 21 h 109"/>
                <a:gd name="T36" fmla="*/ 24 w 109"/>
                <a:gd name="T37" fmla="*/ 9 h 109"/>
                <a:gd name="T38" fmla="*/ 41 w 109"/>
                <a:gd name="T39" fmla="*/ 2 h 109"/>
                <a:gd name="T40" fmla="*/ 57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7" y="0"/>
                  </a:moveTo>
                  <a:lnTo>
                    <a:pt x="74" y="3"/>
                  </a:lnTo>
                  <a:lnTo>
                    <a:pt x="88" y="12"/>
                  </a:lnTo>
                  <a:lnTo>
                    <a:pt x="100" y="24"/>
                  </a:lnTo>
                  <a:lnTo>
                    <a:pt x="108" y="40"/>
                  </a:lnTo>
                  <a:lnTo>
                    <a:pt x="109" y="57"/>
                  </a:lnTo>
                  <a:lnTo>
                    <a:pt x="106" y="72"/>
                  </a:lnTo>
                  <a:lnTo>
                    <a:pt x="98" y="88"/>
                  </a:lnTo>
                  <a:lnTo>
                    <a:pt x="85" y="99"/>
                  </a:lnTo>
                  <a:lnTo>
                    <a:pt x="70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2" y="98"/>
                  </a:lnTo>
                  <a:lnTo>
                    <a:pt x="10" y="84"/>
                  </a:lnTo>
                  <a:lnTo>
                    <a:pt x="2" y="69"/>
                  </a:lnTo>
                  <a:lnTo>
                    <a:pt x="0" y="52"/>
                  </a:lnTo>
                  <a:lnTo>
                    <a:pt x="4" y="36"/>
                  </a:lnTo>
                  <a:lnTo>
                    <a:pt x="12" y="21"/>
                  </a:lnTo>
                  <a:lnTo>
                    <a:pt x="24" y="9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Freeform 412"/>
            <p:cNvSpPr>
              <a:spLocks/>
            </p:cNvSpPr>
            <p:nvPr/>
          </p:nvSpPr>
          <p:spPr bwMode="auto">
            <a:xfrm>
              <a:off x="281" y="3599"/>
              <a:ext cx="21" cy="22"/>
            </a:xfrm>
            <a:custGeom>
              <a:avLst/>
              <a:gdLst>
                <a:gd name="T0" fmla="*/ 63 w 108"/>
                <a:gd name="T1" fmla="*/ 0 h 109"/>
                <a:gd name="T2" fmla="*/ 79 w 108"/>
                <a:gd name="T3" fmla="*/ 5 h 109"/>
                <a:gd name="T4" fmla="*/ 92 w 108"/>
                <a:gd name="T5" fmla="*/ 16 h 109"/>
                <a:gd name="T6" fmla="*/ 103 w 108"/>
                <a:gd name="T7" fmla="*/ 30 h 109"/>
                <a:gd name="T8" fmla="*/ 108 w 108"/>
                <a:gd name="T9" fmla="*/ 46 h 109"/>
                <a:gd name="T10" fmla="*/ 108 w 108"/>
                <a:gd name="T11" fmla="*/ 63 h 109"/>
                <a:gd name="T12" fmla="*/ 103 w 108"/>
                <a:gd name="T13" fmla="*/ 79 h 109"/>
                <a:gd name="T14" fmla="*/ 92 w 108"/>
                <a:gd name="T15" fmla="*/ 92 h 109"/>
                <a:gd name="T16" fmla="*/ 81 w 108"/>
                <a:gd name="T17" fmla="*/ 102 h 109"/>
                <a:gd name="T18" fmla="*/ 68 w 108"/>
                <a:gd name="T19" fmla="*/ 106 h 109"/>
                <a:gd name="T20" fmla="*/ 55 w 108"/>
                <a:gd name="T21" fmla="*/ 109 h 109"/>
                <a:gd name="T22" fmla="*/ 40 w 108"/>
                <a:gd name="T23" fmla="*/ 106 h 109"/>
                <a:gd name="T24" fmla="*/ 27 w 108"/>
                <a:gd name="T25" fmla="*/ 102 h 109"/>
                <a:gd name="T26" fmla="*/ 16 w 108"/>
                <a:gd name="T27" fmla="*/ 92 h 109"/>
                <a:gd name="T28" fmla="*/ 5 w 108"/>
                <a:gd name="T29" fmla="*/ 79 h 109"/>
                <a:gd name="T30" fmla="*/ 0 w 108"/>
                <a:gd name="T31" fmla="*/ 63 h 109"/>
                <a:gd name="T32" fmla="*/ 0 w 108"/>
                <a:gd name="T33" fmla="*/ 46 h 109"/>
                <a:gd name="T34" fmla="*/ 5 w 108"/>
                <a:gd name="T35" fmla="*/ 30 h 109"/>
                <a:gd name="T36" fmla="*/ 16 w 108"/>
                <a:gd name="T37" fmla="*/ 16 h 109"/>
                <a:gd name="T38" fmla="*/ 30 w 108"/>
                <a:gd name="T39" fmla="*/ 5 h 109"/>
                <a:gd name="T40" fmla="*/ 46 w 108"/>
                <a:gd name="T41" fmla="*/ 0 h 109"/>
                <a:gd name="T42" fmla="*/ 63 w 108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9">
                  <a:moveTo>
                    <a:pt x="63" y="0"/>
                  </a:moveTo>
                  <a:lnTo>
                    <a:pt x="79" y="5"/>
                  </a:lnTo>
                  <a:lnTo>
                    <a:pt x="92" y="16"/>
                  </a:lnTo>
                  <a:lnTo>
                    <a:pt x="103" y="30"/>
                  </a:lnTo>
                  <a:lnTo>
                    <a:pt x="108" y="46"/>
                  </a:lnTo>
                  <a:lnTo>
                    <a:pt x="108" y="63"/>
                  </a:lnTo>
                  <a:lnTo>
                    <a:pt x="103" y="79"/>
                  </a:lnTo>
                  <a:lnTo>
                    <a:pt x="92" y="92"/>
                  </a:lnTo>
                  <a:lnTo>
                    <a:pt x="81" y="102"/>
                  </a:lnTo>
                  <a:lnTo>
                    <a:pt x="68" y="106"/>
                  </a:lnTo>
                  <a:lnTo>
                    <a:pt x="55" y="109"/>
                  </a:lnTo>
                  <a:lnTo>
                    <a:pt x="40" y="106"/>
                  </a:lnTo>
                  <a:lnTo>
                    <a:pt x="27" y="102"/>
                  </a:lnTo>
                  <a:lnTo>
                    <a:pt x="16" y="92"/>
                  </a:lnTo>
                  <a:lnTo>
                    <a:pt x="5" y="79"/>
                  </a:lnTo>
                  <a:lnTo>
                    <a:pt x="0" y="63"/>
                  </a:lnTo>
                  <a:lnTo>
                    <a:pt x="0" y="46"/>
                  </a:lnTo>
                  <a:lnTo>
                    <a:pt x="5" y="30"/>
                  </a:lnTo>
                  <a:lnTo>
                    <a:pt x="16" y="16"/>
                  </a:lnTo>
                  <a:lnTo>
                    <a:pt x="30" y="5"/>
                  </a:lnTo>
                  <a:lnTo>
                    <a:pt x="46" y="0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Freeform 413"/>
            <p:cNvSpPr>
              <a:spLocks/>
            </p:cNvSpPr>
            <p:nvPr/>
          </p:nvSpPr>
          <p:spPr bwMode="auto">
            <a:xfrm>
              <a:off x="348" y="3554"/>
              <a:ext cx="22" cy="22"/>
            </a:xfrm>
            <a:custGeom>
              <a:avLst/>
              <a:gdLst>
                <a:gd name="T0" fmla="*/ 51 w 109"/>
                <a:gd name="T1" fmla="*/ 0 h 109"/>
                <a:gd name="T2" fmla="*/ 68 w 109"/>
                <a:gd name="T3" fmla="*/ 1 h 109"/>
                <a:gd name="T4" fmla="*/ 82 w 109"/>
                <a:gd name="T5" fmla="*/ 9 h 109"/>
                <a:gd name="T6" fmla="*/ 96 w 109"/>
                <a:gd name="T7" fmla="*/ 18 h 109"/>
                <a:gd name="T8" fmla="*/ 105 w 109"/>
                <a:gd name="T9" fmla="*/ 34 h 109"/>
                <a:gd name="T10" fmla="*/ 109 w 109"/>
                <a:gd name="T11" fmla="*/ 51 h 109"/>
                <a:gd name="T12" fmla="*/ 108 w 109"/>
                <a:gd name="T13" fmla="*/ 67 h 109"/>
                <a:gd name="T14" fmla="*/ 100 w 109"/>
                <a:gd name="T15" fmla="*/ 82 h 109"/>
                <a:gd name="T16" fmla="*/ 89 w 109"/>
                <a:gd name="T17" fmla="*/ 96 h 109"/>
                <a:gd name="T18" fmla="*/ 75 w 109"/>
                <a:gd name="T19" fmla="*/ 104 h 109"/>
                <a:gd name="T20" fmla="*/ 65 w 109"/>
                <a:gd name="T21" fmla="*/ 108 h 109"/>
                <a:gd name="T22" fmla="*/ 54 w 109"/>
                <a:gd name="T23" fmla="*/ 109 h 109"/>
                <a:gd name="T24" fmla="*/ 39 w 109"/>
                <a:gd name="T25" fmla="*/ 107 h 109"/>
                <a:gd name="T26" fmla="*/ 24 w 109"/>
                <a:gd name="T27" fmla="*/ 99 h 109"/>
                <a:gd name="T28" fmla="*/ 13 w 109"/>
                <a:gd name="T29" fmla="*/ 90 h 109"/>
                <a:gd name="T30" fmla="*/ 5 w 109"/>
                <a:gd name="T31" fmla="*/ 75 h 109"/>
                <a:gd name="T32" fmla="*/ 0 w 109"/>
                <a:gd name="T33" fmla="*/ 58 h 109"/>
                <a:gd name="T34" fmla="*/ 2 w 109"/>
                <a:gd name="T35" fmla="*/ 41 h 109"/>
                <a:gd name="T36" fmla="*/ 8 w 109"/>
                <a:gd name="T37" fmla="*/ 26 h 109"/>
                <a:gd name="T38" fmla="*/ 19 w 109"/>
                <a:gd name="T39" fmla="*/ 14 h 109"/>
                <a:gd name="T40" fmla="*/ 34 w 109"/>
                <a:gd name="T41" fmla="*/ 4 h 109"/>
                <a:gd name="T42" fmla="*/ 51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1" y="0"/>
                  </a:moveTo>
                  <a:lnTo>
                    <a:pt x="68" y="1"/>
                  </a:lnTo>
                  <a:lnTo>
                    <a:pt x="82" y="9"/>
                  </a:lnTo>
                  <a:lnTo>
                    <a:pt x="96" y="18"/>
                  </a:lnTo>
                  <a:lnTo>
                    <a:pt x="105" y="34"/>
                  </a:lnTo>
                  <a:lnTo>
                    <a:pt x="109" y="51"/>
                  </a:lnTo>
                  <a:lnTo>
                    <a:pt x="108" y="67"/>
                  </a:lnTo>
                  <a:lnTo>
                    <a:pt x="100" y="82"/>
                  </a:lnTo>
                  <a:lnTo>
                    <a:pt x="89" y="96"/>
                  </a:lnTo>
                  <a:lnTo>
                    <a:pt x="75" y="104"/>
                  </a:lnTo>
                  <a:lnTo>
                    <a:pt x="65" y="108"/>
                  </a:lnTo>
                  <a:lnTo>
                    <a:pt x="54" y="109"/>
                  </a:lnTo>
                  <a:lnTo>
                    <a:pt x="39" y="107"/>
                  </a:lnTo>
                  <a:lnTo>
                    <a:pt x="24" y="99"/>
                  </a:lnTo>
                  <a:lnTo>
                    <a:pt x="13" y="90"/>
                  </a:lnTo>
                  <a:lnTo>
                    <a:pt x="5" y="75"/>
                  </a:lnTo>
                  <a:lnTo>
                    <a:pt x="0" y="58"/>
                  </a:lnTo>
                  <a:lnTo>
                    <a:pt x="2" y="41"/>
                  </a:lnTo>
                  <a:lnTo>
                    <a:pt x="8" y="26"/>
                  </a:lnTo>
                  <a:lnTo>
                    <a:pt x="19" y="14"/>
                  </a:lnTo>
                  <a:lnTo>
                    <a:pt x="34" y="4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Freeform 414"/>
            <p:cNvSpPr>
              <a:spLocks/>
            </p:cNvSpPr>
            <p:nvPr/>
          </p:nvSpPr>
          <p:spPr bwMode="auto">
            <a:xfrm>
              <a:off x="255" y="3630"/>
              <a:ext cx="22" cy="22"/>
            </a:xfrm>
            <a:custGeom>
              <a:avLst/>
              <a:gdLst>
                <a:gd name="T0" fmla="*/ 52 w 109"/>
                <a:gd name="T1" fmla="*/ 0 h 109"/>
                <a:gd name="T2" fmla="*/ 69 w 109"/>
                <a:gd name="T3" fmla="*/ 2 h 109"/>
                <a:gd name="T4" fmla="*/ 84 w 109"/>
                <a:gd name="T5" fmla="*/ 10 h 109"/>
                <a:gd name="T6" fmla="*/ 98 w 109"/>
                <a:gd name="T7" fmla="*/ 22 h 109"/>
                <a:gd name="T8" fmla="*/ 105 w 109"/>
                <a:gd name="T9" fmla="*/ 36 h 109"/>
                <a:gd name="T10" fmla="*/ 109 w 109"/>
                <a:gd name="T11" fmla="*/ 52 h 109"/>
                <a:gd name="T12" fmla="*/ 106 w 109"/>
                <a:gd name="T13" fmla="*/ 69 h 109"/>
                <a:gd name="T14" fmla="*/ 99 w 109"/>
                <a:gd name="T15" fmla="*/ 85 h 109"/>
                <a:gd name="T16" fmla="*/ 87 w 109"/>
                <a:gd name="T17" fmla="*/ 98 h 109"/>
                <a:gd name="T18" fmla="*/ 71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4 w 109"/>
                <a:gd name="T25" fmla="*/ 99 h 109"/>
                <a:gd name="T26" fmla="*/ 12 w 109"/>
                <a:gd name="T27" fmla="*/ 88 h 109"/>
                <a:gd name="T28" fmla="*/ 3 w 109"/>
                <a:gd name="T29" fmla="*/ 74 h 109"/>
                <a:gd name="T30" fmla="*/ 0 w 109"/>
                <a:gd name="T31" fmla="*/ 57 h 109"/>
                <a:gd name="T32" fmla="*/ 2 w 109"/>
                <a:gd name="T33" fmla="*/ 40 h 109"/>
                <a:gd name="T34" fmla="*/ 9 w 109"/>
                <a:gd name="T35" fmla="*/ 24 h 109"/>
                <a:gd name="T36" fmla="*/ 21 w 109"/>
                <a:gd name="T37" fmla="*/ 12 h 109"/>
                <a:gd name="T38" fmla="*/ 36 w 109"/>
                <a:gd name="T39" fmla="*/ 4 h 109"/>
                <a:gd name="T40" fmla="*/ 52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2" y="0"/>
                  </a:moveTo>
                  <a:lnTo>
                    <a:pt x="69" y="2"/>
                  </a:lnTo>
                  <a:lnTo>
                    <a:pt x="84" y="10"/>
                  </a:lnTo>
                  <a:lnTo>
                    <a:pt x="98" y="22"/>
                  </a:lnTo>
                  <a:lnTo>
                    <a:pt x="105" y="36"/>
                  </a:lnTo>
                  <a:lnTo>
                    <a:pt x="109" y="52"/>
                  </a:lnTo>
                  <a:lnTo>
                    <a:pt x="106" y="69"/>
                  </a:lnTo>
                  <a:lnTo>
                    <a:pt x="99" y="85"/>
                  </a:lnTo>
                  <a:lnTo>
                    <a:pt x="87" y="98"/>
                  </a:lnTo>
                  <a:lnTo>
                    <a:pt x="71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4" y="99"/>
                  </a:lnTo>
                  <a:lnTo>
                    <a:pt x="12" y="88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9" y="24"/>
                  </a:lnTo>
                  <a:lnTo>
                    <a:pt x="21" y="12"/>
                  </a:lnTo>
                  <a:lnTo>
                    <a:pt x="36" y="4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Freeform 415"/>
            <p:cNvSpPr>
              <a:spLocks/>
            </p:cNvSpPr>
            <p:nvPr/>
          </p:nvSpPr>
          <p:spPr bwMode="auto">
            <a:xfrm>
              <a:off x="236" y="3666"/>
              <a:ext cx="22" cy="22"/>
            </a:xfrm>
            <a:custGeom>
              <a:avLst/>
              <a:gdLst>
                <a:gd name="T0" fmla="*/ 58 w 109"/>
                <a:gd name="T1" fmla="*/ 0 h 109"/>
                <a:gd name="T2" fmla="*/ 75 w 109"/>
                <a:gd name="T3" fmla="*/ 5 h 109"/>
                <a:gd name="T4" fmla="*/ 90 w 109"/>
                <a:gd name="T5" fmla="*/ 13 h 109"/>
                <a:gd name="T6" fmla="*/ 101 w 109"/>
                <a:gd name="T7" fmla="*/ 27 h 109"/>
                <a:gd name="T8" fmla="*/ 107 w 109"/>
                <a:gd name="T9" fmla="*/ 42 h 109"/>
                <a:gd name="T10" fmla="*/ 109 w 109"/>
                <a:gd name="T11" fmla="*/ 58 h 109"/>
                <a:gd name="T12" fmla="*/ 104 w 109"/>
                <a:gd name="T13" fmla="*/ 75 h 109"/>
                <a:gd name="T14" fmla="*/ 96 w 109"/>
                <a:gd name="T15" fmla="*/ 89 h 109"/>
                <a:gd name="T16" fmla="*/ 85 w 109"/>
                <a:gd name="T17" fmla="*/ 100 h 109"/>
                <a:gd name="T18" fmla="*/ 70 w 109"/>
                <a:gd name="T19" fmla="*/ 106 h 109"/>
                <a:gd name="T20" fmla="*/ 55 w 109"/>
                <a:gd name="T21" fmla="*/ 109 h 109"/>
                <a:gd name="T22" fmla="*/ 44 w 109"/>
                <a:gd name="T23" fmla="*/ 108 h 109"/>
                <a:gd name="T24" fmla="*/ 34 w 109"/>
                <a:gd name="T25" fmla="*/ 105 h 109"/>
                <a:gd name="T26" fmla="*/ 18 w 109"/>
                <a:gd name="T27" fmla="*/ 96 h 109"/>
                <a:gd name="T28" fmla="*/ 9 w 109"/>
                <a:gd name="T29" fmla="*/ 83 h 109"/>
                <a:gd name="T30" fmla="*/ 1 w 109"/>
                <a:gd name="T31" fmla="*/ 68 h 109"/>
                <a:gd name="T32" fmla="*/ 0 w 109"/>
                <a:gd name="T33" fmla="*/ 51 h 109"/>
                <a:gd name="T34" fmla="*/ 4 w 109"/>
                <a:gd name="T35" fmla="*/ 34 h 109"/>
                <a:gd name="T36" fmla="*/ 14 w 109"/>
                <a:gd name="T37" fmla="*/ 19 h 109"/>
                <a:gd name="T38" fmla="*/ 27 w 109"/>
                <a:gd name="T39" fmla="*/ 8 h 109"/>
                <a:gd name="T40" fmla="*/ 41 w 109"/>
                <a:gd name="T41" fmla="*/ 1 h 109"/>
                <a:gd name="T42" fmla="*/ 58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8" y="0"/>
                  </a:moveTo>
                  <a:lnTo>
                    <a:pt x="75" y="5"/>
                  </a:lnTo>
                  <a:lnTo>
                    <a:pt x="90" y="13"/>
                  </a:lnTo>
                  <a:lnTo>
                    <a:pt x="101" y="27"/>
                  </a:lnTo>
                  <a:lnTo>
                    <a:pt x="107" y="42"/>
                  </a:lnTo>
                  <a:lnTo>
                    <a:pt x="109" y="58"/>
                  </a:lnTo>
                  <a:lnTo>
                    <a:pt x="104" y="75"/>
                  </a:lnTo>
                  <a:lnTo>
                    <a:pt x="96" y="89"/>
                  </a:lnTo>
                  <a:lnTo>
                    <a:pt x="85" y="100"/>
                  </a:lnTo>
                  <a:lnTo>
                    <a:pt x="70" y="106"/>
                  </a:lnTo>
                  <a:lnTo>
                    <a:pt x="55" y="109"/>
                  </a:lnTo>
                  <a:lnTo>
                    <a:pt x="44" y="108"/>
                  </a:lnTo>
                  <a:lnTo>
                    <a:pt x="34" y="105"/>
                  </a:lnTo>
                  <a:lnTo>
                    <a:pt x="18" y="96"/>
                  </a:lnTo>
                  <a:lnTo>
                    <a:pt x="9" y="83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4" y="19"/>
                  </a:lnTo>
                  <a:lnTo>
                    <a:pt x="27" y="8"/>
                  </a:lnTo>
                  <a:lnTo>
                    <a:pt x="41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Freeform 416"/>
            <p:cNvSpPr>
              <a:spLocks/>
            </p:cNvSpPr>
            <p:nvPr/>
          </p:nvSpPr>
          <p:spPr bwMode="auto">
            <a:xfrm>
              <a:off x="387" y="3542"/>
              <a:ext cx="21" cy="22"/>
            </a:xfrm>
            <a:custGeom>
              <a:avLst/>
              <a:gdLst>
                <a:gd name="T0" fmla="*/ 60 w 107"/>
                <a:gd name="T1" fmla="*/ 0 h 108"/>
                <a:gd name="T2" fmla="*/ 76 w 107"/>
                <a:gd name="T3" fmla="*/ 5 h 108"/>
                <a:gd name="T4" fmla="*/ 90 w 107"/>
                <a:gd name="T5" fmla="*/ 13 h 108"/>
                <a:gd name="T6" fmla="*/ 100 w 107"/>
                <a:gd name="T7" fmla="*/ 27 h 108"/>
                <a:gd name="T8" fmla="*/ 106 w 107"/>
                <a:gd name="T9" fmla="*/ 44 h 108"/>
                <a:gd name="T10" fmla="*/ 107 w 107"/>
                <a:gd name="T11" fmla="*/ 61 h 108"/>
                <a:gd name="T12" fmla="*/ 102 w 107"/>
                <a:gd name="T13" fmla="*/ 76 h 108"/>
                <a:gd name="T14" fmla="*/ 93 w 107"/>
                <a:gd name="T15" fmla="*/ 91 h 108"/>
                <a:gd name="T16" fmla="*/ 81 w 107"/>
                <a:gd name="T17" fmla="*/ 101 h 108"/>
                <a:gd name="T18" fmla="*/ 64 w 107"/>
                <a:gd name="T19" fmla="*/ 107 h 108"/>
                <a:gd name="T20" fmla="*/ 59 w 107"/>
                <a:gd name="T21" fmla="*/ 108 h 108"/>
                <a:gd name="T22" fmla="*/ 53 w 107"/>
                <a:gd name="T23" fmla="*/ 108 h 108"/>
                <a:gd name="T24" fmla="*/ 35 w 107"/>
                <a:gd name="T25" fmla="*/ 104 h 108"/>
                <a:gd name="T26" fmla="*/ 19 w 107"/>
                <a:gd name="T27" fmla="*/ 96 h 108"/>
                <a:gd name="T28" fmla="*/ 7 w 107"/>
                <a:gd name="T29" fmla="*/ 82 h 108"/>
                <a:gd name="T30" fmla="*/ 0 w 107"/>
                <a:gd name="T31" fmla="*/ 64 h 108"/>
                <a:gd name="T32" fmla="*/ 0 w 107"/>
                <a:gd name="T33" fmla="*/ 47 h 108"/>
                <a:gd name="T34" fmla="*/ 5 w 107"/>
                <a:gd name="T35" fmla="*/ 32 h 108"/>
                <a:gd name="T36" fmla="*/ 13 w 107"/>
                <a:gd name="T37" fmla="*/ 17 h 108"/>
                <a:gd name="T38" fmla="*/ 26 w 107"/>
                <a:gd name="T39" fmla="*/ 7 h 108"/>
                <a:gd name="T40" fmla="*/ 43 w 107"/>
                <a:gd name="T41" fmla="*/ 0 h 108"/>
                <a:gd name="T42" fmla="*/ 60 w 107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08">
                  <a:moveTo>
                    <a:pt x="60" y="0"/>
                  </a:moveTo>
                  <a:lnTo>
                    <a:pt x="76" y="5"/>
                  </a:lnTo>
                  <a:lnTo>
                    <a:pt x="90" y="13"/>
                  </a:lnTo>
                  <a:lnTo>
                    <a:pt x="100" y="27"/>
                  </a:lnTo>
                  <a:lnTo>
                    <a:pt x="106" y="44"/>
                  </a:lnTo>
                  <a:lnTo>
                    <a:pt x="107" y="61"/>
                  </a:lnTo>
                  <a:lnTo>
                    <a:pt x="102" y="76"/>
                  </a:lnTo>
                  <a:lnTo>
                    <a:pt x="93" y="91"/>
                  </a:lnTo>
                  <a:lnTo>
                    <a:pt x="81" y="101"/>
                  </a:lnTo>
                  <a:lnTo>
                    <a:pt x="64" y="107"/>
                  </a:lnTo>
                  <a:lnTo>
                    <a:pt x="59" y="108"/>
                  </a:lnTo>
                  <a:lnTo>
                    <a:pt x="53" y="108"/>
                  </a:lnTo>
                  <a:lnTo>
                    <a:pt x="35" y="104"/>
                  </a:lnTo>
                  <a:lnTo>
                    <a:pt x="19" y="96"/>
                  </a:lnTo>
                  <a:lnTo>
                    <a:pt x="7" y="82"/>
                  </a:lnTo>
                  <a:lnTo>
                    <a:pt x="0" y="64"/>
                  </a:lnTo>
                  <a:lnTo>
                    <a:pt x="0" y="47"/>
                  </a:lnTo>
                  <a:lnTo>
                    <a:pt x="5" y="32"/>
                  </a:lnTo>
                  <a:lnTo>
                    <a:pt x="13" y="17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Freeform 417"/>
            <p:cNvSpPr>
              <a:spLocks/>
            </p:cNvSpPr>
            <p:nvPr/>
          </p:nvSpPr>
          <p:spPr bwMode="auto">
            <a:xfrm>
              <a:off x="224" y="3705"/>
              <a:ext cx="22" cy="21"/>
            </a:xfrm>
            <a:custGeom>
              <a:avLst/>
              <a:gdLst>
                <a:gd name="T0" fmla="*/ 46 w 108"/>
                <a:gd name="T1" fmla="*/ 0 h 108"/>
                <a:gd name="T2" fmla="*/ 64 w 108"/>
                <a:gd name="T3" fmla="*/ 1 h 108"/>
                <a:gd name="T4" fmla="*/ 80 w 108"/>
                <a:gd name="T5" fmla="*/ 7 h 108"/>
                <a:gd name="T6" fmla="*/ 93 w 108"/>
                <a:gd name="T7" fmla="*/ 17 h 108"/>
                <a:gd name="T8" fmla="*/ 103 w 108"/>
                <a:gd name="T9" fmla="*/ 31 h 108"/>
                <a:gd name="T10" fmla="*/ 108 w 108"/>
                <a:gd name="T11" fmla="*/ 47 h 108"/>
                <a:gd name="T12" fmla="*/ 107 w 108"/>
                <a:gd name="T13" fmla="*/ 64 h 108"/>
                <a:gd name="T14" fmla="*/ 99 w 108"/>
                <a:gd name="T15" fmla="*/ 82 h 108"/>
                <a:gd name="T16" fmla="*/ 87 w 108"/>
                <a:gd name="T17" fmla="*/ 96 h 108"/>
                <a:gd name="T18" fmla="*/ 72 w 108"/>
                <a:gd name="T19" fmla="*/ 105 h 108"/>
                <a:gd name="T20" fmla="*/ 53 w 108"/>
                <a:gd name="T21" fmla="*/ 108 h 108"/>
                <a:gd name="T22" fmla="*/ 49 w 108"/>
                <a:gd name="T23" fmla="*/ 107 h 108"/>
                <a:gd name="T24" fmla="*/ 42 w 108"/>
                <a:gd name="T25" fmla="*/ 107 h 108"/>
                <a:gd name="T26" fmla="*/ 27 w 108"/>
                <a:gd name="T27" fmla="*/ 101 h 108"/>
                <a:gd name="T28" fmla="*/ 13 w 108"/>
                <a:gd name="T29" fmla="*/ 90 h 108"/>
                <a:gd name="T30" fmla="*/ 4 w 108"/>
                <a:gd name="T31" fmla="*/ 77 h 108"/>
                <a:gd name="T32" fmla="*/ 0 w 108"/>
                <a:gd name="T33" fmla="*/ 60 h 108"/>
                <a:gd name="T34" fmla="*/ 0 w 108"/>
                <a:gd name="T35" fmla="*/ 43 h 108"/>
                <a:gd name="T36" fmla="*/ 6 w 108"/>
                <a:gd name="T37" fmla="*/ 26 h 108"/>
                <a:gd name="T38" fmla="*/ 17 w 108"/>
                <a:gd name="T39" fmla="*/ 14 h 108"/>
                <a:gd name="T40" fmla="*/ 30 w 108"/>
                <a:gd name="T41" fmla="*/ 5 h 108"/>
                <a:gd name="T42" fmla="*/ 46 w 108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8">
                  <a:moveTo>
                    <a:pt x="46" y="0"/>
                  </a:moveTo>
                  <a:lnTo>
                    <a:pt x="64" y="1"/>
                  </a:lnTo>
                  <a:lnTo>
                    <a:pt x="80" y="7"/>
                  </a:lnTo>
                  <a:lnTo>
                    <a:pt x="93" y="17"/>
                  </a:lnTo>
                  <a:lnTo>
                    <a:pt x="103" y="31"/>
                  </a:lnTo>
                  <a:lnTo>
                    <a:pt x="108" y="47"/>
                  </a:lnTo>
                  <a:lnTo>
                    <a:pt x="107" y="64"/>
                  </a:lnTo>
                  <a:lnTo>
                    <a:pt x="99" y="82"/>
                  </a:lnTo>
                  <a:lnTo>
                    <a:pt x="87" y="96"/>
                  </a:lnTo>
                  <a:lnTo>
                    <a:pt x="72" y="105"/>
                  </a:lnTo>
                  <a:lnTo>
                    <a:pt x="53" y="108"/>
                  </a:lnTo>
                  <a:lnTo>
                    <a:pt x="49" y="107"/>
                  </a:lnTo>
                  <a:lnTo>
                    <a:pt x="42" y="107"/>
                  </a:lnTo>
                  <a:lnTo>
                    <a:pt x="27" y="101"/>
                  </a:lnTo>
                  <a:lnTo>
                    <a:pt x="13" y="90"/>
                  </a:lnTo>
                  <a:lnTo>
                    <a:pt x="4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6" y="26"/>
                  </a:lnTo>
                  <a:lnTo>
                    <a:pt x="17" y="14"/>
                  </a:lnTo>
                  <a:lnTo>
                    <a:pt x="30" y="5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Freeform 418"/>
            <p:cNvSpPr>
              <a:spLocks/>
            </p:cNvSpPr>
            <p:nvPr/>
          </p:nvSpPr>
          <p:spPr bwMode="auto">
            <a:xfrm>
              <a:off x="220" y="3538"/>
              <a:ext cx="436" cy="436"/>
            </a:xfrm>
            <a:custGeom>
              <a:avLst/>
              <a:gdLst>
                <a:gd name="T0" fmla="*/ 1261 w 2178"/>
                <a:gd name="T1" fmla="*/ 13 h 2178"/>
                <a:gd name="T2" fmla="*/ 1506 w 2178"/>
                <a:gd name="T3" fmla="*/ 82 h 2178"/>
                <a:gd name="T4" fmla="*/ 1729 w 2178"/>
                <a:gd name="T5" fmla="*/ 206 h 2178"/>
                <a:gd name="T6" fmla="*/ 1918 w 2178"/>
                <a:gd name="T7" fmla="*/ 383 h 2178"/>
                <a:gd name="T8" fmla="*/ 2061 w 2178"/>
                <a:gd name="T9" fmla="*/ 594 h 2178"/>
                <a:gd name="T10" fmla="*/ 2148 w 2178"/>
                <a:gd name="T11" fmla="*/ 833 h 2178"/>
                <a:gd name="T12" fmla="*/ 2178 w 2178"/>
                <a:gd name="T13" fmla="*/ 1089 h 2178"/>
                <a:gd name="T14" fmla="*/ 2148 w 2178"/>
                <a:gd name="T15" fmla="*/ 1345 h 2178"/>
                <a:gd name="T16" fmla="*/ 2061 w 2178"/>
                <a:gd name="T17" fmla="*/ 1584 h 2178"/>
                <a:gd name="T18" fmla="*/ 1918 w 2178"/>
                <a:gd name="T19" fmla="*/ 1795 h 2178"/>
                <a:gd name="T20" fmla="*/ 1729 w 2178"/>
                <a:gd name="T21" fmla="*/ 1972 h 2178"/>
                <a:gd name="T22" fmla="*/ 1506 w 2178"/>
                <a:gd name="T23" fmla="*/ 2096 h 2178"/>
                <a:gd name="T24" fmla="*/ 1261 w 2178"/>
                <a:gd name="T25" fmla="*/ 2165 h 2178"/>
                <a:gd name="T26" fmla="*/ 1002 w 2178"/>
                <a:gd name="T27" fmla="*/ 2175 h 2178"/>
                <a:gd name="T28" fmla="*/ 752 w 2178"/>
                <a:gd name="T29" fmla="*/ 2125 h 2178"/>
                <a:gd name="T30" fmla="*/ 521 w 2178"/>
                <a:gd name="T31" fmla="*/ 2019 h 2178"/>
                <a:gd name="T32" fmla="*/ 319 w 2178"/>
                <a:gd name="T33" fmla="*/ 1859 h 2178"/>
                <a:gd name="T34" fmla="*/ 159 w 2178"/>
                <a:gd name="T35" fmla="*/ 1657 h 2178"/>
                <a:gd name="T36" fmla="*/ 53 w 2178"/>
                <a:gd name="T37" fmla="*/ 1426 h 2178"/>
                <a:gd name="T38" fmla="*/ 3 w 2178"/>
                <a:gd name="T39" fmla="*/ 1176 h 2178"/>
                <a:gd name="T40" fmla="*/ 10 w 2178"/>
                <a:gd name="T41" fmla="*/ 1058 h 2178"/>
                <a:gd name="T42" fmla="*/ 54 w 2178"/>
                <a:gd name="T43" fmla="*/ 1035 h 2178"/>
                <a:gd name="T44" fmla="*/ 98 w 2178"/>
                <a:gd name="T45" fmla="*/ 1058 h 2178"/>
                <a:gd name="T46" fmla="*/ 112 w 2178"/>
                <a:gd name="T47" fmla="*/ 1174 h 2178"/>
                <a:gd name="T48" fmla="*/ 163 w 2178"/>
                <a:gd name="T49" fmla="*/ 1414 h 2178"/>
                <a:gd name="T50" fmla="*/ 270 w 2178"/>
                <a:gd name="T51" fmla="*/ 1629 h 2178"/>
                <a:gd name="T52" fmla="*/ 424 w 2178"/>
                <a:gd name="T53" fmla="*/ 1810 h 2178"/>
                <a:gd name="T54" fmla="*/ 617 w 2178"/>
                <a:gd name="T55" fmla="*/ 1949 h 2178"/>
                <a:gd name="T56" fmla="*/ 841 w 2178"/>
                <a:gd name="T57" fmla="*/ 2038 h 2178"/>
                <a:gd name="T58" fmla="*/ 1089 w 2178"/>
                <a:gd name="T59" fmla="*/ 2070 h 2178"/>
                <a:gd name="T60" fmla="*/ 1337 w 2178"/>
                <a:gd name="T61" fmla="*/ 2038 h 2178"/>
                <a:gd name="T62" fmla="*/ 1561 w 2178"/>
                <a:gd name="T63" fmla="*/ 1949 h 2178"/>
                <a:gd name="T64" fmla="*/ 1754 w 2178"/>
                <a:gd name="T65" fmla="*/ 1810 h 2178"/>
                <a:gd name="T66" fmla="*/ 1908 w 2178"/>
                <a:gd name="T67" fmla="*/ 1629 h 2178"/>
                <a:gd name="T68" fmla="*/ 2015 w 2178"/>
                <a:gd name="T69" fmla="*/ 1414 h 2178"/>
                <a:gd name="T70" fmla="*/ 2066 w 2178"/>
                <a:gd name="T71" fmla="*/ 1174 h 2178"/>
                <a:gd name="T72" fmla="*/ 2056 w 2178"/>
                <a:gd name="T73" fmla="*/ 922 h 2178"/>
                <a:gd name="T74" fmla="*/ 1985 w 2178"/>
                <a:gd name="T75" fmla="*/ 689 h 2178"/>
                <a:gd name="T76" fmla="*/ 1862 w 2178"/>
                <a:gd name="T77" fmla="*/ 484 h 2178"/>
                <a:gd name="T78" fmla="*/ 1694 w 2178"/>
                <a:gd name="T79" fmla="*/ 316 h 2178"/>
                <a:gd name="T80" fmla="*/ 1489 w 2178"/>
                <a:gd name="T81" fmla="*/ 193 h 2178"/>
                <a:gd name="T82" fmla="*/ 1256 w 2178"/>
                <a:gd name="T83" fmla="*/ 122 h 2178"/>
                <a:gd name="T84" fmla="*/ 1072 w 2178"/>
                <a:gd name="T85" fmla="*/ 105 h 2178"/>
                <a:gd name="T86" fmla="*/ 1037 w 2178"/>
                <a:gd name="T87" fmla="*/ 71 h 2178"/>
                <a:gd name="T88" fmla="*/ 1045 w 2178"/>
                <a:gd name="T89" fmla="*/ 21 h 2178"/>
                <a:gd name="T90" fmla="*/ 1089 w 2178"/>
                <a:gd name="T9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8" h="2178">
                  <a:moveTo>
                    <a:pt x="1089" y="0"/>
                  </a:moveTo>
                  <a:lnTo>
                    <a:pt x="1176" y="3"/>
                  </a:lnTo>
                  <a:lnTo>
                    <a:pt x="1261" y="13"/>
                  </a:lnTo>
                  <a:lnTo>
                    <a:pt x="1345" y="30"/>
                  </a:lnTo>
                  <a:lnTo>
                    <a:pt x="1426" y="53"/>
                  </a:lnTo>
                  <a:lnTo>
                    <a:pt x="1506" y="82"/>
                  </a:lnTo>
                  <a:lnTo>
                    <a:pt x="1584" y="117"/>
                  </a:lnTo>
                  <a:lnTo>
                    <a:pt x="1657" y="159"/>
                  </a:lnTo>
                  <a:lnTo>
                    <a:pt x="1729" y="206"/>
                  </a:lnTo>
                  <a:lnTo>
                    <a:pt x="1795" y="260"/>
                  </a:lnTo>
                  <a:lnTo>
                    <a:pt x="1859" y="319"/>
                  </a:lnTo>
                  <a:lnTo>
                    <a:pt x="1918" y="383"/>
                  </a:lnTo>
                  <a:lnTo>
                    <a:pt x="1972" y="449"/>
                  </a:lnTo>
                  <a:lnTo>
                    <a:pt x="2019" y="521"/>
                  </a:lnTo>
                  <a:lnTo>
                    <a:pt x="2061" y="594"/>
                  </a:lnTo>
                  <a:lnTo>
                    <a:pt x="2096" y="672"/>
                  </a:lnTo>
                  <a:lnTo>
                    <a:pt x="2125" y="752"/>
                  </a:lnTo>
                  <a:lnTo>
                    <a:pt x="2148" y="833"/>
                  </a:lnTo>
                  <a:lnTo>
                    <a:pt x="2165" y="917"/>
                  </a:lnTo>
                  <a:lnTo>
                    <a:pt x="2175" y="1002"/>
                  </a:lnTo>
                  <a:lnTo>
                    <a:pt x="2178" y="1089"/>
                  </a:lnTo>
                  <a:lnTo>
                    <a:pt x="2175" y="1176"/>
                  </a:lnTo>
                  <a:lnTo>
                    <a:pt x="2165" y="1261"/>
                  </a:lnTo>
                  <a:lnTo>
                    <a:pt x="2148" y="1345"/>
                  </a:lnTo>
                  <a:lnTo>
                    <a:pt x="2125" y="1426"/>
                  </a:lnTo>
                  <a:lnTo>
                    <a:pt x="2096" y="1506"/>
                  </a:lnTo>
                  <a:lnTo>
                    <a:pt x="2061" y="1584"/>
                  </a:lnTo>
                  <a:lnTo>
                    <a:pt x="2019" y="1657"/>
                  </a:lnTo>
                  <a:lnTo>
                    <a:pt x="1972" y="1729"/>
                  </a:lnTo>
                  <a:lnTo>
                    <a:pt x="1918" y="1795"/>
                  </a:lnTo>
                  <a:lnTo>
                    <a:pt x="1859" y="1859"/>
                  </a:lnTo>
                  <a:lnTo>
                    <a:pt x="1795" y="1918"/>
                  </a:lnTo>
                  <a:lnTo>
                    <a:pt x="1729" y="1972"/>
                  </a:lnTo>
                  <a:lnTo>
                    <a:pt x="1657" y="2019"/>
                  </a:lnTo>
                  <a:lnTo>
                    <a:pt x="1584" y="2061"/>
                  </a:lnTo>
                  <a:lnTo>
                    <a:pt x="1506" y="2096"/>
                  </a:lnTo>
                  <a:lnTo>
                    <a:pt x="1426" y="2125"/>
                  </a:lnTo>
                  <a:lnTo>
                    <a:pt x="1345" y="2148"/>
                  </a:lnTo>
                  <a:lnTo>
                    <a:pt x="1261" y="2165"/>
                  </a:lnTo>
                  <a:lnTo>
                    <a:pt x="1176" y="2175"/>
                  </a:lnTo>
                  <a:lnTo>
                    <a:pt x="1089" y="2178"/>
                  </a:lnTo>
                  <a:lnTo>
                    <a:pt x="1002" y="2175"/>
                  </a:lnTo>
                  <a:lnTo>
                    <a:pt x="917" y="2165"/>
                  </a:lnTo>
                  <a:lnTo>
                    <a:pt x="833" y="2148"/>
                  </a:lnTo>
                  <a:lnTo>
                    <a:pt x="752" y="2125"/>
                  </a:lnTo>
                  <a:lnTo>
                    <a:pt x="672" y="2096"/>
                  </a:lnTo>
                  <a:lnTo>
                    <a:pt x="594" y="2061"/>
                  </a:lnTo>
                  <a:lnTo>
                    <a:pt x="521" y="2019"/>
                  </a:lnTo>
                  <a:lnTo>
                    <a:pt x="449" y="1972"/>
                  </a:lnTo>
                  <a:lnTo>
                    <a:pt x="383" y="1918"/>
                  </a:lnTo>
                  <a:lnTo>
                    <a:pt x="319" y="1859"/>
                  </a:lnTo>
                  <a:lnTo>
                    <a:pt x="260" y="1795"/>
                  </a:lnTo>
                  <a:lnTo>
                    <a:pt x="206" y="1729"/>
                  </a:lnTo>
                  <a:lnTo>
                    <a:pt x="159" y="1657"/>
                  </a:lnTo>
                  <a:lnTo>
                    <a:pt x="117" y="1584"/>
                  </a:lnTo>
                  <a:lnTo>
                    <a:pt x="82" y="1506"/>
                  </a:lnTo>
                  <a:lnTo>
                    <a:pt x="53" y="1426"/>
                  </a:lnTo>
                  <a:lnTo>
                    <a:pt x="30" y="1345"/>
                  </a:lnTo>
                  <a:lnTo>
                    <a:pt x="13" y="1261"/>
                  </a:lnTo>
                  <a:lnTo>
                    <a:pt x="3" y="1176"/>
                  </a:lnTo>
                  <a:lnTo>
                    <a:pt x="0" y="1089"/>
                  </a:lnTo>
                  <a:lnTo>
                    <a:pt x="2" y="1072"/>
                  </a:lnTo>
                  <a:lnTo>
                    <a:pt x="10" y="1058"/>
                  </a:lnTo>
                  <a:lnTo>
                    <a:pt x="21" y="1045"/>
                  </a:lnTo>
                  <a:lnTo>
                    <a:pt x="37" y="1037"/>
                  </a:lnTo>
                  <a:lnTo>
                    <a:pt x="54" y="1035"/>
                  </a:lnTo>
                  <a:lnTo>
                    <a:pt x="71" y="1037"/>
                  </a:lnTo>
                  <a:lnTo>
                    <a:pt x="85" y="1045"/>
                  </a:lnTo>
                  <a:lnTo>
                    <a:pt x="98" y="1058"/>
                  </a:lnTo>
                  <a:lnTo>
                    <a:pt x="105" y="1072"/>
                  </a:lnTo>
                  <a:lnTo>
                    <a:pt x="108" y="1089"/>
                  </a:lnTo>
                  <a:lnTo>
                    <a:pt x="112" y="1174"/>
                  </a:lnTo>
                  <a:lnTo>
                    <a:pt x="122" y="1256"/>
                  </a:lnTo>
                  <a:lnTo>
                    <a:pt x="140" y="1337"/>
                  </a:lnTo>
                  <a:lnTo>
                    <a:pt x="163" y="1414"/>
                  </a:lnTo>
                  <a:lnTo>
                    <a:pt x="193" y="1489"/>
                  </a:lnTo>
                  <a:lnTo>
                    <a:pt x="229" y="1561"/>
                  </a:lnTo>
                  <a:lnTo>
                    <a:pt x="270" y="1629"/>
                  </a:lnTo>
                  <a:lnTo>
                    <a:pt x="316" y="1694"/>
                  </a:lnTo>
                  <a:lnTo>
                    <a:pt x="368" y="1754"/>
                  </a:lnTo>
                  <a:lnTo>
                    <a:pt x="424" y="1810"/>
                  </a:lnTo>
                  <a:lnTo>
                    <a:pt x="484" y="1862"/>
                  </a:lnTo>
                  <a:lnTo>
                    <a:pt x="549" y="1908"/>
                  </a:lnTo>
                  <a:lnTo>
                    <a:pt x="617" y="1949"/>
                  </a:lnTo>
                  <a:lnTo>
                    <a:pt x="689" y="1985"/>
                  </a:lnTo>
                  <a:lnTo>
                    <a:pt x="764" y="2015"/>
                  </a:lnTo>
                  <a:lnTo>
                    <a:pt x="841" y="2038"/>
                  </a:lnTo>
                  <a:lnTo>
                    <a:pt x="922" y="2056"/>
                  </a:lnTo>
                  <a:lnTo>
                    <a:pt x="1004" y="2066"/>
                  </a:lnTo>
                  <a:lnTo>
                    <a:pt x="1089" y="2070"/>
                  </a:lnTo>
                  <a:lnTo>
                    <a:pt x="1174" y="2066"/>
                  </a:lnTo>
                  <a:lnTo>
                    <a:pt x="1256" y="2056"/>
                  </a:lnTo>
                  <a:lnTo>
                    <a:pt x="1337" y="2038"/>
                  </a:lnTo>
                  <a:lnTo>
                    <a:pt x="1414" y="2015"/>
                  </a:lnTo>
                  <a:lnTo>
                    <a:pt x="1489" y="1985"/>
                  </a:lnTo>
                  <a:lnTo>
                    <a:pt x="1561" y="1949"/>
                  </a:lnTo>
                  <a:lnTo>
                    <a:pt x="1629" y="1908"/>
                  </a:lnTo>
                  <a:lnTo>
                    <a:pt x="1694" y="1862"/>
                  </a:lnTo>
                  <a:lnTo>
                    <a:pt x="1754" y="1810"/>
                  </a:lnTo>
                  <a:lnTo>
                    <a:pt x="1810" y="1754"/>
                  </a:lnTo>
                  <a:lnTo>
                    <a:pt x="1862" y="1694"/>
                  </a:lnTo>
                  <a:lnTo>
                    <a:pt x="1908" y="1629"/>
                  </a:lnTo>
                  <a:lnTo>
                    <a:pt x="1949" y="1561"/>
                  </a:lnTo>
                  <a:lnTo>
                    <a:pt x="1985" y="1489"/>
                  </a:lnTo>
                  <a:lnTo>
                    <a:pt x="2015" y="1414"/>
                  </a:lnTo>
                  <a:lnTo>
                    <a:pt x="2038" y="1337"/>
                  </a:lnTo>
                  <a:lnTo>
                    <a:pt x="2056" y="1256"/>
                  </a:lnTo>
                  <a:lnTo>
                    <a:pt x="2066" y="1174"/>
                  </a:lnTo>
                  <a:lnTo>
                    <a:pt x="2070" y="1089"/>
                  </a:lnTo>
                  <a:lnTo>
                    <a:pt x="2066" y="1004"/>
                  </a:lnTo>
                  <a:lnTo>
                    <a:pt x="2056" y="922"/>
                  </a:lnTo>
                  <a:lnTo>
                    <a:pt x="2038" y="841"/>
                  </a:lnTo>
                  <a:lnTo>
                    <a:pt x="2015" y="764"/>
                  </a:lnTo>
                  <a:lnTo>
                    <a:pt x="1985" y="689"/>
                  </a:lnTo>
                  <a:lnTo>
                    <a:pt x="1949" y="617"/>
                  </a:lnTo>
                  <a:lnTo>
                    <a:pt x="1908" y="549"/>
                  </a:lnTo>
                  <a:lnTo>
                    <a:pt x="1862" y="484"/>
                  </a:lnTo>
                  <a:lnTo>
                    <a:pt x="1810" y="424"/>
                  </a:lnTo>
                  <a:lnTo>
                    <a:pt x="1754" y="368"/>
                  </a:lnTo>
                  <a:lnTo>
                    <a:pt x="1694" y="316"/>
                  </a:lnTo>
                  <a:lnTo>
                    <a:pt x="1629" y="270"/>
                  </a:lnTo>
                  <a:lnTo>
                    <a:pt x="1561" y="229"/>
                  </a:lnTo>
                  <a:lnTo>
                    <a:pt x="1489" y="193"/>
                  </a:lnTo>
                  <a:lnTo>
                    <a:pt x="1414" y="163"/>
                  </a:lnTo>
                  <a:lnTo>
                    <a:pt x="1337" y="140"/>
                  </a:lnTo>
                  <a:lnTo>
                    <a:pt x="1256" y="122"/>
                  </a:lnTo>
                  <a:lnTo>
                    <a:pt x="1174" y="112"/>
                  </a:lnTo>
                  <a:lnTo>
                    <a:pt x="1089" y="108"/>
                  </a:lnTo>
                  <a:lnTo>
                    <a:pt x="1072" y="105"/>
                  </a:lnTo>
                  <a:lnTo>
                    <a:pt x="1058" y="98"/>
                  </a:lnTo>
                  <a:lnTo>
                    <a:pt x="1045" y="85"/>
                  </a:lnTo>
                  <a:lnTo>
                    <a:pt x="1037" y="71"/>
                  </a:lnTo>
                  <a:lnTo>
                    <a:pt x="1035" y="54"/>
                  </a:lnTo>
                  <a:lnTo>
                    <a:pt x="1037" y="37"/>
                  </a:lnTo>
                  <a:lnTo>
                    <a:pt x="1045" y="21"/>
                  </a:lnTo>
                  <a:lnTo>
                    <a:pt x="1058" y="10"/>
                  </a:lnTo>
                  <a:lnTo>
                    <a:pt x="1072" y="2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Freeform 419"/>
            <p:cNvSpPr>
              <a:spLocks/>
            </p:cNvSpPr>
            <p:nvPr/>
          </p:nvSpPr>
          <p:spPr bwMode="auto">
            <a:xfrm>
              <a:off x="427" y="3837"/>
              <a:ext cx="22" cy="35"/>
            </a:xfrm>
            <a:custGeom>
              <a:avLst/>
              <a:gdLst>
                <a:gd name="T0" fmla="*/ 54 w 108"/>
                <a:gd name="T1" fmla="*/ 0 h 178"/>
                <a:gd name="T2" fmla="*/ 71 w 108"/>
                <a:gd name="T3" fmla="*/ 2 h 178"/>
                <a:gd name="T4" fmla="*/ 87 w 108"/>
                <a:gd name="T5" fmla="*/ 10 h 178"/>
                <a:gd name="T6" fmla="*/ 98 w 108"/>
                <a:gd name="T7" fmla="*/ 22 h 178"/>
                <a:gd name="T8" fmla="*/ 106 w 108"/>
                <a:gd name="T9" fmla="*/ 36 h 178"/>
                <a:gd name="T10" fmla="*/ 108 w 108"/>
                <a:gd name="T11" fmla="*/ 53 h 178"/>
                <a:gd name="T12" fmla="*/ 108 w 108"/>
                <a:gd name="T13" fmla="*/ 124 h 178"/>
                <a:gd name="T14" fmla="*/ 106 w 108"/>
                <a:gd name="T15" fmla="*/ 141 h 178"/>
                <a:gd name="T16" fmla="*/ 98 w 108"/>
                <a:gd name="T17" fmla="*/ 156 h 178"/>
                <a:gd name="T18" fmla="*/ 87 w 108"/>
                <a:gd name="T19" fmla="*/ 168 h 178"/>
                <a:gd name="T20" fmla="*/ 71 w 108"/>
                <a:gd name="T21" fmla="*/ 175 h 178"/>
                <a:gd name="T22" fmla="*/ 54 w 108"/>
                <a:gd name="T23" fmla="*/ 178 h 178"/>
                <a:gd name="T24" fmla="*/ 37 w 108"/>
                <a:gd name="T25" fmla="*/ 175 h 178"/>
                <a:gd name="T26" fmla="*/ 23 w 108"/>
                <a:gd name="T27" fmla="*/ 168 h 178"/>
                <a:gd name="T28" fmla="*/ 10 w 108"/>
                <a:gd name="T29" fmla="*/ 156 h 178"/>
                <a:gd name="T30" fmla="*/ 3 w 108"/>
                <a:gd name="T31" fmla="*/ 141 h 178"/>
                <a:gd name="T32" fmla="*/ 0 w 108"/>
                <a:gd name="T33" fmla="*/ 124 h 178"/>
                <a:gd name="T34" fmla="*/ 0 w 108"/>
                <a:gd name="T35" fmla="*/ 53 h 178"/>
                <a:gd name="T36" fmla="*/ 3 w 108"/>
                <a:gd name="T37" fmla="*/ 36 h 178"/>
                <a:gd name="T38" fmla="*/ 10 w 108"/>
                <a:gd name="T39" fmla="*/ 22 h 178"/>
                <a:gd name="T40" fmla="*/ 23 w 108"/>
                <a:gd name="T41" fmla="*/ 10 h 178"/>
                <a:gd name="T42" fmla="*/ 37 w 108"/>
                <a:gd name="T43" fmla="*/ 2 h 178"/>
                <a:gd name="T44" fmla="*/ 54 w 108"/>
                <a:gd name="T4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78">
                  <a:moveTo>
                    <a:pt x="54" y="0"/>
                  </a:moveTo>
                  <a:lnTo>
                    <a:pt x="71" y="2"/>
                  </a:lnTo>
                  <a:lnTo>
                    <a:pt x="87" y="10"/>
                  </a:lnTo>
                  <a:lnTo>
                    <a:pt x="98" y="22"/>
                  </a:lnTo>
                  <a:lnTo>
                    <a:pt x="106" y="36"/>
                  </a:lnTo>
                  <a:lnTo>
                    <a:pt x="108" y="53"/>
                  </a:lnTo>
                  <a:lnTo>
                    <a:pt x="108" y="124"/>
                  </a:lnTo>
                  <a:lnTo>
                    <a:pt x="106" y="141"/>
                  </a:lnTo>
                  <a:lnTo>
                    <a:pt x="98" y="156"/>
                  </a:lnTo>
                  <a:lnTo>
                    <a:pt x="87" y="168"/>
                  </a:lnTo>
                  <a:lnTo>
                    <a:pt x="71" y="175"/>
                  </a:lnTo>
                  <a:lnTo>
                    <a:pt x="54" y="178"/>
                  </a:lnTo>
                  <a:lnTo>
                    <a:pt x="37" y="175"/>
                  </a:lnTo>
                  <a:lnTo>
                    <a:pt x="23" y="168"/>
                  </a:lnTo>
                  <a:lnTo>
                    <a:pt x="10" y="156"/>
                  </a:lnTo>
                  <a:lnTo>
                    <a:pt x="3" y="141"/>
                  </a:lnTo>
                  <a:lnTo>
                    <a:pt x="0" y="124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3" y="10"/>
                  </a:lnTo>
                  <a:lnTo>
                    <a:pt x="37" y="2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 420"/>
            <p:cNvSpPr>
              <a:spLocks/>
            </p:cNvSpPr>
            <p:nvPr/>
          </p:nvSpPr>
          <p:spPr bwMode="auto">
            <a:xfrm>
              <a:off x="378" y="3640"/>
              <a:ext cx="120" cy="183"/>
            </a:xfrm>
            <a:custGeom>
              <a:avLst/>
              <a:gdLst>
                <a:gd name="T0" fmla="*/ 305 w 600"/>
                <a:gd name="T1" fmla="*/ 0 h 918"/>
                <a:gd name="T2" fmla="*/ 397 w 600"/>
                <a:gd name="T3" fmla="*/ 16 h 918"/>
                <a:gd name="T4" fmla="*/ 478 w 600"/>
                <a:gd name="T5" fmla="*/ 58 h 918"/>
                <a:gd name="T6" fmla="*/ 542 w 600"/>
                <a:gd name="T7" fmla="*/ 123 h 918"/>
                <a:gd name="T8" fmla="*/ 584 w 600"/>
                <a:gd name="T9" fmla="*/ 204 h 918"/>
                <a:gd name="T10" fmla="*/ 600 w 600"/>
                <a:gd name="T11" fmla="*/ 297 h 918"/>
                <a:gd name="T12" fmla="*/ 589 w 600"/>
                <a:gd name="T13" fmla="*/ 383 h 918"/>
                <a:gd name="T14" fmla="*/ 554 w 600"/>
                <a:gd name="T15" fmla="*/ 461 h 918"/>
                <a:gd name="T16" fmla="*/ 498 w 600"/>
                <a:gd name="T17" fmla="*/ 526 h 918"/>
                <a:gd name="T18" fmla="*/ 435 w 600"/>
                <a:gd name="T19" fmla="*/ 574 h 918"/>
                <a:gd name="T20" fmla="*/ 392 w 600"/>
                <a:gd name="T21" fmla="*/ 627 h 918"/>
                <a:gd name="T22" fmla="*/ 364 w 600"/>
                <a:gd name="T23" fmla="*/ 692 h 918"/>
                <a:gd name="T24" fmla="*/ 354 w 600"/>
                <a:gd name="T25" fmla="*/ 763 h 918"/>
                <a:gd name="T26" fmla="*/ 352 w 600"/>
                <a:gd name="T27" fmla="*/ 881 h 918"/>
                <a:gd name="T28" fmla="*/ 333 w 600"/>
                <a:gd name="T29" fmla="*/ 907 h 918"/>
                <a:gd name="T30" fmla="*/ 300 w 600"/>
                <a:gd name="T31" fmla="*/ 918 h 918"/>
                <a:gd name="T32" fmla="*/ 269 w 600"/>
                <a:gd name="T33" fmla="*/ 907 h 918"/>
                <a:gd name="T34" fmla="*/ 249 w 600"/>
                <a:gd name="T35" fmla="*/ 881 h 918"/>
                <a:gd name="T36" fmla="*/ 246 w 600"/>
                <a:gd name="T37" fmla="*/ 763 h 918"/>
                <a:gd name="T38" fmla="*/ 256 w 600"/>
                <a:gd name="T39" fmla="*/ 673 h 918"/>
                <a:gd name="T40" fmla="*/ 288 w 600"/>
                <a:gd name="T41" fmla="*/ 590 h 918"/>
                <a:gd name="T42" fmla="*/ 337 w 600"/>
                <a:gd name="T43" fmla="*/ 519 h 918"/>
                <a:gd name="T44" fmla="*/ 404 w 600"/>
                <a:gd name="T45" fmla="*/ 462 h 918"/>
                <a:gd name="T46" fmla="*/ 452 w 600"/>
                <a:gd name="T47" fmla="*/ 419 h 918"/>
                <a:gd name="T48" fmla="*/ 483 w 600"/>
                <a:gd name="T49" fmla="*/ 362 h 918"/>
                <a:gd name="T50" fmla="*/ 492 w 600"/>
                <a:gd name="T51" fmla="*/ 298 h 918"/>
                <a:gd name="T52" fmla="*/ 477 w 600"/>
                <a:gd name="T53" fmla="*/ 225 h 918"/>
                <a:gd name="T54" fmla="*/ 435 w 600"/>
                <a:gd name="T55" fmla="*/ 166 h 918"/>
                <a:gd name="T56" fmla="*/ 375 w 600"/>
                <a:gd name="T57" fmla="*/ 124 h 918"/>
                <a:gd name="T58" fmla="*/ 302 w 600"/>
                <a:gd name="T59" fmla="*/ 108 h 918"/>
                <a:gd name="T60" fmla="*/ 243 w 600"/>
                <a:gd name="T61" fmla="*/ 117 h 918"/>
                <a:gd name="T62" fmla="*/ 189 w 600"/>
                <a:gd name="T63" fmla="*/ 143 h 918"/>
                <a:gd name="T64" fmla="*/ 145 w 600"/>
                <a:gd name="T65" fmla="*/ 187 h 918"/>
                <a:gd name="T66" fmla="*/ 117 w 600"/>
                <a:gd name="T67" fmla="*/ 240 h 918"/>
                <a:gd name="T68" fmla="*/ 108 w 600"/>
                <a:gd name="T69" fmla="*/ 300 h 918"/>
                <a:gd name="T70" fmla="*/ 97 w 600"/>
                <a:gd name="T71" fmla="*/ 333 h 918"/>
                <a:gd name="T72" fmla="*/ 70 w 600"/>
                <a:gd name="T73" fmla="*/ 352 h 918"/>
                <a:gd name="T74" fmla="*/ 36 w 600"/>
                <a:gd name="T75" fmla="*/ 352 h 918"/>
                <a:gd name="T76" fmla="*/ 10 w 600"/>
                <a:gd name="T77" fmla="*/ 333 h 918"/>
                <a:gd name="T78" fmla="*/ 0 w 600"/>
                <a:gd name="T79" fmla="*/ 300 h 918"/>
                <a:gd name="T80" fmla="*/ 10 w 600"/>
                <a:gd name="T81" fmla="*/ 222 h 918"/>
                <a:gd name="T82" fmla="*/ 40 w 600"/>
                <a:gd name="T83" fmla="*/ 149 h 918"/>
                <a:gd name="T84" fmla="*/ 90 w 600"/>
                <a:gd name="T85" fmla="*/ 86 h 918"/>
                <a:gd name="T86" fmla="*/ 151 w 600"/>
                <a:gd name="T87" fmla="*/ 39 h 918"/>
                <a:gd name="T88" fmla="*/ 223 w 600"/>
                <a:gd name="T89" fmla="*/ 10 h 918"/>
                <a:gd name="T90" fmla="*/ 299 w 600"/>
                <a:gd name="T91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0" h="918">
                  <a:moveTo>
                    <a:pt x="299" y="0"/>
                  </a:moveTo>
                  <a:lnTo>
                    <a:pt x="305" y="0"/>
                  </a:lnTo>
                  <a:lnTo>
                    <a:pt x="352" y="4"/>
                  </a:lnTo>
                  <a:lnTo>
                    <a:pt x="397" y="16"/>
                  </a:lnTo>
                  <a:lnTo>
                    <a:pt x="439" y="34"/>
                  </a:lnTo>
                  <a:lnTo>
                    <a:pt x="478" y="58"/>
                  </a:lnTo>
                  <a:lnTo>
                    <a:pt x="512" y="89"/>
                  </a:lnTo>
                  <a:lnTo>
                    <a:pt x="542" y="123"/>
                  </a:lnTo>
                  <a:lnTo>
                    <a:pt x="566" y="161"/>
                  </a:lnTo>
                  <a:lnTo>
                    <a:pt x="584" y="204"/>
                  </a:lnTo>
                  <a:lnTo>
                    <a:pt x="596" y="248"/>
                  </a:lnTo>
                  <a:lnTo>
                    <a:pt x="600" y="297"/>
                  </a:lnTo>
                  <a:lnTo>
                    <a:pt x="597" y="340"/>
                  </a:lnTo>
                  <a:lnTo>
                    <a:pt x="589" y="383"/>
                  </a:lnTo>
                  <a:lnTo>
                    <a:pt x="574" y="424"/>
                  </a:lnTo>
                  <a:lnTo>
                    <a:pt x="554" y="461"/>
                  </a:lnTo>
                  <a:lnTo>
                    <a:pt x="529" y="496"/>
                  </a:lnTo>
                  <a:lnTo>
                    <a:pt x="498" y="526"/>
                  </a:lnTo>
                  <a:lnTo>
                    <a:pt x="463" y="553"/>
                  </a:lnTo>
                  <a:lnTo>
                    <a:pt x="435" y="574"/>
                  </a:lnTo>
                  <a:lnTo>
                    <a:pt x="412" y="599"/>
                  </a:lnTo>
                  <a:lnTo>
                    <a:pt x="392" y="627"/>
                  </a:lnTo>
                  <a:lnTo>
                    <a:pt x="376" y="658"/>
                  </a:lnTo>
                  <a:lnTo>
                    <a:pt x="364" y="692"/>
                  </a:lnTo>
                  <a:lnTo>
                    <a:pt x="357" y="727"/>
                  </a:lnTo>
                  <a:lnTo>
                    <a:pt x="354" y="763"/>
                  </a:lnTo>
                  <a:lnTo>
                    <a:pt x="354" y="864"/>
                  </a:lnTo>
                  <a:lnTo>
                    <a:pt x="352" y="881"/>
                  </a:lnTo>
                  <a:lnTo>
                    <a:pt x="344" y="895"/>
                  </a:lnTo>
                  <a:lnTo>
                    <a:pt x="333" y="907"/>
                  </a:lnTo>
                  <a:lnTo>
                    <a:pt x="317" y="915"/>
                  </a:lnTo>
                  <a:lnTo>
                    <a:pt x="300" y="918"/>
                  </a:lnTo>
                  <a:lnTo>
                    <a:pt x="283" y="915"/>
                  </a:lnTo>
                  <a:lnTo>
                    <a:pt x="269" y="907"/>
                  </a:lnTo>
                  <a:lnTo>
                    <a:pt x="256" y="895"/>
                  </a:lnTo>
                  <a:lnTo>
                    <a:pt x="249" y="881"/>
                  </a:lnTo>
                  <a:lnTo>
                    <a:pt x="246" y="864"/>
                  </a:lnTo>
                  <a:lnTo>
                    <a:pt x="246" y="763"/>
                  </a:lnTo>
                  <a:lnTo>
                    <a:pt x="249" y="717"/>
                  </a:lnTo>
                  <a:lnTo>
                    <a:pt x="256" y="673"/>
                  </a:lnTo>
                  <a:lnTo>
                    <a:pt x="270" y="630"/>
                  </a:lnTo>
                  <a:lnTo>
                    <a:pt x="288" y="590"/>
                  </a:lnTo>
                  <a:lnTo>
                    <a:pt x="311" y="553"/>
                  </a:lnTo>
                  <a:lnTo>
                    <a:pt x="337" y="519"/>
                  </a:lnTo>
                  <a:lnTo>
                    <a:pt x="369" y="489"/>
                  </a:lnTo>
                  <a:lnTo>
                    <a:pt x="404" y="462"/>
                  </a:lnTo>
                  <a:lnTo>
                    <a:pt x="431" y="442"/>
                  </a:lnTo>
                  <a:lnTo>
                    <a:pt x="452" y="419"/>
                  </a:lnTo>
                  <a:lnTo>
                    <a:pt x="469" y="391"/>
                  </a:lnTo>
                  <a:lnTo>
                    <a:pt x="483" y="362"/>
                  </a:lnTo>
                  <a:lnTo>
                    <a:pt x="490" y="331"/>
                  </a:lnTo>
                  <a:lnTo>
                    <a:pt x="492" y="298"/>
                  </a:lnTo>
                  <a:lnTo>
                    <a:pt x="487" y="260"/>
                  </a:lnTo>
                  <a:lnTo>
                    <a:pt x="477" y="225"/>
                  </a:lnTo>
                  <a:lnTo>
                    <a:pt x="458" y="194"/>
                  </a:lnTo>
                  <a:lnTo>
                    <a:pt x="435" y="166"/>
                  </a:lnTo>
                  <a:lnTo>
                    <a:pt x="406" y="142"/>
                  </a:lnTo>
                  <a:lnTo>
                    <a:pt x="375" y="124"/>
                  </a:lnTo>
                  <a:lnTo>
                    <a:pt x="340" y="113"/>
                  </a:lnTo>
                  <a:lnTo>
                    <a:pt x="302" y="108"/>
                  </a:lnTo>
                  <a:lnTo>
                    <a:pt x="272" y="110"/>
                  </a:lnTo>
                  <a:lnTo>
                    <a:pt x="243" y="117"/>
                  </a:lnTo>
                  <a:lnTo>
                    <a:pt x="215" y="127"/>
                  </a:lnTo>
                  <a:lnTo>
                    <a:pt x="189" y="143"/>
                  </a:lnTo>
                  <a:lnTo>
                    <a:pt x="165" y="164"/>
                  </a:lnTo>
                  <a:lnTo>
                    <a:pt x="145" y="187"/>
                  </a:lnTo>
                  <a:lnTo>
                    <a:pt x="130" y="212"/>
                  </a:lnTo>
                  <a:lnTo>
                    <a:pt x="117" y="240"/>
                  </a:lnTo>
                  <a:lnTo>
                    <a:pt x="110" y="270"/>
                  </a:lnTo>
                  <a:lnTo>
                    <a:pt x="108" y="300"/>
                  </a:lnTo>
                  <a:lnTo>
                    <a:pt x="105" y="317"/>
                  </a:lnTo>
                  <a:lnTo>
                    <a:pt x="97" y="333"/>
                  </a:lnTo>
                  <a:lnTo>
                    <a:pt x="86" y="344"/>
                  </a:lnTo>
                  <a:lnTo>
                    <a:pt x="70" y="352"/>
                  </a:lnTo>
                  <a:lnTo>
                    <a:pt x="53" y="355"/>
                  </a:lnTo>
                  <a:lnTo>
                    <a:pt x="36" y="352"/>
                  </a:lnTo>
                  <a:lnTo>
                    <a:pt x="22" y="344"/>
                  </a:lnTo>
                  <a:lnTo>
                    <a:pt x="10" y="333"/>
                  </a:lnTo>
                  <a:lnTo>
                    <a:pt x="3" y="317"/>
                  </a:lnTo>
                  <a:lnTo>
                    <a:pt x="0" y="300"/>
                  </a:lnTo>
                  <a:lnTo>
                    <a:pt x="3" y="260"/>
                  </a:lnTo>
                  <a:lnTo>
                    <a:pt x="10" y="222"/>
                  </a:lnTo>
                  <a:lnTo>
                    <a:pt x="23" y="184"/>
                  </a:lnTo>
                  <a:lnTo>
                    <a:pt x="40" y="149"/>
                  </a:lnTo>
                  <a:lnTo>
                    <a:pt x="62" y="117"/>
                  </a:lnTo>
                  <a:lnTo>
                    <a:pt x="90" y="86"/>
                  </a:lnTo>
                  <a:lnTo>
                    <a:pt x="119" y="61"/>
                  </a:lnTo>
                  <a:lnTo>
                    <a:pt x="151" y="39"/>
                  </a:lnTo>
                  <a:lnTo>
                    <a:pt x="186" y="22"/>
                  </a:lnTo>
                  <a:lnTo>
                    <a:pt x="223" y="10"/>
                  </a:lnTo>
                  <a:lnTo>
                    <a:pt x="260" y="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971862" y="5502634"/>
            <a:ext cx="473398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en-US" i="1" dirty="0">
                <a:latin typeface="Century Gothic" panose="020B0502020202020204" pitchFamily="34" charset="0"/>
              </a:rPr>
              <a:t>Is the police focusing on the right things?</a:t>
            </a:r>
          </a:p>
        </p:txBody>
      </p:sp>
    </p:spTree>
    <p:extLst>
      <p:ext uri="{BB962C8B-B14F-4D97-AF65-F5344CB8AC3E}">
        <p14:creationId xmlns:p14="http://schemas.microsoft.com/office/powerpoint/2010/main" val="26349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Asking questions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7585092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Does crime follow any </a:t>
            </a:r>
            <a:r>
              <a:rPr lang="pt-PT" sz="2400" b="1" dirty="0">
                <a:latin typeface="Century Gothic" panose="020B0502020202020204" pitchFamily="34" charset="0"/>
              </a:rPr>
              <a:t>temporal pattern</a:t>
            </a:r>
            <a:r>
              <a:rPr lang="pt-PT" sz="2400" dirty="0">
                <a:latin typeface="Century Gothic" panose="020B0502020202020204" pitchFamily="34" charset="0"/>
              </a:rPr>
              <a:t>? </a:t>
            </a:r>
          </a:p>
          <a:p>
            <a:pPr>
              <a:spcBef>
                <a:spcPts val="3000"/>
              </a:spcBef>
            </a:pPr>
            <a:r>
              <a:rPr lang="pt-PT" sz="2400" dirty="0">
                <a:latin typeface="Century Gothic" panose="020B0502020202020204" pitchFamily="34" charset="0"/>
              </a:rPr>
              <a:t>Are </a:t>
            </a:r>
            <a:r>
              <a:rPr lang="pt-PT" sz="2400" dirty="0" err="1">
                <a:latin typeface="Century Gothic" panose="020B0502020202020204" pitchFamily="34" charset="0"/>
              </a:rPr>
              <a:t>police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funds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b="1" dirty="0" err="1">
                <a:latin typeface="Century Gothic" panose="020B0502020202020204" pitchFamily="34" charset="0"/>
              </a:rPr>
              <a:t>sufficient</a:t>
            </a:r>
            <a:r>
              <a:rPr lang="pt-PT" sz="2400" dirty="0">
                <a:latin typeface="Century Gothic" panose="020B0502020202020204" pitchFamily="34" charset="0"/>
              </a:rPr>
              <a:t>? Can </a:t>
            </a:r>
            <a:r>
              <a:rPr lang="pt-PT" sz="2400" dirty="0" err="1">
                <a:latin typeface="Century Gothic" panose="020B0502020202020204" pitchFamily="34" charset="0"/>
              </a:rPr>
              <a:t>they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handle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the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number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of</a:t>
            </a:r>
            <a:r>
              <a:rPr lang="pt-PT" sz="2400" dirty="0">
                <a:latin typeface="Century Gothic" panose="020B0502020202020204" pitchFamily="34" charset="0"/>
              </a:rPr>
              <a:t> crimes in </a:t>
            </a:r>
            <a:r>
              <a:rPr lang="pt-PT" sz="2400" dirty="0" err="1">
                <a:latin typeface="Century Gothic" panose="020B0502020202020204" pitchFamily="34" charset="0"/>
              </a:rPr>
              <a:t>their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>
                <a:latin typeface="Century Gothic" panose="020B0502020202020204" pitchFamily="34" charset="0"/>
              </a:rPr>
              <a:t>section?</a:t>
            </a:r>
            <a:endParaRPr lang="pt-PT" sz="2400" dirty="0">
              <a:latin typeface="Century Gothic" panose="020B0502020202020204" pitchFamily="34" charset="0"/>
            </a:endParaRPr>
          </a:p>
          <a:p>
            <a:pPr>
              <a:spcBef>
                <a:spcPts val="3000"/>
              </a:spcBef>
            </a:pPr>
            <a:endParaRPr lang="pt-PT" sz="24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09"/>
          <p:cNvGrpSpPr>
            <a:grpSpLocks noChangeAspect="1"/>
          </p:cNvGrpSpPr>
          <p:nvPr/>
        </p:nvGrpSpPr>
        <p:grpSpPr bwMode="auto">
          <a:xfrm>
            <a:off x="9112796" y="2630218"/>
            <a:ext cx="793203" cy="793203"/>
            <a:chOff x="220" y="3538"/>
            <a:chExt cx="436" cy="436"/>
          </a:xfrm>
          <a:solidFill>
            <a:schemeClr val="tx1"/>
          </a:solidFill>
        </p:grpSpPr>
        <p:sp>
          <p:nvSpPr>
            <p:cNvPr id="6" name="Freeform 411"/>
            <p:cNvSpPr>
              <a:spLocks/>
            </p:cNvSpPr>
            <p:nvPr/>
          </p:nvSpPr>
          <p:spPr bwMode="auto">
            <a:xfrm>
              <a:off x="312" y="3573"/>
              <a:ext cx="22" cy="22"/>
            </a:xfrm>
            <a:custGeom>
              <a:avLst/>
              <a:gdLst>
                <a:gd name="T0" fmla="*/ 57 w 109"/>
                <a:gd name="T1" fmla="*/ 0 h 109"/>
                <a:gd name="T2" fmla="*/ 74 w 109"/>
                <a:gd name="T3" fmla="*/ 3 h 109"/>
                <a:gd name="T4" fmla="*/ 88 w 109"/>
                <a:gd name="T5" fmla="*/ 12 h 109"/>
                <a:gd name="T6" fmla="*/ 100 w 109"/>
                <a:gd name="T7" fmla="*/ 24 h 109"/>
                <a:gd name="T8" fmla="*/ 108 w 109"/>
                <a:gd name="T9" fmla="*/ 40 h 109"/>
                <a:gd name="T10" fmla="*/ 109 w 109"/>
                <a:gd name="T11" fmla="*/ 57 h 109"/>
                <a:gd name="T12" fmla="*/ 106 w 109"/>
                <a:gd name="T13" fmla="*/ 72 h 109"/>
                <a:gd name="T14" fmla="*/ 98 w 109"/>
                <a:gd name="T15" fmla="*/ 88 h 109"/>
                <a:gd name="T16" fmla="*/ 85 w 109"/>
                <a:gd name="T17" fmla="*/ 99 h 109"/>
                <a:gd name="T18" fmla="*/ 70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2 w 109"/>
                <a:gd name="T25" fmla="*/ 98 h 109"/>
                <a:gd name="T26" fmla="*/ 10 w 109"/>
                <a:gd name="T27" fmla="*/ 84 h 109"/>
                <a:gd name="T28" fmla="*/ 2 w 109"/>
                <a:gd name="T29" fmla="*/ 69 h 109"/>
                <a:gd name="T30" fmla="*/ 0 w 109"/>
                <a:gd name="T31" fmla="*/ 52 h 109"/>
                <a:gd name="T32" fmla="*/ 4 w 109"/>
                <a:gd name="T33" fmla="*/ 36 h 109"/>
                <a:gd name="T34" fmla="*/ 12 w 109"/>
                <a:gd name="T35" fmla="*/ 21 h 109"/>
                <a:gd name="T36" fmla="*/ 24 w 109"/>
                <a:gd name="T37" fmla="*/ 9 h 109"/>
                <a:gd name="T38" fmla="*/ 41 w 109"/>
                <a:gd name="T39" fmla="*/ 2 h 109"/>
                <a:gd name="T40" fmla="*/ 57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7" y="0"/>
                  </a:moveTo>
                  <a:lnTo>
                    <a:pt x="74" y="3"/>
                  </a:lnTo>
                  <a:lnTo>
                    <a:pt x="88" y="12"/>
                  </a:lnTo>
                  <a:lnTo>
                    <a:pt x="100" y="24"/>
                  </a:lnTo>
                  <a:lnTo>
                    <a:pt x="108" y="40"/>
                  </a:lnTo>
                  <a:lnTo>
                    <a:pt x="109" y="57"/>
                  </a:lnTo>
                  <a:lnTo>
                    <a:pt x="106" y="72"/>
                  </a:lnTo>
                  <a:lnTo>
                    <a:pt x="98" y="88"/>
                  </a:lnTo>
                  <a:lnTo>
                    <a:pt x="85" y="99"/>
                  </a:lnTo>
                  <a:lnTo>
                    <a:pt x="70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2" y="98"/>
                  </a:lnTo>
                  <a:lnTo>
                    <a:pt x="10" y="84"/>
                  </a:lnTo>
                  <a:lnTo>
                    <a:pt x="2" y="69"/>
                  </a:lnTo>
                  <a:lnTo>
                    <a:pt x="0" y="52"/>
                  </a:lnTo>
                  <a:lnTo>
                    <a:pt x="4" y="36"/>
                  </a:lnTo>
                  <a:lnTo>
                    <a:pt x="12" y="21"/>
                  </a:lnTo>
                  <a:lnTo>
                    <a:pt x="24" y="9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Freeform 412"/>
            <p:cNvSpPr>
              <a:spLocks/>
            </p:cNvSpPr>
            <p:nvPr/>
          </p:nvSpPr>
          <p:spPr bwMode="auto">
            <a:xfrm>
              <a:off x="281" y="3599"/>
              <a:ext cx="21" cy="22"/>
            </a:xfrm>
            <a:custGeom>
              <a:avLst/>
              <a:gdLst>
                <a:gd name="T0" fmla="*/ 63 w 108"/>
                <a:gd name="T1" fmla="*/ 0 h 109"/>
                <a:gd name="T2" fmla="*/ 79 w 108"/>
                <a:gd name="T3" fmla="*/ 5 h 109"/>
                <a:gd name="T4" fmla="*/ 92 w 108"/>
                <a:gd name="T5" fmla="*/ 16 h 109"/>
                <a:gd name="T6" fmla="*/ 103 w 108"/>
                <a:gd name="T7" fmla="*/ 30 h 109"/>
                <a:gd name="T8" fmla="*/ 108 w 108"/>
                <a:gd name="T9" fmla="*/ 46 h 109"/>
                <a:gd name="T10" fmla="*/ 108 w 108"/>
                <a:gd name="T11" fmla="*/ 63 h 109"/>
                <a:gd name="T12" fmla="*/ 103 w 108"/>
                <a:gd name="T13" fmla="*/ 79 h 109"/>
                <a:gd name="T14" fmla="*/ 92 w 108"/>
                <a:gd name="T15" fmla="*/ 92 h 109"/>
                <a:gd name="T16" fmla="*/ 81 w 108"/>
                <a:gd name="T17" fmla="*/ 102 h 109"/>
                <a:gd name="T18" fmla="*/ 68 w 108"/>
                <a:gd name="T19" fmla="*/ 106 h 109"/>
                <a:gd name="T20" fmla="*/ 55 w 108"/>
                <a:gd name="T21" fmla="*/ 109 h 109"/>
                <a:gd name="T22" fmla="*/ 40 w 108"/>
                <a:gd name="T23" fmla="*/ 106 h 109"/>
                <a:gd name="T24" fmla="*/ 27 w 108"/>
                <a:gd name="T25" fmla="*/ 102 h 109"/>
                <a:gd name="T26" fmla="*/ 16 w 108"/>
                <a:gd name="T27" fmla="*/ 92 h 109"/>
                <a:gd name="T28" fmla="*/ 5 w 108"/>
                <a:gd name="T29" fmla="*/ 79 h 109"/>
                <a:gd name="T30" fmla="*/ 0 w 108"/>
                <a:gd name="T31" fmla="*/ 63 h 109"/>
                <a:gd name="T32" fmla="*/ 0 w 108"/>
                <a:gd name="T33" fmla="*/ 46 h 109"/>
                <a:gd name="T34" fmla="*/ 5 w 108"/>
                <a:gd name="T35" fmla="*/ 30 h 109"/>
                <a:gd name="T36" fmla="*/ 16 w 108"/>
                <a:gd name="T37" fmla="*/ 16 h 109"/>
                <a:gd name="T38" fmla="*/ 30 w 108"/>
                <a:gd name="T39" fmla="*/ 5 h 109"/>
                <a:gd name="T40" fmla="*/ 46 w 108"/>
                <a:gd name="T41" fmla="*/ 0 h 109"/>
                <a:gd name="T42" fmla="*/ 63 w 108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9">
                  <a:moveTo>
                    <a:pt x="63" y="0"/>
                  </a:moveTo>
                  <a:lnTo>
                    <a:pt x="79" y="5"/>
                  </a:lnTo>
                  <a:lnTo>
                    <a:pt x="92" y="16"/>
                  </a:lnTo>
                  <a:lnTo>
                    <a:pt x="103" y="30"/>
                  </a:lnTo>
                  <a:lnTo>
                    <a:pt x="108" y="46"/>
                  </a:lnTo>
                  <a:lnTo>
                    <a:pt x="108" y="63"/>
                  </a:lnTo>
                  <a:lnTo>
                    <a:pt x="103" y="79"/>
                  </a:lnTo>
                  <a:lnTo>
                    <a:pt x="92" y="92"/>
                  </a:lnTo>
                  <a:lnTo>
                    <a:pt x="81" y="102"/>
                  </a:lnTo>
                  <a:lnTo>
                    <a:pt x="68" y="106"/>
                  </a:lnTo>
                  <a:lnTo>
                    <a:pt x="55" y="109"/>
                  </a:lnTo>
                  <a:lnTo>
                    <a:pt x="40" y="106"/>
                  </a:lnTo>
                  <a:lnTo>
                    <a:pt x="27" y="102"/>
                  </a:lnTo>
                  <a:lnTo>
                    <a:pt x="16" y="92"/>
                  </a:lnTo>
                  <a:lnTo>
                    <a:pt x="5" y="79"/>
                  </a:lnTo>
                  <a:lnTo>
                    <a:pt x="0" y="63"/>
                  </a:lnTo>
                  <a:lnTo>
                    <a:pt x="0" y="46"/>
                  </a:lnTo>
                  <a:lnTo>
                    <a:pt x="5" y="30"/>
                  </a:lnTo>
                  <a:lnTo>
                    <a:pt x="16" y="16"/>
                  </a:lnTo>
                  <a:lnTo>
                    <a:pt x="30" y="5"/>
                  </a:lnTo>
                  <a:lnTo>
                    <a:pt x="46" y="0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Freeform 413"/>
            <p:cNvSpPr>
              <a:spLocks/>
            </p:cNvSpPr>
            <p:nvPr/>
          </p:nvSpPr>
          <p:spPr bwMode="auto">
            <a:xfrm>
              <a:off x="348" y="3554"/>
              <a:ext cx="22" cy="22"/>
            </a:xfrm>
            <a:custGeom>
              <a:avLst/>
              <a:gdLst>
                <a:gd name="T0" fmla="*/ 51 w 109"/>
                <a:gd name="T1" fmla="*/ 0 h 109"/>
                <a:gd name="T2" fmla="*/ 68 w 109"/>
                <a:gd name="T3" fmla="*/ 1 h 109"/>
                <a:gd name="T4" fmla="*/ 82 w 109"/>
                <a:gd name="T5" fmla="*/ 9 h 109"/>
                <a:gd name="T6" fmla="*/ 96 w 109"/>
                <a:gd name="T7" fmla="*/ 18 h 109"/>
                <a:gd name="T8" fmla="*/ 105 w 109"/>
                <a:gd name="T9" fmla="*/ 34 h 109"/>
                <a:gd name="T10" fmla="*/ 109 w 109"/>
                <a:gd name="T11" fmla="*/ 51 h 109"/>
                <a:gd name="T12" fmla="*/ 108 w 109"/>
                <a:gd name="T13" fmla="*/ 67 h 109"/>
                <a:gd name="T14" fmla="*/ 100 w 109"/>
                <a:gd name="T15" fmla="*/ 82 h 109"/>
                <a:gd name="T16" fmla="*/ 89 w 109"/>
                <a:gd name="T17" fmla="*/ 96 h 109"/>
                <a:gd name="T18" fmla="*/ 75 w 109"/>
                <a:gd name="T19" fmla="*/ 104 h 109"/>
                <a:gd name="T20" fmla="*/ 65 w 109"/>
                <a:gd name="T21" fmla="*/ 108 h 109"/>
                <a:gd name="T22" fmla="*/ 54 w 109"/>
                <a:gd name="T23" fmla="*/ 109 h 109"/>
                <a:gd name="T24" fmla="*/ 39 w 109"/>
                <a:gd name="T25" fmla="*/ 107 h 109"/>
                <a:gd name="T26" fmla="*/ 24 w 109"/>
                <a:gd name="T27" fmla="*/ 99 h 109"/>
                <a:gd name="T28" fmla="*/ 13 w 109"/>
                <a:gd name="T29" fmla="*/ 90 h 109"/>
                <a:gd name="T30" fmla="*/ 5 w 109"/>
                <a:gd name="T31" fmla="*/ 75 h 109"/>
                <a:gd name="T32" fmla="*/ 0 w 109"/>
                <a:gd name="T33" fmla="*/ 58 h 109"/>
                <a:gd name="T34" fmla="*/ 2 w 109"/>
                <a:gd name="T35" fmla="*/ 41 h 109"/>
                <a:gd name="T36" fmla="*/ 8 w 109"/>
                <a:gd name="T37" fmla="*/ 26 h 109"/>
                <a:gd name="T38" fmla="*/ 19 w 109"/>
                <a:gd name="T39" fmla="*/ 14 h 109"/>
                <a:gd name="T40" fmla="*/ 34 w 109"/>
                <a:gd name="T41" fmla="*/ 4 h 109"/>
                <a:gd name="T42" fmla="*/ 51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1" y="0"/>
                  </a:moveTo>
                  <a:lnTo>
                    <a:pt x="68" y="1"/>
                  </a:lnTo>
                  <a:lnTo>
                    <a:pt x="82" y="9"/>
                  </a:lnTo>
                  <a:lnTo>
                    <a:pt x="96" y="18"/>
                  </a:lnTo>
                  <a:lnTo>
                    <a:pt x="105" y="34"/>
                  </a:lnTo>
                  <a:lnTo>
                    <a:pt x="109" y="51"/>
                  </a:lnTo>
                  <a:lnTo>
                    <a:pt x="108" y="67"/>
                  </a:lnTo>
                  <a:lnTo>
                    <a:pt x="100" y="82"/>
                  </a:lnTo>
                  <a:lnTo>
                    <a:pt x="89" y="96"/>
                  </a:lnTo>
                  <a:lnTo>
                    <a:pt x="75" y="104"/>
                  </a:lnTo>
                  <a:lnTo>
                    <a:pt x="65" y="108"/>
                  </a:lnTo>
                  <a:lnTo>
                    <a:pt x="54" y="109"/>
                  </a:lnTo>
                  <a:lnTo>
                    <a:pt x="39" y="107"/>
                  </a:lnTo>
                  <a:lnTo>
                    <a:pt x="24" y="99"/>
                  </a:lnTo>
                  <a:lnTo>
                    <a:pt x="13" y="90"/>
                  </a:lnTo>
                  <a:lnTo>
                    <a:pt x="5" y="75"/>
                  </a:lnTo>
                  <a:lnTo>
                    <a:pt x="0" y="58"/>
                  </a:lnTo>
                  <a:lnTo>
                    <a:pt x="2" y="41"/>
                  </a:lnTo>
                  <a:lnTo>
                    <a:pt x="8" y="26"/>
                  </a:lnTo>
                  <a:lnTo>
                    <a:pt x="19" y="14"/>
                  </a:lnTo>
                  <a:lnTo>
                    <a:pt x="34" y="4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Freeform 414"/>
            <p:cNvSpPr>
              <a:spLocks/>
            </p:cNvSpPr>
            <p:nvPr/>
          </p:nvSpPr>
          <p:spPr bwMode="auto">
            <a:xfrm>
              <a:off x="255" y="3630"/>
              <a:ext cx="22" cy="22"/>
            </a:xfrm>
            <a:custGeom>
              <a:avLst/>
              <a:gdLst>
                <a:gd name="T0" fmla="*/ 52 w 109"/>
                <a:gd name="T1" fmla="*/ 0 h 109"/>
                <a:gd name="T2" fmla="*/ 69 w 109"/>
                <a:gd name="T3" fmla="*/ 2 h 109"/>
                <a:gd name="T4" fmla="*/ 84 w 109"/>
                <a:gd name="T5" fmla="*/ 10 h 109"/>
                <a:gd name="T6" fmla="*/ 98 w 109"/>
                <a:gd name="T7" fmla="*/ 22 h 109"/>
                <a:gd name="T8" fmla="*/ 105 w 109"/>
                <a:gd name="T9" fmla="*/ 36 h 109"/>
                <a:gd name="T10" fmla="*/ 109 w 109"/>
                <a:gd name="T11" fmla="*/ 52 h 109"/>
                <a:gd name="T12" fmla="*/ 106 w 109"/>
                <a:gd name="T13" fmla="*/ 69 h 109"/>
                <a:gd name="T14" fmla="*/ 99 w 109"/>
                <a:gd name="T15" fmla="*/ 85 h 109"/>
                <a:gd name="T16" fmla="*/ 87 w 109"/>
                <a:gd name="T17" fmla="*/ 98 h 109"/>
                <a:gd name="T18" fmla="*/ 71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4 w 109"/>
                <a:gd name="T25" fmla="*/ 99 h 109"/>
                <a:gd name="T26" fmla="*/ 12 w 109"/>
                <a:gd name="T27" fmla="*/ 88 h 109"/>
                <a:gd name="T28" fmla="*/ 3 w 109"/>
                <a:gd name="T29" fmla="*/ 74 h 109"/>
                <a:gd name="T30" fmla="*/ 0 w 109"/>
                <a:gd name="T31" fmla="*/ 57 h 109"/>
                <a:gd name="T32" fmla="*/ 2 w 109"/>
                <a:gd name="T33" fmla="*/ 40 h 109"/>
                <a:gd name="T34" fmla="*/ 9 w 109"/>
                <a:gd name="T35" fmla="*/ 24 h 109"/>
                <a:gd name="T36" fmla="*/ 21 w 109"/>
                <a:gd name="T37" fmla="*/ 12 h 109"/>
                <a:gd name="T38" fmla="*/ 36 w 109"/>
                <a:gd name="T39" fmla="*/ 4 h 109"/>
                <a:gd name="T40" fmla="*/ 52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2" y="0"/>
                  </a:moveTo>
                  <a:lnTo>
                    <a:pt x="69" y="2"/>
                  </a:lnTo>
                  <a:lnTo>
                    <a:pt x="84" y="10"/>
                  </a:lnTo>
                  <a:lnTo>
                    <a:pt x="98" y="22"/>
                  </a:lnTo>
                  <a:lnTo>
                    <a:pt x="105" y="36"/>
                  </a:lnTo>
                  <a:lnTo>
                    <a:pt x="109" y="52"/>
                  </a:lnTo>
                  <a:lnTo>
                    <a:pt x="106" y="69"/>
                  </a:lnTo>
                  <a:lnTo>
                    <a:pt x="99" y="85"/>
                  </a:lnTo>
                  <a:lnTo>
                    <a:pt x="87" y="98"/>
                  </a:lnTo>
                  <a:lnTo>
                    <a:pt x="71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4" y="99"/>
                  </a:lnTo>
                  <a:lnTo>
                    <a:pt x="12" y="88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9" y="24"/>
                  </a:lnTo>
                  <a:lnTo>
                    <a:pt x="21" y="12"/>
                  </a:lnTo>
                  <a:lnTo>
                    <a:pt x="36" y="4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Freeform 415"/>
            <p:cNvSpPr>
              <a:spLocks/>
            </p:cNvSpPr>
            <p:nvPr/>
          </p:nvSpPr>
          <p:spPr bwMode="auto">
            <a:xfrm>
              <a:off x="236" y="3666"/>
              <a:ext cx="22" cy="22"/>
            </a:xfrm>
            <a:custGeom>
              <a:avLst/>
              <a:gdLst>
                <a:gd name="T0" fmla="*/ 58 w 109"/>
                <a:gd name="T1" fmla="*/ 0 h 109"/>
                <a:gd name="T2" fmla="*/ 75 w 109"/>
                <a:gd name="T3" fmla="*/ 5 h 109"/>
                <a:gd name="T4" fmla="*/ 90 w 109"/>
                <a:gd name="T5" fmla="*/ 13 h 109"/>
                <a:gd name="T6" fmla="*/ 101 w 109"/>
                <a:gd name="T7" fmla="*/ 27 h 109"/>
                <a:gd name="T8" fmla="*/ 107 w 109"/>
                <a:gd name="T9" fmla="*/ 42 h 109"/>
                <a:gd name="T10" fmla="*/ 109 w 109"/>
                <a:gd name="T11" fmla="*/ 58 h 109"/>
                <a:gd name="T12" fmla="*/ 104 w 109"/>
                <a:gd name="T13" fmla="*/ 75 h 109"/>
                <a:gd name="T14" fmla="*/ 96 w 109"/>
                <a:gd name="T15" fmla="*/ 89 h 109"/>
                <a:gd name="T16" fmla="*/ 85 w 109"/>
                <a:gd name="T17" fmla="*/ 100 h 109"/>
                <a:gd name="T18" fmla="*/ 70 w 109"/>
                <a:gd name="T19" fmla="*/ 106 h 109"/>
                <a:gd name="T20" fmla="*/ 55 w 109"/>
                <a:gd name="T21" fmla="*/ 109 h 109"/>
                <a:gd name="T22" fmla="*/ 44 w 109"/>
                <a:gd name="T23" fmla="*/ 108 h 109"/>
                <a:gd name="T24" fmla="*/ 34 w 109"/>
                <a:gd name="T25" fmla="*/ 105 h 109"/>
                <a:gd name="T26" fmla="*/ 18 w 109"/>
                <a:gd name="T27" fmla="*/ 96 h 109"/>
                <a:gd name="T28" fmla="*/ 9 w 109"/>
                <a:gd name="T29" fmla="*/ 83 h 109"/>
                <a:gd name="T30" fmla="*/ 1 w 109"/>
                <a:gd name="T31" fmla="*/ 68 h 109"/>
                <a:gd name="T32" fmla="*/ 0 w 109"/>
                <a:gd name="T33" fmla="*/ 51 h 109"/>
                <a:gd name="T34" fmla="*/ 4 w 109"/>
                <a:gd name="T35" fmla="*/ 34 h 109"/>
                <a:gd name="T36" fmla="*/ 14 w 109"/>
                <a:gd name="T37" fmla="*/ 19 h 109"/>
                <a:gd name="T38" fmla="*/ 27 w 109"/>
                <a:gd name="T39" fmla="*/ 8 h 109"/>
                <a:gd name="T40" fmla="*/ 41 w 109"/>
                <a:gd name="T41" fmla="*/ 1 h 109"/>
                <a:gd name="T42" fmla="*/ 58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8" y="0"/>
                  </a:moveTo>
                  <a:lnTo>
                    <a:pt x="75" y="5"/>
                  </a:lnTo>
                  <a:lnTo>
                    <a:pt x="90" y="13"/>
                  </a:lnTo>
                  <a:lnTo>
                    <a:pt x="101" y="27"/>
                  </a:lnTo>
                  <a:lnTo>
                    <a:pt x="107" y="42"/>
                  </a:lnTo>
                  <a:lnTo>
                    <a:pt x="109" y="58"/>
                  </a:lnTo>
                  <a:lnTo>
                    <a:pt x="104" y="75"/>
                  </a:lnTo>
                  <a:lnTo>
                    <a:pt x="96" y="89"/>
                  </a:lnTo>
                  <a:lnTo>
                    <a:pt x="85" y="100"/>
                  </a:lnTo>
                  <a:lnTo>
                    <a:pt x="70" y="106"/>
                  </a:lnTo>
                  <a:lnTo>
                    <a:pt x="55" y="109"/>
                  </a:lnTo>
                  <a:lnTo>
                    <a:pt x="44" y="108"/>
                  </a:lnTo>
                  <a:lnTo>
                    <a:pt x="34" y="105"/>
                  </a:lnTo>
                  <a:lnTo>
                    <a:pt x="18" y="96"/>
                  </a:lnTo>
                  <a:lnTo>
                    <a:pt x="9" y="83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4" y="19"/>
                  </a:lnTo>
                  <a:lnTo>
                    <a:pt x="27" y="8"/>
                  </a:lnTo>
                  <a:lnTo>
                    <a:pt x="41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Freeform 416"/>
            <p:cNvSpPr>
              <a:spLocks/>
            </p:cNvSpPr>
            <p:nvPr/>
          </p:nvSpPr>
          <p:spPr bwMode="auto">
            <a:xfrm>
              <a:off x="387" y="3542"/>
              <a:ext cx="21" cy="22"/>
            </a:xfrm>
            <a:custGeom>
              <a:avLst/>
              <a:gdLst>
                <a:gd name="T0" fmla="*/ 60 w 107"/>
                <a:gd name="T1" fmla="*/ 0 h 108"/>
                <a:gd name="T2" fmla="*/ 76 w 107"/>
                <a:gd name="T3" fmla="*/ 5 h 108"/>
                <a:gd name="T4" fmla="*/ 90 w 107"/>
                <a:gd name="T5" fmla="*/ 13 h 108"/>
                <a:gd name="T6" fmla="*/ 100 w 107"/>
                <a:gd name="T7" fmla="*/ 27 h 108"/>
                <a:gd name="T8" fmla="*/ 106 w 107"/>
                <a:gd name="T9" fmla="*/ 44 h 108"/>
                <a:gd name="T10" fmla="*/ 107 w 107"/>
                <a:gd name="T11" fmla="*/ 61 h 108"/>
                <a:gd name="T12" fmla="*/ 102 w 107"/>
                <a:gd name="T13" fmla="*/ 76 h 108"/>
                <a:gd name="T14" fmla="*/ 93 w 107"/>
                <a:gd name="T15" fmla="*/ 91 h 108"/>
                <a:gd name="T16" fmla="*/ 81 w 107"/>
                <a:gd name="T17" fmla="*/ 101 h 108"/>
                <a:gd name="T18" fmla="*/ 64 w 107"/>
                <a:gd name="T19" fmla="*/ 107 h 108"/>
                <a:gd name="T20" fmla="*/ 59 w 107"/>
                <a:gd name="T21" fmla="*/ 108 h 108"/>
                <a:gd name="T22" fmla="*/ 53 w 107"/>
                <a:gd name="T23" fmla="*/ 108 h 108"/>
                <a:gd name="T24" fmla="*/ 35 w 107"/>
                <a:gd name="T25" fmla="*/ 104 h 108"/>
                <a:gd name="T26" fmla="*/ 19 w 107"/>
                <a:gd name="T27" fmla="*/ 96 h 108"/>
                <a:gd name="T28" fmla="*/ 7 w 107"/>
                <a:gd name="T29" fmla="*/ 82 h 108"/>
                <a:gd name="T30" fmla="*/ 0 w 107"/>
                <a:gd name="T31" fmla="*/ 64 h 108"/>
                <a:gd name="T32" fmla="*/ 0 w 107"/>
                <a:gd name="T33" fmla="*/ 47 h 108"/>
                <a:gd name="T34" fmla="*/ 5 w 107"/>
                <a:gd name="T35" fmla="*/ 32 h 108"/>
                <a:gd name="T36" fmla="*/ 13 w 107"/>
                <a:gd name="T37" fmla="*/ 17 h 108"/>
                <a:gd name="T38" fmla="*/ 26 w 107"/>
                <a:gd name="T39" fmla="*/ 7 h 108"/>
                <a:gd name="T40" fmla="*/ 43 w 107"/>
                <a:gd name="T41" fmla="*/ 0 h 108"/>
                <a:gd name="T42" fmla="*/ 60 w 107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08">
                  <a:moveTo>
                    <a:pt x="60" y="0"/>
                  </a:moveTo>
                  <a:lnTo>
                    <a:pt x="76" y="5"/>
                  </a:lnTo>
                  <a:lnTo>
                    <a:pt x="90" y="13"/>
                  </a:lnTo>
                  <a:lnTo>
                    <a:pt x="100" y="27"/>
                  </a:lnTo>
                  <a:lnTo>
                    <a:pt x="106" y="44"/>
                  </a:lnTo>
                  <a:lnTo>
                    <a:pt x="107" y="61"/>
                  </a:lnTo>
                  <a:lnTo>
                    <a:pt x="102" y="76"/>
                  </a:lnTo>
                  <a:lnTo>
                    <a:pt x="93" y="91"/>
                  </a:lnTo>
                  <a:lnTo>
                    <a:pt x="81" y="101"/>
                  </a:lnTo>
                  <a:lnTo>
                    <a:pt x="64" y="107"/>
                  </a:lnTo>
                  <a:lnTo>
                    <a:pt x="59" y="108"/>
                  </a:lnTo>
                  <a:lnTo>
                    <a:pt x="53" y="108"/>
                  </a:lnTo>
                  <a:lnTo>
                    <a:pt x="35" y="104"/>
                  </a:lnTo>
                  <a:lnTo>
                    <a:pt x="19" y="96"/>
                  </a:lnTo>
                  <a:lnTo>
                    <a:pt x="7" y="82"/>
                  </a:lnTo>
                  <a:lnTo>
                    <a:pt x="0" y="64"/>
                  </a:lnTo>
                  <a:lnTo>
                    <a:pt x="0" y="47"/>
                  </a:lnTo>
                  <a:lnTo>
                    <a:pt x="5" y="32"/>
                  </a:lnTo>
                  <a:lnTo>
                    <a:pt x="13" y="17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Freeform 417"/>
            <p:cNvSpPr>
              <a:spLocks/>
            </p:cNvSpPr>
            <p:nvPr/>
          </p:nvSpPr>
          <p:spPr bwMode="auto">
            <a:xfrm>
              <a:off x="224" y="3705"/>
              <a:ext cx="22" cy="21"/>
            </a:xfrm>
            <a:custGeom>
              <a:avLst/>
              <a:gdLst>
                <a:gd name="T0" fmla="*/ 46 w 108"/>
                <a:gd name="T1" fmla="*/ 0 h 108"/>
                <a:gd name="T2" fmla="*/ 64 w 108"/>
                <a:gd name="T3" fmla="*/ 1 h 108"/>
                <a:gd name="T4" fmla="*/ 80 w 108"/>
                <a:gd name="T5" fmla="*/ 7 h 108"/>
                <a:gd name="T6" fmla="*/ 93 w 108"/>
                <a:gd name="T7" fmla="*/ 17 h 108"/>
                <a:gd name="T8" fmla="*/ 103 w 108"/>
                <a:gd name="T9" fmla="*/ 31 h 108"/>
                <a:gd name="T10" fmla="*/ 108 w 108"/>
                <a:gd name="T11" fmla="*/ 47 h 108"/>
                <a:gd name="T12" fmla="*/ 107 w 108"/>
                <a:gd name="T13" fmla="*/ 64 h 108"/>
                <a:gd name="T14" fmla="*/ 99 w 108"/>
                <a:gd name="T15" fmla="*/ 82 h 108"/>
                <a:gd name="T16" fmla="*/ 87 w 108"/>
                <a:gd name="T17" fmla="*/ 96 h 108"/>
                <a:gd name="T18" fmla="*/ 72 w 108"/>
                <a:gd name="T19" fmla="*/ 105 h 108"/>
                <a:gd name="T20" fmla="*/ 53 w 108"/>
                <a:gd name="T21" fmla="*/ 108 h 108"/>
                <a:gd name="T22" fmla="*/ 49 w 108"/>
                <a:gd name="T23" fmla="*/ 107 h 108"/>
                <a:gd name="T24" fmla="*/ 42 w 108"/>
                <a:gd name="T25" fmla="*/ 107 h 108"/>
                <a:gd name="T26" fmla="*/ 27 w 108"/>
                <a:gd name="T27" fmla="*/ 101 h 108"/>
                <a:gd name="T28" fmla="*/ 13 w 108"/>
                <a:gd name="T29" fmla="*/ 90 h 108"/>
                <a:gd name="T30" fmla="*/ 4 w 108"/>
                <a:gd name="T31" fmla="*/ 77 h 108"/>
                <a:gd name="T32" fmla="*/ 0 w 108"/>
                <a:gd name="T33" fmla="*/ 60 h 108"/>
                <a:gd name="T34" fmla="*/ 0 w 108"/>
                <a:gd name="T35" fmla="*/ 43 h 108"/>
                <a:gd name="T36" fmla="*/ 6 w 108"/>
                <a:gd name="T37" fmla="*/ 26 h 108"/>
                <a:gd name="T38" fmla="*/ 17 w 108"/>
                <a:gd name="T39" fmla="*/ 14 h 108"/>
                <a:gd name="T40" fmla="*/ 30 w 108"/>
                <a:gd name="T41" fmla="*/ 5 h 108"/>
                <a:gd name="T42" fmla="*/ 46 w 108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8">
                  <a:moveTo>
                    <a:pt x="46" y="0"/>
                  </a:moveTo>
                  <a:lnTo>
                    <a:pt x="64" y="1"/>
                  </a:lnTo>
                  <a:lnTo>
                    <a:pt x="80" y="7"/>
                  </a:lnTo>
                  <a:lnTo>
                    <a:pt x="93" y="17"/>
                  </a:lnTo>
                  <a:lnTo>
                    <a:pt x="103" y="31"/>
                  </a:lnTo>
                  <a:lnTo>
                    <a:pt x="108" y="47"/>
                  </a:lnTo>
                  <a:lnTo>
                    <a:pt x="107" y="64"/>
                  </a:lnTo>
                  <a:lnTo>
                    <a:pt x="99" y="82"/>
                  </a:lnTo>
                  <a:lnTo>
                    <a:pt x="87" y="96"/>
                  </a:lnTo>
                  <a:lnTo>
                    <a:pt x="72" y="105"/>
                  </a:lnTo>
                  <a:lnTo>
                    <a:pt x="53" y="108"/>
                  </a:lnTo>
                  <a:lnTo>
                    <a:pt x="49" y="107"/>
                  </a:lnTo>
                  <a:lnTo>
                    <a:pt x="42" y="107"/>
                  </a:lnTo>
                  <a:lnTo>
                    <a:pt x="27" y="101"/>
                  </a:lnTo>
                  <a:lnTo>
                    <a:pt x="13" y="90"/>
                  </a:lnTo>
                  <a:lnTo>
                    <a:pt x="4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6" y="26"/>
                  </a:lnTo>
                  <a:lnTo>
                    <a:pt x="17" y="14"/>
                  </a:lnTo>
                  <a:lnTo>
                    <a:pt x="30" y="5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Freeform 418"/>
            <p:cNvSpPr>
              <a:spLocks/>
            </p:cNvSpPr>
            <p:nvPr/>
          </p:nvSpPr>
          <p:spPr bwMode="auto">
            <a:xfrm>
              <a:off x="220" y="3538"/>
              <a:ext cx="436" cy="436"/>
            </a:xfrm>
            <a:custGeom>
              <a:avLst/>
              <a:gdLst>
                <a:gd name="T0" fmla="*/ 1261 w 2178"/>
                <a:gd name="T1" fmla="*/ 13 h 2178"/>
                <a:gd name="T2" fmla="*/ 1506 w 2178"/>
                <a:gd name="T3" fmla="*/ 82 h 2178"/>
                <a:gd name="T4" fmla="*/ 1729 w 2178"/>
                <a:gd name="T5" fmla="*/ 206 h 2178"/>
                <a:gd name="T6" fmla="*/ 1918 w 2178"/>
                <a:gd name="T7" fmla="*/ 383 h 2178"/>
                <a:gd name="T8" fmla="*/ 2061 w 2178"/>
                <a:gd name="T9" fmla="*/ 594 h 2178"/>
                <a:gd name="T10" fmla="*/ 2148 w 2178"/>
                <a:gd name="T11" fmla="*/ 833 h 2178"/>
                <a:gd name="T12" fmla="*/ 2178 w 2178"/>
                <a:gd name="T13" fmla="*/ 1089 h 2178"/>
                <a:gd name="T14" fmla="*/ 2148 w 2178"/>
                <a:gd name="T15" fmla="*/ 1345 h 2178"/>
                <a:gd name="T16" fmla="*/ 2061 w 2178"/>
                <a:gd name="T17" fmla="*/ 1584 h 2178"/>
                <a:gd name="T18" fmla="*/ 1918 w 2178"/>
                <a:gd name="T19" fmla="*/ 1795 h 2178"/>
                <a:gd name="T20" fmla="*/ 1729 w 2178"/>
                <a:gd name="T21" fmla="*/ 1972 h 2178"/>
                <a:gd name="T22" fmla="*/ 1506 w 2178"/>
                <a:gd name="T23" fmla="*/ 2096 h 2178"/>
                <a:gd name="T24" fmla="*/ 1261 w 2178"/>
                <a:gd name="T25" fmla="*/ 2165 h 2178"/>
                <a:gd name="T26" fmla="*/ 1002 w 2178"/>
                <a:gd name="T27" fmla="*/ 2175 h 2178"/>
                <a:gd name="T28" fmla="*/ 752 w 2178"/>
                <a:gd name="T29" fmla="*/ 2125 h 2178"/>
                <a:gd name="T30" fmla="*/ 521 w 2178"/>
                <a:gd name="T31" fmla="*/ 2019 h 2178"/>
                <a:gd name="T32" fmla="*/ 319 w 2178"/>
                <a:gd name="T33" fmla="*/ 1859 h 2178"/>
                <a:gd name="T34" fmla="*/ 159 w 2178"/>
                <a:gd name="T35" fmla="*/ 1657 h 2178"/>
                <a:gd name="T36" fmla="*/ 53 w 2178"/>
                <a:gd name="T37" fmla="*/ 1426 h 2178"/>
                <a:gd name="T38" fmla="*/ 3 w 2178"/>
                <a:gd name="T39" fmla="*/ 1176 h 2178"/>
                <a:gd name="T40" fmla="*/ 10 w 2178"/>
                <a:gd name="T41" fmla="*/ 1058 h 2178"/>
                <a:gd name="T42" fmla="*/ 54 w 2178"/>
                <a:gd name="T43" fmla="*/ 1035 h 2178"/>
                <a:gd name="T44" fmla="*/ 98 w 2178"/>
                <a:gd name="T45" fmla="*/ 1058 h 2178"/>
                <a:gd name="T46" fmla="*/ 112 w 2178"/>
                <a:gd name="T47" fmla="*/ 1174 h 2178"/>
                <a:gd name="T48" fmla="*/ 163 w 2178"/>
                <a:gd name="T49" fmla="*/ 1414 h 2178"/>
                <a:gd name="T50" fmla="*/ 270 w 2178"/>
                <a:gd name="T51" fmla="*/ 1629 h 2178"/>
                <a:gd name="T52" fmla="*/ 424 w 2178"/>
                <a:gd name="T53" fmla="*/ 1810 h 2178"/>
                <a:gd name="T54" fmla="*/ 617 w 2178"/>
                <a:gd name="T55" fmla="*/ 1949 h 2178"/>
                <a:gd name="T56" fmla="*/ 841 w 2178"/>
                <a:gd name="T57" fmla="*/ 2038 h 2178"/>
                <a:gd name="T58" fmla="*/ 1089 w 2178"/>
                <a:gd name="T59" fmla="*/ 2070 h 2178"/>
                <a:gd name="T60" fmla="*/ 1337 w 2178"/>
                <a:gd name="T61" fmla="*/ 2038 h 2178"/>
                <a:gd name="T62" fmla="*/ 1561 w 2178"/>
                <a:gd name="T63" fmla="*/ 1949 h 2178"/>
                <a:gd name="T64" fmla="*/ 1754 w 2178"/>
                <a:gd name="T65" fmla="*/ 1810 h 2178"/>
                <a:gd name="T66" fmla="*/ 1908 w 2178"/>
                <a:gd name="T67" fmla="*/ 1629 h 2178"/>
                <a:gd name="T68" fmla="*/ 2015 w 2178"/>
                <a:gd name="T69" fmla="*/ 1414 h 2178"/>
                <a:gd name="T70" fmla="*/ 2066 w 2178"/>
                <a:gd name="T71" fmla="*/ 1174 h 2178"/>
                <a:gd name="T72" fmla="*/ 2056 w 2178"/>
                <a:gd name="T73" fmla="*/ 922 h 2178"/>
                <a:gd name="T74" fmla="*/ 1985 w 2178"/>
                <a:gd name="T75" fmla="*/ 689 h 2178"/>
                <a:gd name="T76" fmla="*/ 1862 w 2178"/>
                <a:gd name="T77" fmla="*/ 484 h 2178"/>
                <a:gd name="T78" fmla="*/ 1694 w 2178"/>
                <a:gd name="T79" fmla="*/ 316 h 2178"/>
                <a:gd name="T80" fmla="*/ 1489 w 2178"/>
                <a:gd name="T81" fmla="*/ 193 h 2178"/>
                <a:gd name="T82" fmla="*/ 1256 w 2178"/>
                <a:gd name="T83" fmla="*/ 122 h 2178"/>
                <a:gd name="T84" fmla="*/ 1072 w 2178"/>
                <a:gd name="T85" fmla="*/ 105 h 2178"/>
                <a:gd name="T86" fmla="*/ 1037 w 2178"/>
                <a:gd name="T87" fmla="*/ 71 h 2178"/>
                <a:gd name="T88" fmla="*/ 1045 w 2178"/>
                <a:gd name="T89" fmla="*/ 21 h 2178"/>
                <a:gd name="T90" fmla="*/ 1089 w 2178"/>
                <a:gd name="T9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8" h="2178">
                  <a:moveTo>
                    <a:pt x="1089" y="0"/>
                  </a:moveTo>
                  <a:lnTo>
                    <a:pt x="1176" y="3"/>
                  </a:lnTo>
                  <a:lnTo>
                    <a:pt x="1261" y="13"/>
                  </a:lnTo>
                  <a:lnTo>
                    <a:pt x="1345" y="30"/>
                  </a:lnTo>
                  <a:lnTo>
                    <a:pt x="1426" y="53"/>
                  </a:lnTo>
                  <a:lnTo>
                    <a:pt x="1506" y="82"/>
                  </a:lnTo>
                  <a:lnTo>
                    <a:pt x="1584" y="117"/>
                  </a:lnTo>
                  <a:lnTo>
                    <a:pt x="1657" y="159"/>
                  </a:lnTo>
                  <a:lnTo>
                    <a:pt x="1729" y="206"/>
                  </a:lnTo>
                  <a:lnTo>
                    <a:pt x="1795" y="260"/>
                  </a:lnTo>
                  <a:lnTo>
                    <a:pt x="1859" y="319"/>
                  </a:lnTo>
                  <a:lnTo>
                    <a:pt x="1918" y="383"/>
                  </a:lnTo>
                  <a:lnTo>
                    <a:pt x="1972" y="449"/>
                  </a:lnTo>
                  <a:lnTo>
                    <a:pt x="2019" y="521"/>
                  </a:lnTo>
                  <a:lnTo>
                    <a:pt x="2061" y="594"/>
                  </a:lnTo>
                  <a:lnTo>
                    <a:pt x="2096" y="672"/>
                  </a:lnTo>
                  <a:lnTo>
                    <a:pt x="2125" y="752"/>
                  </a:lnTo>
                  <a:lnTo>
                    <a:pt x="2148" y="833"/>
                  </a:lnTo>
                  <a:lnTo>
                    <a:pt x="2165" y="917"/>
                  </a:lnTo>
                  <a:lnTo>
                    <a:pt x="2175" y="1002"/>
                  </a:lnTo>
                  <a:lnTo>
                    <a:pt x="2178" y="1089"/>
                  </a:lnTo>
                  <a:lnTo>
                    <a:pt x="2175" y="1176"/>
                  </a:lnTo>
                  <a:lnTo>
                    <a:pt x="2165" y="1261"/>
                  </a:lnTo>
                  <a:lnTo>
                    <a:pt x="2148" y="1345"/>
                  </a:lnTo>
                  <a:lnTo>
                    <a:pt x="2125" y="1426"/>
                  </a:lnTo>
                  <a:lnTo>
                    <a:pt x="2096" y="1506"/>
                  </a:lnTo>
                  <a:lnTo>
                    <a:pt x="2061" y="1584"/>
                  </a:lnTo>
                  <a:lnTo>
                    <a:pt x="2019" y="1657"/>
                  </a:lnTo>
                  <a:lnTo>
                    <a:pt x="1972" y="1729"/>
                  </a:lnTo>
                  <a:lnTo>
                    <a:pt x="1918" y="1795"/>
                  </a:lnTo>
                  <a:lnTo>
                    <a:pt x="1859" y="1859"/>
                  </a:lnTo>
                  <a:lnTo>
                    <a:pt x="1795" y="1918"/>
                  </a:lnTo>
                  <a:lnTo>
                    <a:pt x="1729" y="1972"/>
                  </a:lnTo>
                  <a:lnTo>
                    <a:pt x="1657" y="2019"/>
                  </a:lnTo>
                  <a:lnTo>
                    <a:pt x="1584" y="2061"/>
                  </a:lnTo>
                  <a:lnTo>
                    <a:pt x="1506" y="2096"/>
                  </a:lnTo>
                  <a:lnTo>
                    <a:pt x="1426" y="2125"/>
                  </a:lnTo>
                  <a:lnTo>
                    <a:pt x="1345" y="2148"/>
                  </a:lnTo>
                  <a:lnTo>
                    <a:pt x="1261" y="2165"/>
                  </a:lnTo>
                  <a:lnTo>
                    <a:pt x="1176" y="2175"/>
                  </a:lnTo>
                  <a:lnTo>
                    <a:pt x="1089" y="2178"/>
                  </a:lnTo>
                  <a:lnTo>
                    <a:pt x="1002" y="2175"/>
                  </a:lnTo>
                  <a:lnTo>
                    <a:pt x="917" y="2165"/>
                  </a:lnTo>
                  <a:lnTo>
                    <a:pt x="833" y="2148"/>
                  </a:lnTo>
                  <a:lnTo>
                    <a:pt x="752" y="2125"/>
                  </a:lnTo>
                  <a:lnTo>
                    <a:pt x="672" y="2096"/>
                  </a:lnTo>
                  <a:lnTo>
                    <a:pt x="594" y="2061"/>
                  </a:lnTo>
                  <a:lnTo>
                    <a:pt x="521" y="2019"/>
                  </a:lnTo>
                  <a:lnTo>
                    <a:pt x="449" y="1972"/>
                  </a:lnTo>
                  <a:lnTo>
                    <a:pt x="383" y="1918"/>
                  </a:lnTo>
                  <a:lnTo>
                    <a:pt x="319" y="1859"/>
                  </a:lnTo>
                  <a:lnTo>
                    <a:pt x="260" y="1795"/>
                  </a:lnTo>
                  <a:lnTo>
                    <a:pt x="206" y="1729"/>
                  </a:lnTo>
                  <a:lnTo>
                    <a:pt x="159" y="1657"/>
                  </a:lnTo>
                  <a:lnTo>
                    <a:pt x="117" y="1584"/>
                  </a:lnTo>
                  <a:lnTo>
                    <a:pt x="82" y="1506"/>
                  </a:lnTo>
                  <a:lnTo>
                    <a:pt x="53" y="1426"/>
                  </a:lnTo>
                  <a:lnTo>
                    <a:pt x="30" y="1345"/>
                  </a:lnTo>
                  <a:lnTo>
                    <a:pt x="13" y="1261"/>
                  </a:lnTo>
                  <a:lnTo>
                    <a:pt x="3" y="1176"/>
                  </a:lnTo>
                  <a:lnTo>
                    <a:pt x="0" y="1089"/>
                  </a:lnTo>
                  <a:lnTo>
                    <a:pt x="2" y="1072"/>
                  </a:lnTo>
                  <a:lnTo>
                    <a:pt x="10" y="1058"/>
                  </a:lnTo>
                  <a:lnTo>
                    <a:pt x="21" y="1045"/>
                  </a:lnTo>
                  <a:lnTo>
                    <a:pt x="37" y="1037"/>
                  </a:lnTo>
                  <a:lnTo>
                    <a:pt x="54" y="1035"/>
                  </a:lnTo>
                  <a:lnTo>
                    <a:pt x="71" y="1037"/>
                  </a:lnTo>
                  <a:lnTo>
                    <a:pt x="85" y="1045"/>
                  </a:lnTo>
                  <a:lnTo>
                    <a:pt x="98" y="1058"/>
                  </a:lnTo>
                  <a:lnTo>
                    <a:pt x="105" y="1072"/>
                  </a:lnTo>
                  <a:lnTo>
                    <a:pt x="108" y="1089"/>
                  </a:lnTo>
                  <a:lnTo>
                    <a:pt x="112" y="1174"/>
                  </a:lnTo>
                  <a:lnTo>
                    <a:pt x="122" y="1256"/>
                  </a:lnTo>
                  <a:lnTo>
                    <a:pt x="140" y="1337"/>
                  </a:lnTo>
                  <a:lnTo>
                    <a:pt x="163" y="1414"/>
                  </a:lnTo>
                  <a:lnTo>
                    <a:pt x="193" y="1489"/>
                  </a:lnTo>
                  <a:lnTo>
                    <a:pt x="229" y="1561"/>
                  </a:lnTo>
                  <a:lnTo>
                    <a:pt x="270" y="1629"/>
                  </a:lnTo>
                  <a:lnTo>
                    <a:pt x="316" y="1694"/>
                  </a:lnTo>
                  <a:lnTo>
                    <a:pt x="368" y="1754"/>
                  </a:lnTo>
                  <a:lnTo>
                    <a:pt x="424" y="1810"/>
                  </a:lnTo>
                  <a:lnTo>
                    <a:pt x="484" y="1862"/>
                  </a:lnTo>
                  <a:lnTo>
                    <a:pt x="549" y="1908"/>
                  </a:lnTo>
                  <a:lnTo>
                    <a:pt x="617" y="1949"/>
                  </a:lnTo>
                  <a:lnTo>
                    <a:pt x="689" y="1985"/>
                  </a:lnTo>
                  <a:lnTo>
                    <a:pt x="764" y="2015"/>
                  </a:lnTo>
                  <a:lnTo>
                    <a:pt x="841" y="2038"/>
                  </a:lnTo>
                  <a:lnTo>
                    <a:pt x="922" y="2056"/>
                  </a:lnTo>
                  <a:lnTo>
                    <a:pt x="1004" y="2066"/>
                  </a:lnTo>
                  <a:lnTo>
                    <a:pt x="1089" y="2070"/>
                  </a:lnTo>
                  <a:lnTo>
                    <a:pt x="1174" y="2066"/>
                  </a:lnTo>
                  <a:lnTo>
                    <a:pt x="1256" y="2056"/>
                  </a:lnTo>
                  <a:lnTo>
                    <a:pt x="1337" y="2038"/>
                  </a:lnTo>
                  <a:lnTo>
                    <a:pt x="1414" y="2015"/>
                  </a:lnTo>
                  <a:lnTo>
                    <a:pt x="1489" y="1985"/>
                  </a:lnTo>
                  <a:lnTo>
                    <a:pt x="1561" y="1949"/>
                  </a:lnTo>
                  <a:lnTo>
                    <a:pt x="1629" y="1908"/>
                  </a:lnTo>
                  <a:lnTo>
                    <a:pt x="1694" y="1862"/>
                  </a:lnTo>
                  <a:lnTo>
                    <a:pt x="1754" y="1810"/>
                  </a:lnTo>
                  <a:lnTo>
                    <a:pt x="1810" y="1754"/>
                  </a:lnTo>
                  <a:lnTo>
                    <a:pt x="1862" y="1694"/>
                  </a:lnTo>
                  <a:lnTo>
                    <a:pt x="1908" y="1629"/>
                  </a:lnTo>
                  <a:lnTo>
                    <a:pt x="1949" y="1561"/>
                  </a:lnTo>
                  <a:lnTo>
                    <a:pt x="1985" y="1489"/>
                  </a:lnTo>
                  <a:lnTo>
                    <a:pt x="2015" y="1414"/>
                  </a:lnTo>
                  <a:lnTo>
                    <a:pt x="2038" y="1337"/>
                  </a:lnTo>
                  <a:lnTo>
                    <a:pt x="2056" y="1256"/>
                  </a:lnTo>
                  <a:lnTo>
                    <a:pt x="2066" y="1174"/>
                  </a:lnTo>
                  <a:lnTo>
                    <a:pt x="2070" y="1089"/>
                  </a:lnTo>
                  <a:lnTo>
                    <a:pt x="2066" y="1004"/>
                  </a:lnTo>
                  <a:lnTo>
                    <a:pt x="2056" y="922"/>
                  </a:lnTo>
                  <a:lnTo>
                    <a:pt x="2038" y="841"/>
                  </a:lnTo>
                  <a:lnTo>
                    <a:pt x="2015" y="764"/>
                  </a:lnTo>
                  <a:lnTo>
                    <a:pt x="1985" y="689"/>
                  </a:lnTo>
                  <a:lnTo>
                    <a:pt x="1949" y="617"/>
                  </a:lnTo>
                  <a:lnTo>
                    <a:pt x="1908" y="549"/>
                  </a:lnTo>
                  <a:lnTo>
                    <a:pt x="1862" y="484"/>
                  </a:lnTo>
                  <a:lnTo>
                    <a:pt x="1810" y="424"/>
                  </a:lnTo>
                  <a:lnTo>
                    <a:pt x="1754" y="368"/>
                  </a:lnTo>
                  <a:lnTo>
                    <a:pt x="1694" y="316"/>
                  </a:lnTo>
                  <a:lnTo>
                    <a:pt x="1629" y="270"/>
                  </a:lnTo>
                  <a:lnTo>
                    <a:pt x="1561" y="229"/>
                  </a:lnTo>
                  <a:lnTo>
                    <a:pt x="1489" y="193"/>
                  </a:lnTo>
                  <a:lnTo>
                    <a:pt x="1414" y="163"/>
                  </a:lnTo>
                  <a:lnTo>
                    <a:pt x="1337" y="140"/>
                  </a:lnTo>
                  <a:lnTo>
                    <a:pt x="1256" y="122"/>
                  </a:lnTo>
                  <a:lnTo>
                    <a:pt x="1174" y="112"/>
                  </a:lnTo>
                  <a:lnTo>
                    <a:pt x="1089" y="108"/>
                  </a:lnTo>
                  <a:lnTo>
                    <a:pt x="1072" y="105"/>
                  </a:lnTo>
                  <a:lnTo>
                    <a:pt x="1058" y="98"/>
                  </a:lnTo>
                  <a:lnTo>
                    <a:pt x="1045" y="85"/>
                  </a:lnTo>
                  <a:lnTo>
                    <a:pt x="1037" y="71"/>
                  </a:lnTo>
                  <a:lnTo>
                    <a:pt x="1035" y="54"/>
                  </a:lnTo>
                  <a:lnTo>
                    <a:pt x="1037" y="37"/>
                  </a:lnTo>
                  <a:lnTo>
                    <a:pt x="1045" y="21"/>
                  </a:lnTo>
                  <a:lnTo>
                    <a:pt x="1058" y="10"/>
                  </a:lnTo>
                  <a:lnTo>
                    <a:pt x="1072" y="2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Freeform 419"/>
            <p:cNvSpPr>
              <a:spLocks/>
            </p:cNvSpPr>
            <p:nvPr/>
          </p:nvSpPr>
          <p:spPr bwMode="auto">
            <a:xfrm>
              <a:off x="427" y="3837"/>
              <a:ext cx="22" cy="35"/>
            </a:xfrm>
            <a:custGeom>
              <a:avLst/>
              <a:gdLst>
                <a:gd name="T0" fmla="*/ 54 w 108"/>
                <a:gd name="T1" fmla="*/ 0 h 178"/>
                <a:gd name="T2" fmla="*/ 71 w 108"/>
                <a:gd name="T3" fmla="*/ 2 h 178"/>
                <a:gd name="T4" fmla="*/ 87 w 108"/>
                <a:gd name="T5" fmla="*/ 10 h 178"/>
                <a:gd name="T6" fmla="*/ 98 w 108"/>
                <a:gd name="T7" fmla="*/ 22 h 178"/>
                <a:gd name="T8" fmla="*/ 106 w 108"/>
                <a:gd name="T9" fmla="*/ 36 h 178"/>
                <a:gd name="T10" fmla="*/ 108 w 108"/>
                <a:gd name="T11" fmla="*/ 53 h 178"/>
                <a:gd name="T12" fmla="*/ 108 w 108"/>
                <a:gd name="T13" fmla="*/ 124 h 178"/>
                <a:gd name="T14" fmla="*/ 106 w 108"/>
                <a:gd name="T15" fmla="*/ 141 h 178"/>
                <a:gd name="T16" fmla="*/ 98 w 108"/>
                <a:gd name="T17" fmla="*/ 156 h 178"/>
                <a:gd name="T18" fmla="*/ 87 w 108"/>
                <a:gd name="T19" fmla="*/ 168 h 178"/>
                <a:gd name="T20" fmla="*/ 71 w 108"/>
                <a:gd name="T21" fmla="*/ 175 h 178"/>
                <a:gd name="T22" fmla="*/ 54 w 108"/>
                <a:gd name="T23" fmla="*/ 178 h 178"/>
                <a:gd name="T24" fmla="*/ 37 w 108"/>
                <a:gd name="T25" fmla="*/ 175 h 178"/>
                <a:gd name="T26" fmla="*/ 23 w 108"/>
                <a:gd name="T27" fmla="*/ 168 h 178"/>
                <a:gd name="T28" fmla="*/ 10 w 108"/>
                <a:gd name="T29" fmla="*/ 156 h 178"/>
                <a:gd name="T30" fmla="*/ 3 w 108"/>
                <a:gd name="T31" fmla="*/ 141 h 178"/>
                <a:gd name="T32" fmla="*/ 0 w 108"/>
                <a:gd name="T33" fmla="*/ 124 h 178"/>
                <a:gd name="T34" fmla="*/ 0 w 108"/>
                <a:gd name="T35" fmla="*/ 53 h 178"/>
                <a:gd name="T36" fmla="*/ 3 w 108"/>
                <a:gd name="T37" fmla="*/ 36 h 178"/>
                <a:gd name="T38" fmla="*/ 10 w 108"/>
                <a:gd name="T39" fmla="*/ 22 h 178"/>
                <a:gd name="T40" fmla="*/ 23 w 108"/>
                <a:gd name="T41" fmla="*/ 10 h 178"/>
                <a:gd name="T42" fmla="*/ 37 w 108"/>
                <a:gd name="T43" fmla="*/ 2 h 178"/>
                <a:gd name="T44" fmla="*/ 54 w 108"/>
                <a:gd name="T4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78">
                  <a:moveTo>
                    <a:pt x="54" y="0"/>
                  </a:moveTo>
                  <a:lnTo>
                    <a:pt x="71" y="2"/>
                  </a:lnTo>
                  <a:lnTo>
                    <a:pt x="87" y="10"/>
                  </a:lnTo>
                  <a:lnTo>
                    <a:pt x="98" y="22"/>
                  </a:lnTo>
                  <a:lnTo>
                    <a:pt x="106" y="36"/>
                  </a:lnTo>
                  <a:lnTo>
                    <a:pt x="108" y="53"/>
                  </a:lnTo>
                  <a:lnTo>
                    <a:pt x="108" y="124"/>
                  </a:lnTo>
                  <a:lnTo>
                    <a:pt x="106" y="141"/>
                  </a:lnTo>
                  <a:lnTo>
                    <a:pt x="98" y="156"/>
                  </a:lnTo>
                  <a:lnTo>
                    <a:pt x="87" y="168"/>
                  </a:lnTo>
                  <a:lnTo>
                    <a:pt x="71" y="175"/>
                  </a:lnTo>
                  <a:lnTo>
                    <a:pt x="54" y="178"/>
                  </a:lnTo>
                  <a:lnTo>
                    <a:pt x="37" y="175"/>
                  </a:lnTo>
                  <a:lnTo>
                    <a:pt x="23" y="168"/>
                  </a:lnTo>
                  <a:lnTo>
                    <a:pt x="10" y="156"/>
                  </a:lnTo>
                  <a:lnTo>
                    <a:pt x="3" y="141"/>
                  </a:lnTo>
                  <a:lnTo>
                    <a:pt x="0" y="124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3" y="10"/>
                  </a:lnTo>
                  <a:lnTo>
                    <a:pt x="37" y="2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 420"/>
            <p:cNvSpPr>
              <a:spLocks/>
            </p:cNvSpPr>
            <p:nvPr/>
          </p:nvSpPr>
          <p:spPr bwMode="auto">
            <a:xfrm>
              <a:off x="378" y="3640"/>
              <a:ext cx="120" cy="183"/>
            </a:xfrm>
            <a:custGeom>
              <a:avLst/>
              <a:gdLst>
                <a:gd name="T0" fmla="*/ 305 w 600"/>
                <a:gd name="T1" fmla="*/ 0 h 918"/>
                <a:gd name="T2" fmla="*/ 397 w 600"/>
                <a:gd name="T3" fmla="*/ 16 h 918"/>
                <a:gd name="T4" fmla="*/ 478 w 600"/>
                <a:gd name="T5" fmla="*/ 58 h 918"/>
                <a:gd name="T6" fmla="*/ 542 w 600"/>
                <a:gd name="T7" fmla="*/ 123 h 918"/>
                <a:gd name="T8" fmla="*/ 584 w 600"/>
                <a:gd name="T9" fmla="*/ 204 h 918"/>
                <a:gd name="T10" fmla="*/ 600 w 600"/>
                <a:gd name="T11" fmla="*/ 297 h 918"/>
                <a:gd name="T12" fmla="*/ 589 w 600"/>
                <a:gd name="T13" fmla="*/ 383 h 918"/>
                <a:gd name="T14" fmla="*/ 554 w 600"/>
                <a:gd name="T15" fmla="*/ 461 h 918"/>
                <a:gd name="T16" fmla="*/ 498 w 600"/>
                <a:gd name="T17" fmla="*/ 526 h 918"/>
                <a:gd name="T18" fmla="*/ 435 w 600"/>
                <a:gd name="T19" fmla="*/ 574 h 918"/>
                <a:gd name="T20" fmla="*/ 392 w 600"/>
                <a:gd name="T21" fmla="*/ 627 h 918"/>
                <a:gd name="T22" fmla="*/ 364 w 600"/>
                <a:gd name="T23" fmla="*/ 692 h 918"/>
                <a:gd name="T24" fmla="*/ 354 w 600"/>
                <a:gd name="T25" fmla="*/ 763 h 918"/>
                <a:gd name="T26" fmla="*/ 352 w 600"/>
                <a:gd name="T27" fmla="*/ 881 h 918"/>
                <a:gd name="T28" fmla="*/ 333 w 600"/>
                <a:gd name="T29" fmla="*/ 907 h 918"/>
                <a:gd name="T30" fmla="*/ 300 w 600"/>
                <a:gd name="T31" fmla="*/ 918 h 918"/>
                <a:gd name="T32" fmla="*/ 269 w 600"/>
                <a:gd name="T33" fmla="*/ 907 h 918"/>
                <a:gd name="T34" fmla="*/ 249 w 600"/>
                <a:gd name="T35" fmla="*/ 881 h 918"/>
                <a:gd name="T36" fmla="*/ 246 w 600"/>
                <a:gd name="T37" fmla="*/ 763 h 918"/>
                <a:gd name="T38" fmla="*/ 256 w 600"/>
                <a:gd name="T39" fmla="*/ 673 h 918"/>
                <a:gd name="T40" fmla="*/ 288 w 600"/>
                <a:gd name="T41" fmla="*/ 590 h 918"/>
                <a:gd name="T42" fmla="*/ 337 w 600"/>
                <a:gd name="T43" fmla="*/ 519 h 918"/>
                <a:gd name="T44" fmla="*/ 404 w 600"/>
                <a:gd name="T45" fmla="*/ 462 h 918"/>
                <a:gd name="T46" fmla="*/ 452 w 600"/>
                <a:gd name="T47" fmla="*/ 419 h 918"/>
                <a:gd name="T48" fmla="*/ 483 w 600"/>
                <a:gd name="T49" fmla="*/ 362 h 918"/>
                <a:gd name="T50" fmla="*/ 492 w 600"/>
                <a:gd name="T51" fmla="*/ 298 h 918"/>
                <a:gd name="T52" fmla="*/ 477 w 600"/>
                <a:gd name="T53" fmla="*/ 225 h 918"/>
                <a:gd name="T54" fmla="*/ 435 w 600"/>
                <a:gd name="T55" fmla="*/ 166 h 918"/>
                <a:gd name="T56" fmla="*/ 375 w 600"/>
                <a:gd name="T57" fmla="*/ 124 h 918"/>
                <a:gd name="T58" fmla="*/ 302 w 600"/>
                <a:gd name="T59" fmla="*/ 108 h 918"/>
                <a:gd name="T60" fmla="*/ 243 w 600"/>
                <a:gd name="T61" fmla="*/ 117 h 918"/>
                <a:gd name="T62" fmla="*/ 189 w 600"/>
                <a:gd name="T63" fmla="*/ 143 h 918"/>
                <a:gd name="T64" fmla="*/ 145 w 600"/>
                <a:gd name="T65" fmla="*/ 187 h 918"/>
                <a:gd name="T66" fmla="*/ 117 w 600"/>
                <a:gd name="T67" fmla="*/ 240 h 918"/>
                <a:gd name="T68" fmla="*/ 108 w 600"/>
                <a:gd name="T69" fmla="*/ 300 h 918"/>
                <a:gd name="T70" fmla="*/ 97 w 600"/>
                <a:gd name="T71" fmla="*/ 333 h 918"/>
                <a:gd name="T72" fmla="*/ 70 w 600"/>
                <a:gd name="T73" fmla="*/ 352 h 918"/>
                <a:gd name="T74" fmla="*/ 36 w 600"/>
                <a:gd name="T75" fmla="*/ 352 h 918"/>
                <a:gd name="T76" fmla="*/ 10 w 600"/>
                <a:gd name="T77" fmla="*/ 333 h 918"/>
                <a:gd name="T78" fmla="*/ 0 w 600"/>
                <a:gd name="T79" fmla="*/ 300 h 918"/>
                <a:gd name="T80" fmla="*/ 10 w 600"/>
                <a:gd name="T81" fmla="*/ 222 h 918"/>
                <a:gd name="T82" fmla="*/ 40 w 600"/>
                <a:gd name="T83" fmla="*/ 149 h 918"/>
                <a:gd name="T84" fmla="*/ 90 w 600"/>
                <a:gd name="T85" fmla="*/ 86 h 918"/>
                <a:gd name="T86" fmla="*/ 151 w 600"/>
                <a:gd name="T87" fmla="*/ 39 h 918"/>
                <a:gd name="T88" fmla="*/ 223 w 600"/>
                <a:gd name="T89" fmla="*/ 10 h 918"/>
                <a:gd name="T90" fmla="*/ 299 w 600"/>
                <a:gd name="T91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0" h="918">
                  <a:moveTo>
                    <a:pt x="299" y="0"/>
                  </a:moveTo>
                  <a:lnTo>
                    <a:pt x="305" y="0"/>
                  </a:lnTo>
                  <a:lnTo>
                    <a:pt x="352" y="4"/>
                  </a:lnTo>
                  <a:lnTo>
                    <a:pt x="397" y="16"/>
                  </a:lnTo>
                  <a:lnTo>
                    <a:pt x="439" y="34"/>
                  </a:lnTo>
                  <a:lnTo>
                    <a:pt x="478" y="58"/>
                  </a:lnTo>
                  <a:lnTo>
                    <a:pt x="512" y="89"/>
                  </a:lnTo>
                  <a:lnTo>
                    <a:pt x="542" y="123"/>
                  </a:lnTo>
                  <a:lnTo>
                    <a:pt x="566" y="161"/>
                  </a:lnTo>
                  <a:lnTo>
                    <a:pt x="584" y="204"/>
                  </a:lnTo>
                  <a:lnTo>
                    <a:pt x="596" y="248"/>
                  </a:lnTo>
                  <a:lnTo>
                    <a:pt x="600" y="297"/>
                  </a:lnTo>
                  <a:lnTo>
                    <a:pt x="597" y="340"/>
                  </a:lnTo>
                  <a:lnTo>
                    <a:pt x="589" y="383"/>
                  </a:lnTo>
                  <a:lnTo>
                    <a:pt x="574" y="424"/>
                  </a:lnTo>
                  <a:lnTo>
                    <a:pt x="554" y="461"/>
                  </a:lnTo>
                  <a:lnTo>
                    <a:pt x="529" y="496"/>
                  </a:lnTo>
                  <a:lnTo>
                    <a:pt x="498" y="526"/>
                  </a:lnTo>
                  <a:lnTo>
                    <a:pt x="463" y="553"/>
                  </a:lnTo>
                  <a:lnTo>
                    <a:pt x="435" y="574"/>
                  </a:lnTo>
                  <a:lnTo>
                    <a:pt x="412" y="599"/>
                  </a:lnTo>
                  <a:lnTo>
                    <a:pt x="392" y="627"/>
                  </a:lnTo>
                  <a:lnTo>
                    <a:pt x="376" y="658"/>
                  </a:lnTo>
                  <a:lnTo>
                    <a:pt x="364" y="692"/>
                  </a:lnTo>
                  <a:lnTo>
                    <a:pt x="357" y="727"/>
                  </a:lnTo>
                  <a:lnTo>
                    <a:pt x="354" y="763"/>
                  </a:lnTo>
                  <a:lnTo>
                    <a:pt x="354" y="864"/>
                  </a:lnTo>
                  <a:lnTo>
                    <a:pt x="352" y="881"/>
                  </a:lnTo>
                  <a:lnTo>
                    <a:pt x="344" y="895"/>
                  </a:lnTo>
                  <a:lnTo>
                    <a:pt x="333" y="907"/>
                  </a:lnTo>
                  <a:lnTo>
                    <a:pt x="317" y="915"/>
                  </a:lnTo>
                  <a:lnTo>
                    <a:pt x="300" y="918"/>
                  </a:lnTo>
                  <a:lnTo>
                    <a:pt x="283" y="915"/>
                  </a:lnTo>
                  <a:lnTo>
                    <a:pt x="269" y="907"/>
                  </a:lnTo>
                  <a:lnTo>
                    <a:pt x="256" y="895"/>
                  </a:lnTo>
                  <a:lnTo>
                    <a:pt x="249" y="881"/>
                  </a:lnTo>
                  <a:lnTo>
                    <a:pt x="246" y="864"/>
                  </a:lnTo>
                  <a:lnTo>
                    <a:pt x="246" y="763"/>
                  </a:lnTo>
                  <a:lnTo>
                    <a:pt x="249" y="717"/>
                  </a:lnTo>
                  <a:lnTo>
                    <a:pt x="256" y="673"/>
                  </a:lnTo>
                  <a:lnTo>
                    <a:pt x="270" y="630"/>
                  </a:lnTo>
                  <a:lnTo>
                    <a:pt x="288" y="590"/>
                  </a:lnTo>
                  <a:lnTo>
                    <a:pt x="311" y="553"/>
                  </a:lnTo>
                  <a:lnTo>
                    <a:pt x="337" y="519"/>
                  </a:lnTo>
                  <a:lnTo>
                    <a:pt x="369" y="489"/>
                  </a:lnTo>
                  <a:lnTo>
                    <a:pt x="404" y="462"/>
                  </a:lnTo>
                  <a:lnTo>
                    <a:pt x="431" y="442"/>
                  </a:lnTo>
                  <a:lnTo>
                    <a:pt x="452" y="419"/>
                  </a:lnTo>
                  <a:lnTo>
                    <a:pt x="469" y="391"/>
                  </a:lnTo>
                  <a:lnTo>
                    <a:pt x="483" y="362"/>
                  </a:lnTo>
                  <a:lnTo>
                    <a:pt x="490" y="331"/>
                  </a:lnTo>
                  <a:lnTo>
                    <a:pt x="492" y="298"/>
                  </a:lnTo>
                  <a:lnTo>
                    <a:pt x="487" y="260"/>
                  </a:lnTo>
                  <a:lnTo>
                    <a:pt x="477" y="225"/>
                  </a:lnTo>
                  <a:lnTo>
                    <a:pt x="458" y="194"/>
                  </a:lnTo>
                  <a:lnTo>
                    <a:pt x="435" y="166"/>
                  </a:lnTo>
                  <a:lnTo>
                    <a:pt x="406" y="142"/>
                  </a:lnTo>
                  <a:lnTo>
                    <a:pt x="375" y="124"/>
                  </a:lnTo>
                  <a:lnTo>
                    <a:pt x="340" y="113"/>
                  </a:lnTo>
                  <a:lnTo>
                    <a:pt x="302" y="108"/>
                  </a:lnTo>
                  <a:lnTo>
                    <a:pt x="272" y="110"/>
                  </a:lnTo>
                  <a:lnTo>
                    <a:pt x="243" y="117"/>
                  </a:lnTo>
                  <a:lnTo>
                    <a:pt x="215" y="127"/>
                  </a:lnTo>
                  <a:lnTo>
                    <a:pt x="189" y="143"/>
                  </a:lnTo>
                  <a:lnTo>
                    <a:pt x="165" y="164"/>
                  </a:lnTo>
                  <a:lnTo>
                    <a:pt x="145" y="187"/>
                  </a:lnTo>
                  <a:lnTo>
                    <a:pt x="130" y="212"/>
                  </a:lnTo>
                  <a:lnTo>
                    <a:pt x="117" y="240"/>
                  </a:lnTo>
                  <a:lnTo>
                    <a:pt x="110" y="270"/>
                  </a:lnTo>
                  <a:lnTo>
                    <a:pt x="108" y="300"/>
                  </a:lnTo>
                  <a:lnTo>
                    <a:pt x="105" y="317"/>
                  </a:lnTo>
                  <a:lnTo>
                    <a:pt x="97" y="333"/>
                  </a:lnTo>
                  <a:lnTo>
                    <a:pt x="86" y="344"/>
                  </a:lnTo>
                  <a:lnTo>
                    <a:pt x="70" y="352"/>
                  </a:lnTo>
                  <a:lnTo>
                    <a:pt x="53" y="355"/>
                  </a:lnTo>
                  <a:lnTo>
                    <a:pt x="36" y="352"/>
                  </a:lnTo>
                  <a:lnTo>
                    <a:pt x="22" y="344"/>
                  </a:lnTo>
                  <a:lnTo>
                    <a:pt x="10" y="333"/>
                  </a:lnTo>
                  <a:lnTo>
                    <a:pt x="3" y="317"/>
                  </a:lnTo>
                  <a:lnTo>
                    <a:pt x="0" y="300"/>
                  </a:lnTo>
                  <a:lnTo>
                    <a:pt x="3" y="260"/>
                  </a:lnTo>
                  <a:lnTo>
                    <a:pt x="10" y="222"/>
                  </a:lnTo>
                  <a:lnTo>
                    <a:pt x="23" y="184"/>
                  </a:lnTo>
                  <a:lnTo>
                    <a:pt x="40" y="149"/>
                  </a:lnTo>
                  <a:lnTo>
                    <a:pt x="62" y="117"/>
                  </a:lnTo>
                  <a:lnTo>
                    <a:pt x="90" y="86"/>
                  </a:lnTo>
                  <a:lnTo>
                    <a:pt x="119" y="61"/>
                  </a:lnTo>
                  <a:lnTo>
                    <a:pt x="151" y="39"/>
                  </a:lnTo>
                  <a:lnTo>
                    <a:pt x="186" y="22"/>
                  </a:lnTo>
                  <a:lnTo>
                    <a:pt x="223" y="10"/>
                  </a:lnTo>
                  <a:lnTo>
                    <a:pt x="260" y="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32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92" t="16439" r="43913" b="15656"/>
          <a:stretch/>
        </p:blipFill>
        <p:spPr>
          <a:xfrm>
            <a:off x="7905750" y="2222500"/>
            <a:ext cx="3829050" cy="24480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Placing hypothesis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7429500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We believe crime has decreased in general terms, but there might be </a:t>
            </a:r>
            <a:r>
              <a:rPr lang="en-US" sz="2400" b="1" dirty="0">
                <a:latin typeface="Century Gothic" panose="020B0502020202020204" pitchFamily="34" charset="0"/>
              </a:rPr>
              <a:t>differences across segments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We believe the police might </a:t>
            </a:r>
            <a:r>
              <a:rPr lang="en-US" sz="2400" b="1" dirty="0">
                <a:latin typeface="Century Gothic" panose="020B0502020202020204" pitchFamily="34" charset="0"/>
              </a:rPr>
              <a:t>not be addressing </a:t>
            </a:r>
            <a:r>
              <a:rPr lang="en-US" sz="2400" dirty="0">
                <a:latin typeface="Century Gothic" panose="020B0502020202020204" pitchFamily="34" charset="0"/>
              </a:rPr>
              <a:t>crime types in proportion to their </a:t>
            </a:r>
            <a:r>
              <a:rPr lang="en-US" sz="2400" b="1" dirty="0">
                <a:latin typeface="Century Gothic" panose="020B0502020202020204" pitchFamily="34" charset="0"/>
              </a:rPr>
              <a:t>volume/seriousness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We believe there might be some problems related to police staffing, making them </a:t>
            </a:r>
            <a:r>
              <a:rPr lang="en-US" sz="2400" b="1" dirty="0">
                <a:latin typeface="Century Gothic" panose="020B0502020202020204" pitchFamily="34" charset="0"/>
              </a:rPr>
              <a:t>less reactive </a:t>
            </a:r>
            <a:r>
              <a:rPr lang="en-US" sz="2400" dirty="0">
                <a:latin typeface="Century Gothic" panose="020B0502020202020204" pitchFamily="34" charset="0"/>
              </a:rPr>
              <a:t>to </a:t>
            </a:r>
            <a:r>
              <a:rPr lang="en-US" sz="2400" b="1" dirty="0">
                <a:latin typeface="Century Gothic" panose="020B0502020202020204" pitchFamily="34" charset="0"/>
              </a:rPr>
              <a:t>simultaneous crimes </a:t>
            </a:r>
            <a:r>
              <a:rPr lang="en-US" sz="2400" dirty="0">
                <a:latin typeface="Century Gothic" panose="020B0502020202020204" pitchFamily="34" charset="0"/>
              </a:rPr>
              <a:t>in the same location.</a:t>
            </a:r>
          </a:p>
        </p:txBody>
      </p:sp>
    </p:spTree>
    <p:extLst>
      <p:ext uri="{BB962C8B-B14F-4D97-AF65-F5344CB8AC3E}">
        <p14:creationId xmlns:p14="http://schemas.microsoft.com/office/powerpoint/2010/main" val="425413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Things found on the internet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292" t="16439" r="43913" b="15656"/>
          <a:stretch/>
        </p:blipFill>
        <p:spPr>
          <a:xfrm>
            <a:off x="2305050" y="1691481"/>
            <a:ext cx="6953250" cy="444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Challenges ahead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9124950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Scaling seriousness of crimes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Modelling a function for safety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Deciding on resolution vs simplicity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Obtaining a good representation through sampling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Transmitting simultaneously the levels of safety for the present and what was their time evolution </a:t>
            </a:r>
          </a:p>
          <a:p>
            <a:pPr>
              <a:spcBef>
                <a:spcPts val="3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And more…</a:t>
            </a:r>
          </a:p>
          <a:p>
            <a:pPr>
              <a:spcBef>
                <a:spcPts val="3000"/>
              </a:spcBef>
            </a:pPr>
            <a:endParaRPr lang="en-US" sz="2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89817" y="2034381"/>
                <a:ext cx="2522677" cy="582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𝑆𝑎𝑓𝑒𝑡𝑦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𝑝𝑙𝑎𝑐𝑒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817" y="2034381"/>
                <a:ext cx="2522677" cy="582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85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876299"/>
            <a:ext cx="5772150" cy="5572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968"/>
            <a:ext cx="4343400" cy="1786732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Century Gothic" panose="020B0502020202020204" pitchFamily="34" charset="0"/>
              </a:rPr>
              <a:t>Things found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9183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444</TotalTime>
  <Words>252</Words>
  <Application>Microsoft Office PowerPoint</Application>
  <PresentationFormat>Ecrã Panorâmico</PresentationFormat>
  <Paragraphs>30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Office Theme</vt:lpstr>
      <vt:lpstr>Apresentação do PowerPoint</vt:lpstr>
      <vt:lpstr>Understanding the data</vt:lpstr>
      <vt:lpstr>Asking questions</vt:lpstr>
      <vt:lpstr>Asking questions</vt:lpstr>
      <vt:lpstr>Placing hypothesis</vt:lpstr>
      <vt:lpstr>Things found on the internet</vt:lpstr>
      <vt:lpstr>Challenges ahead</vt:lpstr>
      <vt:lpstr>Things found on the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Criminality in Chicago</dc:title>
  <dc:creator>Vasco Campos (1160678)</dc:creator>
  <cp:lastModifiedBy>Vasco Campos (1160678)</cp:lastModifiedBy>
  <cp:revision>31</cp:revision>
  <dcterms:created xsi:type="dcterms:W3CDTF">2019-11-06T11:02:09Z</dcterms:created>
  <dcterms:modified xsi:type="dcterms:W3CDTF">2019-11-06T19:38:42Z</dcterms:modified>
</cp:coreProperties>
</file>