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71" r:id="rId4"/>
    <p:sldId id="272" r:id="rId5"/>
    <p:sldId id="281" r:id="rId6"/>
    <p:sldId id="277" r:id="rId7"/>
    <p:sldId id="27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4" r:id="rId17"/>
    <p:sldId id="290" r:id="rId18"/>
    <p:sldId id="291" r:id="rId19"/>
    <p:sldId id="292" r:id="rId20"/>
    <p:sldId id="294" r:id="rId21"/>
    <p:sldId id="29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5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6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21D4EC-C5A6-14DF-E392-201792E45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57" y="6090411"/>
            <a:ext cx="1680482" cy="4338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28D87D9-DC2A-6B27-0810-A25BE3130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6448" y="1422033"/>
            <a:ext cx="4309847" cy="14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8BCF-FF25-484F-8427-A97272282221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E488C83-AB35-56CE-4B2C-03684CB5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659A-08A6-4DC3-B345-0C0AAA7E26E6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3719C13-DB1B-BAC7-0443-11A2A19A5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C14-1FA4-42EA-884C-0348B194C9A8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4EDAF56-DA99-D98F-91B0-BF086C7E6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11B74-D6C4-4B0F-9EF5-50E56E1EE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4655-B994-459B-99FA-970667BD8774}" type="datetime1">
              <a:rPr lang="en-US" smtClean="0"/>
              <a:t>10/13/2022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8F1637-1EAD-96B6-D8B1-233E94168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04-0F23-49AE-A444-968F8E3361BF}" type="datetime1">
              <a:rPr lang="en-US" smtClean="0"/>
              <a:t>10/13/2022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A525C98-8AF2-53C4-CBF6-B8598859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3323-BB31-410F-AB19-A20B2EB7D3A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F943DE7-F22D-DE06-94C1-A32A098F3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87-4572-4F64-A346-79ADEDE14ACC}" type="datetime1">
              <a:rPr lang="en-US" smtClean="0"/>
              <a:t>10/13/2022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09E1911-3F85-2244-4F07-87009A86B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CD6C15-A767-41F8-87FF-91880C16BBC2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4B47D2EA-CC4C-6276-CC2B-8ABD18BAA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C7C01-B89B-C116-D20E-E3DDB7911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F41B61D5-27F6-4FAF-9036-13D9CAC83E7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Wild Fires: </a:t>
            </a:r>
            <a:br>
              <a:rPr lang="en-US" sz="4400" dirty="0"/>
            </a:br>
            <a:r>
              <a:rPr lang="en-US" sz="4400" dirty="0"/>
              <a:t>Statistical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379840"/>
          </a:xfrm>
        </p:spPr>
        <p:txBody>
          <a:bodyPr>
            <a:normAutofit/>
          </a:bodyPr>
          <a:lstStyle/>
          <a:p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Ciência</a:t>
            </a:r>
            <a:r>
              <a:rPr lang="en-US" dirty="0"/>
              <a:t> e </a:t>
            </a:r>
            <a:r>
              <a:rPr lang="en-US" dirty="0" err="1"/>
              <a:t>Engenharia</a:t>
            </a:r>
            <a:r>
              <a:rPr lang="en-US" dirty="0"/>
              <a:t> de Dados – MDSE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B368DA-5DA0-CA32-93F0-B38D88BAAC30}"/>
              </a:ext>
            </a:extLst>
          </p:cNvPr>
          <p:cNvSpPr txBox="1">
            <a:spLocks/>
          </p:cNvSpPr>
          <p:nvPr/>
        </p:nvSpPr>
        <p:spPr>
          <a:xfrm>
            <a:off x="1293845" y="6205164"/>
            <a:ext cx="9604310" cy="37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Cátia Teixeira e Vasco Bartolomeu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</a:t>
            </a:r>
            <a:r>
              <a:rPr lang="en-US" dirty="0" err="1"/>
              <a:t>AA_total</a:t>
            </a:r>
            <a:r>
              <a:rPr lang="en-US" dirty="0"/>
              <a:t> by groups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77729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D4F3BEC-35AA-1D92-8DD4-168F4969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14" y="3577612"/>
            <a:ext cx="4619407" cy="23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B21CCA9-D6AF-9496-8B40-C59DF4F9980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00F8A66-321C-8D23-6C72-6C95579E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16" y="3561867"/>
            <a:ext cx="4629032" cy="23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6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Tempo de </a:t>
            </a:r>
            <a:r>
              <a:rPr lang="en-US" dirty="0" err="1"/>
              <a:t>Extinção</a:t>
            </a:r>
            <a:r>
              <a:rPr lang="en-US" dirty="0"/>
              <a:t> by group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76418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0FF118-6914-11B6-D95F-C02AE21A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24" y="3573829"/>
            <a:ext cx="4652076" cy="232603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2FBBE0-6EAE-F38A-092B-A5845223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21" y="3577399"/>
            <a:ext cx="4635279" cy="23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75F486D-9BDE-F0B1-5E1B-278841326D8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7672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Tempo de </a:t>
            </a:r>
            <a:r>
              <a:rPr lang="en-US" dirty="0" err="1"/>
              <a:t>intervenção</a:t>
            </a:r>
            <a:r>
              <a:rPr lang="en-US" dirty="0"/>
              <a:t> by group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59408"/>
              </p:ext>
            </p:extLst>
          </p:nvPr>
        </p:nvGraphicFramePr>
        <p:xfrm>
          <a:off x="1295400" y="3014320"/>
          <a:ext cx="9931842" cy="2901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374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526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9FE78CF-16FE-3259-00E9-9D366C40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77" y="3570406"/>
            <a:ext cx="4656526" cy="234536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344B241-71B6-722C-B1F7-EA3EA7472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1" y="3570406"/>
            <a:ext cx="4656526" cy="23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F3B28F-6F4A-5549-B5A2-C70B31EBD405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2357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Scatterplots – Extinction time vs total burnt area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02404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E15C04F0-27DE-DD44-A20C-ACB8EB8F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121749"/>
            <a:ext cx="5238177" cy="27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A87CF8E-3A86-54CA-A3B3-65AB89E9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81" y="3147935"/>
            <a:ext cx="5138970" cy="27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4AC806C-0F87-9EFA-B4C0-4C788B459535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6703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Scatterplots –Intervention time vs total burnt area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7093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AC8472F3-F511-F2B9-89B2-F4EEFCAF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212327"/>
            <a:ext cx="5178430" cy="26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1781CC-9DE1-E8AD-AD48-FEA5E428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59" y="3212327"/>
            <a:ext cx="5178430" cy="27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07F35C-048F-A655-B73E-02E17037754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0861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Scatterplots – Extinction time vs Intervention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94193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34EE06DC-EE24-78AE-4C54-AB875228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289294"/>
            <a:ext cx="5062330" cy="26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59166CB-5874-05D8-7A53-1EF83D83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06" y="3243735"/>
            <a:ext cx="5004021" cy="26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F00DEA-5FD3-56B8-CF86-25197FE8ABB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31596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816" y="1804945"/>
            <a:ext cx="9601200" cy="4190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our variables follow a normal distribution?</a:t>
            </a:r>
          </a:p>
          <a:p>
            <a:endParaRPr lang="en-US" dirty="0"/>
          </a:p>
          <a:p>
            <a:r>
              <a:rPr lang="en-US" dirty="0"/>
              <a:t>Is there a significant relationship between our two categorical groups in terms of number of occurrences per group?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yes, how strong is this relationship?</a:t>
            </a:r>
          </a:p>
          <a:p>
            <a:pPr lvl="1"/>
            <a:endParaRPr lang="en-US" dirty="0"/>
          </a:p>
          <a:p>
            <a:r>
              <a:rPr lang="en-US" dirty="0"/>
              <a:t>Is there a significant statistical difference between burnt areas according to our categorical groups?</a:t>
            </a:r>
          </a:p>
          <a:p>
            <a:endParaRPr lang="en-US" dirty="0"/>
          </a:p>
          <a:p>
            <a:r>
              <a:rPr lang="en-US" dirty="0"/>
              <a:t>Is there a correlation between our variables of interest?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6048E4-BCDA-5957-8692-C4FBD8909FD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26769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487" y="973107"/>
            <a:ext cx="9601200" cy="1670781"/>
          </a:xfrm>
        </p:spPr>
        <p:txBody>
          <a:bodyPr>
            <a:normAutofit/>
          </a:bodyPr>
          <a:lstStyle/>
          <a:p>
            <a:r>
              <a:rPr lang="en-US" dirty="0"/>
              <a:t>Do our variables follow a normal distribution?</a:t>
            </a:r>
          </a:p>
          <a:p>
            <a:pPr lvl="1"/>
            <a:r>
              <a:rPr lang="en-US" dirty="0"/>
              <a:t>Kolmogorov-Smirnov goodness of fit test</a:t>
            </a:r>
          </a:p>
          <a:p>
            <a:pPr lvl="2"/>
            <a:r>
              <a:rPr lang="en-US" dirty="0"/>
              <a:t>H0: The samples came from a population with a normal distribution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2806"/>
              </p:ext>
            </p:extLst>
          </p:nvPr>
        </p:nvGraphicFramePr>
        <p:xfrm>
          <a:off x="6837200" y="3126824"/>
          <a:ext cx="3891721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19798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burnt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Extinction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279374" y="2753415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p-value is less than 0.05 we reject the null hypothesis for all variables.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87687" y="3338190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521889" y="3655180"/>
            <a:ext cx="333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variables of interest do not follow a normal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32442-CBAF-558E-EBA5-1FC75C7CA486}"/>
              </a:ext>
            </a:extLst>
          </p:cNvPr>
          <p:cNvCxnSpPr>
            <a:cxnSpLocks/>
          </p:cNvCxnSpPr>
          <p:nvPr/>
        </p:nvCxnSpPr>
        <p:spPr>
          <a:xfrm>
            <a:off x="4171342" y="4239955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ECA8DB-E643-9DB9-0583-73CBA7077499}"/>
              </a:ext>
            </a:extLst>
          </p:cNvPr>
          <p:cNvSpPr txBox="1"/>
          <p:nvPr/>
        </p:nvSpPr>
        <p:spPr>
          <a:xfrm>
            <a:off x="2279374" y="4641870"/>
            <a:ext cx="390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 parametric tests will be preferred to continue our investigation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8DA03D1-C1E5-2045-5AB5-76641125FE99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423978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44" y="1036936"/>
            <a:ext cx="9601200" cy="1670781"/>
          </a:xfrm>
        </p:spPr>
        <p:txBody>
          <a:bodyPr>
            <a:normAutofit/>
          </a:bodyPr>
          <a:lstStyle/>
          <a:p>
            <a:r>
              <a:rPr lang="en-US" dirty="0"/>
              <a:t>Is there a significant relationship between our two categorical groups in terms of number of occurrences per group?</a:t>
            </a:r>
          </a:p>
          <a:p>
            <a:pPr lvl="1"/>
            <a:r>
              <a:rPr lang="en-US" dirty="0"/>
              <a:t>Chi-Square</a:t>
            </a:r>
          </a:p>
          <a:p>
            <a:pPr lvl="2"/>
            <a:r>
              <a:rPr lang="en-US" dirty="0"/>
              <a:t>H0: No relation exists between the two variables</a:t>
            </a:r>
            <a:r>
              <a:rPr lang="en-US" sz="1400" dirty="0"/>
              <a:t>.</a:t>
            </a:r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43342"/>
              </p:ext>
            </p:extLst>
          </p:nvPr>
        </p:nvGraphicFramePr>
        <p:xfrm>
          <a:off x="7394989" y="3281227"/>
          <a:ext cx="3817549" cy="16536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0561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322629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366419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937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Coastal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5.83 x 10</a:t>
                      </a:r>
                      <a:r>
                        <a:rPr lang="en-US" sz="1400" strike="noStrike" baseline="30000" dirty="0"/>
                        <a:t>-29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54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131218" y="3136612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p-value is less than 0.05 we reject the null hypothesis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4063393" y="3562892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453246" y="3868617"/>
            <a:ext cx="333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categorical variables have a relation between them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32442-CBAF-558E-EBA5-1FC75C7CA486}"/>
              </a:ext>
            </a:extLst>
          </p:cNvPr>
          <p:cNvCxnSpPr>
            <a:cxnSpLocks/>
          </p:cNvCxnSpPr>
          <p:nvPr/>
        </p:nvCxnSpPr>
        <p:spPr>
          <a:xfrm>
            <a:off x="4111759" y="4453392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ECA8DB-E643-9DB9-0583-73CBA7077499}"/>
              </a:ext>
            </a:extLst>
          </p:cNvPr>
          <p:cNvSpPr txBox="1"/>
          <p:nvPr/>
        </p:nvSpPr>
        <p:spPr>
          <a:xfrm>
            <a:off x="1509207" y="4712915"/>
            <a:ext cx="57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Coastal proximity occurrences’ number is related with number of occurrences of re-ignition fires higher and lower districts group.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9F330C-D020-7485-D8F9-EE63B0DD10E6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41726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8313"/>
            <a:ext cx="9601200" cy="1670781"/>
          </a:xfrm>
        </p:spPr>
        <p:txBody>
          <a:bodyPr>
            <a:normAutofit/>
          </a:bodyPr>
          <a:lstStyle/>
          <a:p>
            <a:r>
              <a:rPr lang="en-US" dirty="0"/>
              <a:t>Given there is a relationship between our two categorical groups, how strong is this relationship?</a:t>
            </a:r>
          </a:p>
          <a:p>
            <a:pPr lvl="1"/>
            <a:r>
              <a:rPr lang="en-US" dirty="0"/>
              <a:t>Phi-Coefficient</a:t>
            </a:r>
          </a:p>
          <a:p>
            <a:pPr lvl="2"/>
            <a:r>
              <a:rPr lang="en-US" dirty="0"/>
              <a:t>Ranges from 0 to 1 (the closer to 1 the stronger the association)</a:t>
            </a:r>
            <a:endParaRPr lang="en-US" sz="1400" dirty="0"/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0494"/>
              </p:ext>
            </p:extLst>
          </p:nvPr>
        </p:nvGraphicFramePr>
        <p:xfrm>
          <a:off x="6737631" y="3132127"/>
          <a:ext cx="3817549" cy="2148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0561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322629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366419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Coastal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r>
                        <a:rPr lang="el-GR" sz="14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400" b="0" i="0" kern="12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4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/>
                        <a:t>p-value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5.83 x 10</a:t>
                      </a:r>
                      <a:r>
                        <a:rPr lang="en-US" sz="1400" strike="noStrike" baseline="30000" dirty="0"/>
                        <a:t>-29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5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</a:t>
                      </a:r>
                      <a:r>
                        <a:rPr lang="pt-PT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strike="noStrike" baseline="30000" dirty="0"/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0.29</a:t>
                      </a:r>
                      <a:endParaRPr lang="en-US" sz="1400" strike="noStrike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60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424489" y="3271154"/>
            <a:ext cx="381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 is very close to 0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3936562" y="3609708"/>
            <a:ext cx="0" cy="40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424489" y="4081229"/>
            <a:ext cx="302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The relation of occurrences between our categorical variable is very weak.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07B0C4-83AF-C1C0-9396-5468AD36E5AF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106938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" y="0"/>
            <a:ext cx="9601200" cy="66027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39" y="1368951"/>
            <a:ext cx="9601200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84C7-D25A-7FD6-CE2E-B36975A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9C259-0E8F-1058-1C6D-F1F08D4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5967"/>
            <a:ext cx="9601200" cy="1670781"/>
          </a:xfrm>
        </p:spPr>
        <p:txBody>
          <a:bodyPr>
            <a:normAutofit/>
          </a:bodyPr>
          <a:lstStyle/>
          <a:p>
            <a:r>
              <a:rPr lang="en-US" dirty="0"/>
              <a:t>Is there a significant statistical difference between burnt areas according to our categorical groups?</a:t>
            </a:r>
          </a:p>
          <a:p>
            <a:pPr lvl="1"/>
            <a:r>
              <a:rPr lang="en-US" dirty="0"/>
              <a:t>Mann-Whitney U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H0: The two populations are equal.</a:t>
            </a: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69807"/>
              </p:ext>
            </p:extLst>
          </p:nvPr>
        </p:nvGraphicFramePr>
        <p:xfrm>
          <a:off x="8007879" y="3411523"/>
          <a:ext cx="2657432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6306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401126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</a:tblGrid>
              <a:tr h="2982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Mean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Burnt area and Coastal 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0.48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Burnt area and Occurrences number </a:t>
                      </a:r>
                    </a:p>
                    <a:p>
                      <a:pPr algn="ctr"/>
                      <a:r>
                        <a:rPr lang="en-US" sz="900" b="1" dirty="0"/>
                        <a:t>(per district)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685350" y="3722108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0.05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ca’t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hypotesis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4382502" y="3635146"/>
            <a:ext cx="0" cy="1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1622105" y="4410813"/>
            <a:ext cx="5712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There is no evidence to say burnt area of coastal group is different from burnt area of interior group.</a:t>
            </a:r>
          </a:p>
          <a:p>
            <a:pPr algn="just"/>
            <a:r>
              <a:rPr lang="en-US" sz="1600" b="1" dirty="0"/>
              <a:t>The same conclusion is valid for burnt area of higher occurrence districts group and lower occurrence districts group.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6FA59-0FD8-C8AC-5879-4A15030D0BA0}"/>
              </a:ext>
            </a:extLst>
          </p:cNvPr>
          <p:cNvSpPr txBox="1"/>
          <p:nvPr/>
        </p:nvSpPr>
        <p:spPr>
          <a:xfrm>
            <a:off x="2545847" y="3050371"/>
            <a:ext cx="447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test was repeated for batches of 20 samples at random, for each categorical.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F40F4-E998-15E2-B518-9F2BAA43E30E}"/>
              </a:ext>
            </a:extLst>
          </p:cNvPr>
          <p:cNvCxnSpPr>
            <a:cxnSpLocks/>
          </p:cNvCxnSpPr>
          <p:nvPr/>
        </p:nvCxnSpPr>
        <p:spPr>
          <a:xfrm>
            <a:off x="4402396" y="4306883"/>
            <a:ext cx="0" cy="1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16A64E-6603-28AB-BE18-E01191ED2EBB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2840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11" y="1189724"/>
            <a:ext cx="9601200" cy="10317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there a correlation between our variables of interest?</a:t>
            </a:r>
          </a:p>
          <a:p>
            <a:pPr lvl="1"/>
            <a:r>
              <a:rPr lang="en-US" dirty="0"/>
              <a:t>Spearman correlation test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H0: There is no (monotonic</a:t>
            </a:r>
            <a:r>
              <a:rPr lang="en-US" dirty="0">
                <a:latin typeface="Arial" panose="020B0604020202020204" pitchFamily="34" charset="0"/>
              </a:rPr>
              <a:t>)</a:t>
            </a:r>
            <a:r>
              <a:rPr lang="en-US" b="0" i="0" dirty="0">
                <a:effectLst/>
                <a:latin typeface="Arial" panose="020B0604020202020204" pitchFamily="34" charset="0"/>
              </a:rPr>
              <a:t> association between the two variables </a:t>
            </a:r>
            <a:endParaRPr lang="en-US" dirty="0"/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6E0DA8-9D3D-5328-EA5F-D3A12B965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4" r="40682"/>
          <a:stretch/>
        </p:blipFill>
        <p:spPr bwMode="auto">
          <a:xfrm>
            <a:off x="7743329" y="2601021"/>
            <a:ext cx="3557025" cy="35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A00B7F2-09E9-A074-8E72-48776696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3484"/>
              </p:ext>
            </p:extLst>
          </p:nvPr>
        </p:nvGraphicFramePr>
        <p:xfrm>
          <a:off x="1311965" y="3404747"/>
          <a:ext cx="5669280" cy="1767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98859">
                  <a:extLst>
                    <a:ext uri="{9D8B030D-6E8A-4147-A177-3AD203B41FA5}">
                      <a16:colId xmlns:a16="http://schemas.microsoft.com/office/drawing/2014/main" val="2411309549"/>
                    </a:ext>
                  </a:extLst>
                </a:gridCol>
                <a:gridCol w="2870421">
                  <a:extLst>
                    <a:ext uri="{9D8B030D-6E8A-4147-A177-3AD203B41FA5}">
                      <a16:colId xmlns:a16="http://schemas.microsoft.com/office/drawing/2014/main" val="224403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Burnt area + Extinction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Reject the null hypothesis;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Positive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7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Burnt area + Intervention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Reject the null hypothesis;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 (weak)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2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Extinction time + Intervention time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Reject the null hypothesis;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 (very weak) correlation.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3560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263CF75-8BE4-10A1-6D53-D7E4DAD7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227" y="2593070"/>
            <a:ext cx="396274" cy="339119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214AC2D-E82D-5895-5EF4-B967B0D19BD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385030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Our variables of interest do not follow a normal distribution</a:t>
            </a:r>
          </a:p>
          <a:p>
            <a:r>
              <a:rPr lang="en-US" sz="2000" dirty="0"/>
              <a:t>Coastal proximity occurrences’ number is related with number of occurrences of re-ignition fires higher and lower districts group.</a:t>
            </a:r>
          </a:p>
          <a:p>
            <a:pPr algn="just"/>
            <a:r>
              <a:rPr lang="en-US" sz="2000" dirty="0"/>
              <a:t>The relation of occurrences frequency between our categorical variable is very weak.</a:t>
            </a:r>
          </a:p>
          <a:p>
            <a:pPr algn="just"/>
            <a:r>
              <a:rPr lang="en-US" dirty="0"/>
              <a:t>N</a:t>
            </a:r>
            <a:r>
              <a:rPr lang="en-US" sz="2000" dirty="0"/>
              <a:t>o evidence to say burnt area of coastal group is different from burnt area of interior group.</a:t>
            </a:r>
          </a:p>
          <a:p>
            <a:pPr algn="just"/>
            <a:r>
              <a:rPr lang="en-US" dirty="0"/>
              <a:t>N</a:t>
            </a:r>
            <a:r>
              <a:rPr lang="en-US" sz="2000" dirty="0"/>
              <a:t>o evidence to say burnt area of higher occurrence districts group and lower occurrence districts group.</a:t>
            </a:r>
          </a:p>
          <a:p>
            <a:r>
              <a:rPr lang="en-US" sz="2000" dirty="0"/>
              <a:t>Burnt area + Extinction time: positive correlation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Burnt area + Intervention time: positive weak correlation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Extinction time + Intervention time positive very weak correlation</a:t>
            </a:r>
          </a:p>
          <a:p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21040-9C3F-03A3-6141-C14A83E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AD571-27FA-8CB7-F6E7-ADF5117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Look back and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45956-E4AF-7EA0-4FF1-52C5B7D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62A4-709B-2EF4-471A-5C8C397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2" y="-527134"/>
            <a:ext cx="9601200" cy="1142385"/>
          </a:xfrm>
        </p:spPr>
        <p:txBody>
          <a:bodyPr/>
          <a:lstStyle/>
          <a:p>
            <a:r>
              <a:rPr lang="en-US" dirty="0"/>
              <a:t>1.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6D6C-44C9-1051-0C91-998CECC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F306-6297-E3A1-8E54-B741481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F9CB6-5715-418D-406F-A680A1963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"/>
          <a:stretch/>
        </p:blipFill>
        <p:spPr>
          <a:xfrm>
            <a:off x="7840592" y="2263989"/>
            <a:ext cx="3284160" cy="2155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4DFD8-F258-CFF8-C96D-F5D974D1CBC3}"/>
              </a:ext>
            </a:extLst>
          </p:cNvPr>
          <p:cNvSpPr txBox="1"/>
          <p:nvPr/>
        </p:nvSpPr>
        <p:spPr>
          <a:xfrm>
            <a:off x="8373601" y="4419081"/>
            <a:ext cx="282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>
                <a:solidFill>
                  <a:schemeClr val="bg2">
                    <a:lumMod val="75000"/>
                  </a:schemeClr>
                </a:solidFill>
              </a:rPr>
              <a:t>Source: NY Times</a:t>
            </a:r>
          </a:p>
        </p:txBody>
      </p:sp>
    </p:spTree>
    <p:extLst>
      <p:ext uri="{BB962C8B-B14F-4D97-AF65-F5344CB8AC3E}">
        <p14:creationId xmlns:p14="http://schemas.microsoft.com/office/powerpoint/2010/main" val="1133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3" y="-571193"/>
            <a:ext cx="9601200" cy="1142385"/>
          </a:xfrm>
        </p:spPr>
        <p:txBody>
          <a:bodyPr/>
          <a:lstStyle/>
          <a:p>
            <a:r>
              <a:rPr lang="en-US" dirty="0"/>
              <a:t>2.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5" y="2133600"/>
            <a:ext cx="10137912" cy="290885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Data was obtained via ICNF website and collected by ANPC.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dataset includes information on wildfires occurring in </a:t>
            </a:r>
            <a:r>
              <a:rPr lang="en-US" b="1" dirty="0"/>
              <a:t>Portugal</a:t>
            </a:r>
            <a:r>
              <a:rPr lang="en-US" dirty="0"/>
              <a:t> territory, during the period of </a:t>
            </a:r>
            <a:r>
              <a:rPr lang="en-US" b="1" dirty="0"/>
              <a:t>2015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FC8F-9816-50DC-BEC4-6B0740C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C019-53F0-D7BE-AD00-0324432D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85E6D-4D80-2F99-DFBE-D4FD87F27BCD}"/>
              </a:ext>
            </a:extLst>
          </p:cNvPr>
          <p:cNvSpPr txBox="1"/>
          <p:nvPr/>
        </p:nvSpPr>
        <p:spPr>
          <a:xfrm>
            <a:off x="1367625" y="5701085"/>
            <a:ext cx="629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ICNF: Instituto da </a:t>
            </a:r>
            <a:r>
              <a:rPr lang="en-US" sz="1000" i="1" dirty="0" err="1"/>
              <a:t>Conservação</a:t>
            </a:r>
            <a:r>
              <a:rPr lang="en-US" sz="1000" i="1" dirty="0"/>
              <a:t> da </a:t>
            </a:r>
            <a:r>
              <a:rPr lang="en-US" sz="1000" i="1" dirty="0" err="1"/>
              <a:t>Natureza</a:t>
            </a:r>
            <a:r>
              <a:rPr lang="en-US" sz="1000" i="1" dirty="0"/>
              <a:t> e </a:t>
            </a:r>
            <a:r>
              <a:rPr lang="en-US" sz="1000" i="1" dirty="0" err="1"/>
              <a:t>Florestas</a:t>
            </a:r>
            <a:endParaRPr lang="en-US" sz="1000" i="1" dirty="0"/>
          </a:p>
          <a:p>
            <a:r>
              <a:rPr lang="en-US" sz="1000" i="1" dirty="0"/>
              <a:t>ANPC: </a:t>
            </a:r>
            <a:r>
              <a:rPr lang="en-US" sz="1000" i="1" dirty="0" err="1"/>
              <a:t>Associação</a:t>
            </a:r>
            <a:r>
              <a:rPr lang="en-US" sz="1000" i="1" dirty="0"/>
              <a:t> Nacional de </a:t>
            </a:r>
            <a:r>
              <a:rPr lang="en-US" sz="1000" i="1" dirty="0" err="1"/>
              <a:t>Proteção</a:t>
            </a:r>
            <a:r>
              <a:rPr lang="en-US" sz="1000" i="1" dirty="0"/>
              <a:t> Civil</a:t>
            </a:r>
          </a:p>
        </p:txBody>
      </p:sp>
    </p:spTree>
    <p:extLst>
      <p:ext uri="{BB962C8B-B14F-4D97-AF65-F5344CB8AC3E}">
        <p14:creationId xmlns:p14="http://schemas.microsoft.com/office/powerpoint/2010/main" val="14137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 err="1"/>
              <a:t>abc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A0FF-0A83-2A1F-85BA-8AA445A7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72" y="1646238"/>
            <a:ext cx="6502024" cy="39204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6EA5B1-100B-0C89-711E-D2ECBD40F21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91232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  <a:p>
            <a:pPr lvl="1"/>
            <a:r>
              <a:rPr lang="en-US" dirty="0"/>
              <a:t>Not a normal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73AE1-964D-D917-13D0-416CE7FB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38" y="1351544"/>
            <a:ext cx="4567362" cy="44396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880829-D8D2-E9E2-C938-CD39782F860A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1837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</a:t>
            </a:r>
            <a:r>
              <a:rPr lang="en-US" dirty="0" err="1"/>
              <a:t>AA_total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56428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B1F85BB-82BA-C6B5-B312-C1C8BB95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81" y="3695704"/>
            <a:ext cx="4222470" cy="2095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B1FF0-2070-F495-0FBE-66155F7CC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31" y="3695704"/>
            <a:ext cx="4181998" cy="20954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C7A81CB-E26F-BEDC-6A5D-8A29E319E3F4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425407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</a:t>
            </a:r>
            <a:r>
              <a:rPr lang="en-US" dirty="0" err="1"/>
              <a:t>Tempo_Extincao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58632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C1056B2-ABCE-1DD7-C1EE-D1739EB4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76046"/>
            <a:ext cx="4840672" cy="2369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4FCD7-93B1-42FE-4C72-99A8D574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87" y="3562175"/>
            <a:ext cx="4635318" cy="22833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667ED1-FF70-C07A-0751-68477CE856BE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4380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 – </a:t>
            </a:r>
            <a:r>
              <a:rPr lang="en-US" dirty="0" err="1"/>
              <a:t>Tempo_Intervencao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133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B1AC9F-BD8B-8DEC-0BF1-6DBB3F87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2" y="3545632"/>
            <a:ext cx="4779198" cy="2354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1870BA-8D2F-8B98-2B10-64F292DED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42" y="3617843"/>
            <a:ext cx="4598327" cy="22820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25D0369-7815-7EFC-995C-6AE89C0F28AA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08027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1679</TotalTime>
  <Words>947</Words>
  <Application>Microsoft Office PowerPoint</Application>
  <PresentationFormat>Widescreen</PresentationFormat>
  <Paragraphs>247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Diamond Grid 16x9</vt:lpstr>
      <vt:lpstr>Wild Fires:  Statistical Investigation</vt:lpstr>
      <vt:lpstr>Agenda</vt:lpstr>
      <vt:lpstr>1. Research Question</vt:lpstr>
      <vt:lpstr>2. 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Conclusions</vt:lpstr>
      <vt:lpstr>6. Look back and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Cátia Teixeira</dc:creator>
  <cp:lastModifiedBy>Cátia Teixeira</cp:lastModifiedBy>
  <cp:revision>29</cp:revision>
  <dcterms:created xsi:type="dcterms:W3CDTF">2022-10-10T09:58:44Z</dcterms:created>
  <dcterms:modified xsi:type="dcterms:W3CDTF">2022-10-13T18:17:17Z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