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78" r:id="rId7"/>
    <p:sldId id="279" r:id="rId8"/>
    <p:sldId id="280" r:id="rId9"/>
    <p:sldId id="262" r:id="rId10"/>
    <p:sldId id="261" r:id="rId11"/>
    <p:sldId id="263" r:id="rId12"/>
    <p:sldId id="267" r:id="rId13"/>
    <p:sldId id="264" r:id="rId14"/>
    <p:sldId id="268" r:id="rId15"/>
    <p:sldId id="265" r:id="rId16"/>
    <p:sldId id="266" r:id="rId17"/>
    <p:sldId id="274" r:id="rId18"/>
    <p:sldId id="272" r:id="rId19"/>
    <p:sldId id="273" r:id="rId20"/>
    <p:sldId id="269" r:id="rId21"/>
    <p:sldId id="270" r:id="rId22"/>
    <p:sldId id="271" r:id="rId23"/>
    <p:sldId id="275" r:id="rId24"/>
    <p:sldId id="276" r:id="rId25"/>
    <p:sldId id="277" r:id="rId26"/>
    <p:sldId id="281" r:id="rId2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66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04FC5-E492-4F90-8497-08086515260D}" type="datetimeFigureOut">
              <a:rPr lang="pt-PT" smtClean="0"/>
              <a:t>20-01-2015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34D65-A2DC-49E7-A5A5-A9EB236AFAC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513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34D65-A2DC-49E7-A5A5-A9EB236AFAC8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878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34D65-A2DC-49E7-A5A5-A9EB236AFAC8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8788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427832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3778261"/>
            <a:ext cx="8458200" cy="936623"/>
          </a:xfrm>
        </p:spPr>
        <p:txBody>
          <a:bodyPr anchor="t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4714884"/>
            <a:ext cx="8458200" cy="500066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20-01-2015</a:t>
            </a:fld>
            <a:endParaRPr lang="pt-PT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26834" y="6468260"/>
            <a:ext cx="758952" cy="246888"/>
          </a:xfrm>
        </p:spPr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10" name="Picture 9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8072462" y="5789603"/>
            <a:ext cx="973331" cy="941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3" name="Grupo 12"/>
          <p:cNvGrpSpPr/>
          <p:nvPr userDrawn="1"/>
        </p:nvGrpSpPr>
        <p:grpSpPr>
          <a:xfrm>
            <a:off x="357158" y="571480"/>
            <a:ext cx="3998210" cy="2789471"/>
            <a:chOff x="2572895" y="571480"/>
            <a:chExt cx="3998210" cy="2789471"/>
          </a:xfrm>
        </p:grpSpPr>
        <p:sp>
          <p:nvSpPr>
            <p:cNvPr id="12" name="CaixaDeTexto 11"/>
            <p:cNvSpPr txBox="1"/>
            <p:nvPr userDrawn="1"/>
          </p:nvSpPr>
          <p:spPr>
            <a:xfrm>
              <a:off x="2572895" y="2714620"/>
              <a:ext cx="39982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1800" b="1" baseline="0" dirty="0" smtClean="0">
                  <a:latin typeface="Eurostile" pitchFamily="2" charset="0"/>
                </a:rPr>
                <a:t>Escola Superior de Tecnologia e Gestão</a:t>
              </a:r>
              <a:endParaRPr lang="pt-PT" sz="1800" b="1" dirty="0" smtClean="0">
                <a:latin typeface="Eurostile" pitchFamily="2" charset="0"/>
              </a:endParaRPr>
            </a:p>
            <a:p>
              <a:pPr algn="ctr"/>
              <a:r>
                <a:rPr lang="pt-PT" sz="1800" dirty="0" smtClean="0">
                  <a:latin typeface="Eurostile" pitchFamily="2" charset="0"/>
                </a:rPr>
                <a:t>Instituto Politécnico</a:t>
              </a:r>
              <a:r>
                <a:rPr lang="pt-PT" sz="1800" baseline="0" dirty="0" smtClean="0">
                  <a:latin typeface="Eurostile" pitchFamily="2" charset="0"/>
                </a:rPr>
                <a:t> da Guarda</a:t>
              </a:r>
            </a:p>
          </p:txBody>
        </p:sp>
        <p:pic>
          <p:nvPicPr>
            <p:cNvPr id="3074" name="Picture 2" descr="C:\Documents and Settings\pcardao\Ambiente de trabalho\Simb.tif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00430" y="571480"/>
              <a:ext cx="2143140" cy="218915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20-01-2015</a:t>
            </a:fld>
            <a:endParaRPr lang="pt-P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1285852" y="6429396"/>
            <a:ext cx="2895600" cy="288925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-32" y="6473952"/>
            <a:ext cx="758952" cy="246888"/>
          </a:xfrm>
        </p:spPr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20-01-2015</a:t>
            </a:fld>
            <a:endParaRPr lang="pt-P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0" name="Picture 9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7929586" y="5789603"/>
            <a:ext cx="973331" cy="941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357166"/>
            <a:ext cx="3714776" cy="190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7127768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20-01-2015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20-01-2015</a:t>
            </a:fld>
            <a:endParaRPr lang="pt-PT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20-01-2015</a:t>
            </a:fld>
            <a:endParaRPr lang="pt-PT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9" name="Picture 8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8429652" y="6145638"/>
            <a:ext cx="616141" cy="5959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0" name="Grupo 9"/>
          <p:cNvGrpSpPr/>
          <p:nvPr userDrawn="1"/>
        </p:nvGrpSpPr>
        <p:grpSpPr>
          <a:xfrm>
            <a:off x="6929454" y="142852"/>
            <a:ext cx="2095445" cy="1053282"/>
            <a:chOff x="7048557" y="45696"/>
            <a:chExt cx="2095446" cy="1053282"/>
          </a:xfrm>
        </p:grpSpPr>
        <p:pic>
          <p:nvPicPr>
            <p:cNvPr id="11" name="Imagem 1" descr="simbolo%20ipg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715277" y="45696"/>
              <a:ext cx="762000" cy="742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CaixaDeTexto 11"/>
            <p:cNvSpPr txBox="1"/>
            <p:nvPr userDrawn="1"/>
          </p:nvSpPr>
          <p:spPr>
            <a:xfrm>
              <a:off x="7048557" y="729646"/>
              <a:ext cx="2095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900" b="1" baseline="0" dirty="0" smtClean="0">
                  <a:latin typeface="Eurostile" pitchFamily="2" charset="0"/>
                </a:rPr>
                <a:t>Escola Superior de Tecnologia e Gestão</a:t>
              </a:r>
              <a:endParaRPr lang="pt-PT" sz="900" b="1" dirty="0" smtClean="0">
                <a:latin typeface="Eurostile" pitchFamily="2" charset="0"/>
              </a:endParaRPr>
            </a:p>
            <a:p>
              <a:pPr algn="ctr"/>
              <a:r>
                <a:rPr lang="pt-PT" sz="900" dirty="0" smtClean="0">
                  <a:latin typeface="Eurostile" pitchFamily="2" charset="0"/>
                </a:rPr>
                <a:t>Instituto Politécnico</a:t>
              </a:r>
              <a:r>
                <a:rPr lang="pt-PT" sz="900" baseline="0" dirty="0" smtClean="0">
                  <a:latin typeface="Eurostile" pitchFamily="2" charset="0"/>
                </a:rPr>
                <a:t> da Guarda</a:t>
              </a: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757642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20-01-2015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pic>
        <p:nvPicPr>
          <p:cNvPr id="9" name="Picture 8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7929586" y="5789603"/>
            <a:ext cx="973331" cy="941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4" y="785794"/>
            <a:ext cx="3500430" cy="179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20-01-2015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dirty="0" smtClean="0"/>
              <a:t>Clique para editar os estilos</a:t>
            </a:r>
          </a:p>
          <a:p>
            <a:pPr lvl="1" eaLnBrk="1" latinLnBrk="0" hangingPunct="1"/>
            <a:r>
              <a:rPr kumimoji="0" lang="pt-PT" dirty="0" smtClean="0"/>
              <a:t>Segundo nível</a:t>
            </a:r>
          </a:p>
          <a:p>
            <a:pPr lvl="2" eaLnBrk="1" latinLnBrk="0" hangingPunct="1"/>
            <a:r>
              <a:rPr kumimoji="0" lang="pt-PT" dirty="0" smtClean="0"/>
              <a:t>Terceiro nível</a:t>
            </a:r>
          </a:p>
          <a:p>
            <a:pPr lvl="3" eaLnBrk="1" latinLnBrk="0" hangingPunct="1"/>
            <a:r>
              <a:rPr kumimoji="0" lang="pt-PT" dirty="0" smtClean="0"/>
              <a:t>Quarto nível</a:t>
            </a:r>
          </a:p>
          <a:p>
            <a:pPr lvl="4" eaLnBrk="1" latinLnBrk="0" hangingPunct="1"/>
            <a:r>
              <a:rPr kumimoji="0" lang="pt-PT" dirty="0" smtClean="0"/>
              <a:t>Quinto nível</a:t>
            </a:r>
            <a:endParaRPr kumimoji="0"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4210024" y="643854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82AEB48-FEB6-4E4E-A39F-EE750F32096A}" type="datetimeFigureOut">
              <a:rPr lang="pt-PT" smtClean="0"/>
              <a:pPr/>
              <a:t>20-01-2015</a:t>
            </a:fld>
            <a:endParaRPr lang="pt-PT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857224" y="643854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-32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676753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4" name="Picture 13" descr="C:\Users\Noel\Desktop\9001_2000_tif.tif"/>
          <p:cNvPicPr>
            <a:picLocks noChangeAspect="1" noChangeArrowheads="1"/>
          </p:cNvPicPr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8429652" y="6145638"/>
            <a:ext cx="616141" cy="5959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96157" y="71414"/>
            <a:ext cx="20478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9" r:id="rId7"/>
    <p:sldLayoutId id="2147483670" r:id="rId8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" pitchFamily="2" charset="2"/>
        <a:buChar char="q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2.bin"/><Relationship Id="rId7" Type="http://schemas.openxmlformats.org/officeDocument/2006/relationships/package" Target="../embeddings/Microsoft_Visio_Drawing1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9.emf"/><Relationship Id="rId4" Type="http://schemas.openxmlformats.org/officeDocument/2006/relationships/package" Target="../embeddings/Microsoft_Visio_Drawing12.vsd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Visio_Drawing14.vsdx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package" Target="../embeddings/Microsoft_Visio_Drawing1.vsdx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2.bin"/><Relationship Id="rId7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emf"/><Relationship Id="rId4" Type="http://schemas.openxmlformats.org/officeDocument/2006/relationships/package" Target="../embeddings/Microsoft_Visio_Drawing2.vsdx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4.bin"/><Relationship Id="rId7" Type="http://schemas.openxmlformats.org/officeDocument/2006/relationships/package" Target="../embeddings/Microsoft_Visio_Drawing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4" Type="http://schemas.openxmlformats.org/officeDocument/2006/relationships/package" Target="../embeddings/Microsoft_Visio_Drawing4.vsdx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6.bin"/><Relationship Id="rId7" Type="http://schemas.openxmlformats.org/officeDocument/2006/relationships/package" Target="../embeddings/Microsoft_Visio_Drawing7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4" Type="http://schemas.openxmlformats.org/officeDocument/2006/relationships/package" Target="../embeddings/Microsoft_Visio_Drawing6.vsdx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8.bin"/><Relationship Id="rId7" Type="http://schemas.openxmlformats.org/officeDocument/2006/relationships/package" Target="../embeddings/Microsoft_Visio_Drawing9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4" Type="http://schemas.openxmlformats.org/officeDocument/2006/relationships/package" Target="../embeddings/Microsoft_Visio_Drawing8.vsdx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0.bin"/><Relationship Id="rId7" Type="http://schemas.openxmlformats.org/officeDocument/2006/relationships/package" Target="../embeddings/Microsoft_Visio_Drawing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9.emf"/><Relationship Id="rId4" Type="http://schemas.openxmlformats.org/officeDocument/2006/relationships/package" Target="../embeddings/Microsoft_Visio_Drawing10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Customer relationship manager:</a:t>
            </a:r>
            <a:br>
              <a:rPr lang="pt-PT" dirty="0" smtClean="0"/>
            </a:br>
            <a:r>
              <a:rPr lang="pt-PT" dirty="0" smtClean="0"/>
              <a:t>Contactos e promoções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6021288"/>
            <a:ext cx="8458200" cy="500066"/>
          </a:xfrm>
        </p:spPr>
        <p:txBody>
          <a:bodyPr>
            <a:noAutofit/>
          </a:bodyPr>
          <a:lstStyle/>
          <a:p>
            <a:r>
              <a:rPr lang="pt-PT" sz="2000" dirty="0" smtClean="0"/>
              <a:t>Elaborado por:</a:t>
            </a:r>
          </a:p>
          <a:p>
            <a:r>
              <a:rPr lang="pt-PT" sz="2000" dirty="0" smtClean="0"/>
              <a:t>João Coelho nº 1010832</a:t>
            </a:r>
          </a:p>
          <a:p>
            <a:r>
              <a:rPr lang="pt-PT" sz="2000" dirty="0" smtClean="0"/>
              <a:t>Sandro Marques nº 1010985</a:t>
            </a:r>
          </a:p>
          <a:p>
            <a:r>
              <a:rPr lang="pt-PT" sz="2000" dirty="0" smtClean="0"/>
              <a:t>Vasco Fortuna nº 1010834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CRM-Descrição de casos de uso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849715"/>
              </p:ext>
            </p:extLst>
          </p:nvPr>
        </p:nvGraphicFramePr>
        <p:xfrm>
          <a:off x="106363" y="1270000"/>
          <a:ext cx="8526462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Visio" r:id="rId4" imgW="16087657" imgH="8943975" progId="Visio.Drawing.15">
                  <p:embed/>
                </p:oleObj>
              </mc:Choice>
              <mc:Fallback>
                <p:oleObj name="Visio" r:id="rId4" imgW="16087657" imgH="89439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1270000"/>
                        <a:ext cx="8526462" cy="473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656132"/>
              </p:ext>
            </p:extLst>
          </p:nvPr>
        </p:nvGraphicFramePr>
        <p:xfrm>
          <a:off x="330200" y="1130300"/>
          <a:ext cx="71755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Visio" r:id="rId7" imgW="8763000" imgH="6886575" progId="Visio.Drawing.15">
                  <p:embed/>
                </p:oleObj>
              </mc:Choice>
              <mc:Fallback>
                <p:oleObj name="Visio" r:id="rId7" imgW="8763000" imgH="68865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130300"/>
                        <a:ext cx="7175500" cy="563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639697"/>
              </p:ext>
            </p:extLst>
          </p:nvPr>
        </p:nvGraphicFramePr>
        <p:xfrm>
          <a:off x="395536" y="1340768"/>
          <a:ext cx="8748464" cy="5400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2791"/>
                <a:gridCol w="7265673"/>
              </a:tblGrid>
              <a:tr h="3450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Nome</a:t>
                      </a:r>
                      <a:endParaRPr lang="pt-PT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Segmentar contactos</a:t>
                      </a:r>
                      <a:endParaRPr lang="pt-P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Objetivo</a:t>
                      </a:r>
                      <a:endParaRPr lang="pt-PT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2000" dirty="0">
                          <a:effectLst/>
                        </a:rPr>
                        <a:t>O ator segmenta os contactos</a:t>
                      </a:r>
                      <a:endParaRPr lang="pt-PT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Prioridade</a:t>
                      </a:r>
                      <a:endParaRPr lang="pt-PT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Média</a:t>
                      </a:r>
                      <a:endParaRPr lang="pt-PT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Pré-condição</a:t>
                      </a:r>
                      <a:endParaRPr lang="pt-PT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Login válido</a:t>
                      </a:r>
                      <a:endParaRPr lang="pt-PT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113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Cenário principal</a:t>
                      </a:r>
                      <a:endParaRPr lang="pt-PT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2000" dirty="0">
                          <a:effectLst/>
                        </a:rPr>
                        <a:t>O sistema habilita o botão “Segmentar contactos”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2000" dirty="0">
                          <a:effectLst/>
                        </a:rPr>
                        <a:t>O ator clica no botão “Segmentar contactos”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2000" dirty="0">
                          <a:effectLst/>
                        </a:rPr>
                        <a:t>O sistema mostra o formulário da segmentação de contactos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2000" dirty="0">
                          <a:effectLst/>
                        </a:rPr>
                        <a:t>O ator escolhe os campos necessários à segmentação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2000" dirty="0">
                          <a:effectLst/>
                        </a:rPr>
                        <a:t>O sistema guarda o registo </a:t>
                      </a:r>
                      <a:endParaRPr lang="pt-PT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619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Cenário alternativo</a:t>
                      </a:r>
                      <a:endParaRPr lang="pt-PT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2000" dirty="0">
                          <a:effectLst/>
                        </a:rPr>
                        <a:t>O ator pode clicar no botão “Cancelar” a qualquer momento</a:t>
                      </a:r>
                      <a:endParaRPr lang="pt-PT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Pós-condição</a:t>
                      </a:r>
                      <a:endParaRPr lang="pt-PT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 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1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Casos de teste</a:t>
                      </a:r>
                      <a:endParaRPr lang="pt-PT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 </a:t>
                      </a:r>
                      <a:endParaRPr lang="pt-P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70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CRM-Diagramas de sequência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68760"/>
            <a:ext cx="9143999" cy="558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291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 de classes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9" name="Picture 8" descr="C:\Users\jota\Desktop\Engenharia de software II\trabalho\crm\Diagrama de classes Inserir Promoçã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" y="1124744"/>
            <a:ext cx="9136112" cy="5733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860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CRM-Diagramas de sequência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44000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6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 de Classes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11" name="Imagem 5" descr="D:\Git_repository\Eng-Soft-2\SegmentarPromocaoDSequenci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00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 de Classes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383571"/>
              </p:ext>
            </p:extLst>
          </p:nvPr>
        </p:nvGraphicFramePr>
        <p:xfrm>
          <a:off x="0" y="1078880"/>
          <a:ext cx="9144000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Visio" r:id="rId4" imgW="19697585" imgH="21126352" progId="Visio.Drawing.15">
                  <p:embed/>
                </p:oleObj>
              </mc:Choice>
              <mc:Fallback>
                <p:oleObj name="Visio" r:id="rId4" imgW="19697585" imgH="2112635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78880"/>
                        <a:ext cx="9144000" cy="579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06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 de Classes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11" name="Picture 10" descr="C:\Users\jota\Desktop\Engenharia de software II\trabalho\crm\Diagrama de classes Inserir Promoçã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5589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0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 de Classes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13" name="Imagem 14" descr="D:\Git_repository\Eng-Soft-2\AprovarPromocaoDSequenci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2276872"/>
            <a:ext cx="9100457" cy="316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177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 de Classes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13" name="Imagem 5" descr="D:\Git_repository\Eng-Soft-2\SegmentarPromocaoDSequenci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24" y="1124744"/>
            <a:ext cx="9156824" cy="5733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953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 de Classes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11" name="Imagem 33" descr="D:\Git_repository\Eng-Soft-2\ConfigurarRequisitosDSequenci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26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CRM-Contactos e Promoções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5400" dirty="0" smtClean="0"/>
              <a:t>O QUE É?</a:t>
            </a:r>
          </a:p>
          <a:p>
            <a:pPr lvl="1"/>
            <a:r>
              <a:rPr lang="pt-PT" sz="3600" dirty="0" smtClean="0"/>
              <a:t>Gestor de contactos </a:t>
            </a:r>
          </a:p>
          <a:p>
            <a:pPr lvl="1"/>
            <a:r>
              <a:rPr lang="pt-PT" sz="3600" dirty="0" smtClean="0"/>
              <a:t>Gestor de promoções</a:t>
            </a:r>
          </a:p>
          <a:p>
            <a:pPr lvl="2"/>
            <a:r>
              <a:rPr lang="pt-PT" sz="3200" dirty="0" smtClean="0"/>
              <a:t>Segmentação de contactos</a:t>
            </a:r>
          </a:p>
          <a:p>
            <a:pPr marL="457200" lvl="1" indent="0">
              <a:buNone/>
            </a:pPr>
            <a:endParaRPr lang="pt-PT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 de Classes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13" name="Picture 12" descr="C:\Users\jota\Desktop\Engenharia de software II\trabalho\crm\Diagrama de classes Introduzir contact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5445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98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CRM-Semântica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0" y="1268760"/>
            <a:ext cx="86868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849902"/>
              </p:ext>
            </p:extLst>
          </p:nvPr>
        </p:nvGraphicFramePr>
        <p:xfrm>
          <a:off x="0" y="1052737"/>
          <a:ext cx="9144000" cy="58742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7874"/>
                <a:gridCol w="1544812"/>
                <a:gridCol w="1248769"/>
                <a:gridCol w="1534048"/>
                <a:gridCol w="1171259"/>
                <a:gridCol w="1227238"/>
              </a:tblGrid>
              <a:tr h="447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Nome do campo</a:t>
                      </a:r>
                      <a:endParaRPr lang="pt-P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Tipo de dados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Descrição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Valores válidos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Formato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Restrições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252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Id_Promocao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int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(PK) Id da promoção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10 caracteres (modo leitura)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 Não nulo</a:t>
                      </a:r>
                      <a:endParaRPr lang="pt-PT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 Inteiros</a:t>
                      </a:r>
                      <a:endParaRPr lang="pt-PT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 Únicos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58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NomePromocao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varchar(50)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Nome da promoção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50 caracteres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 Não nulo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58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PercentagemDesconto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Int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Percentagem do desconto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0 a 100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4 caracteres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 Não nulo</a:t>
                      </a:r>
                      <a:endParaRPr lang="pt-PT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 Entre 0 e 100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58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DetalhesPromocao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varchar(MAX)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Detalhes da promoção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250 caracteres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52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ImagemPromocao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varchar(MAX)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Caminho da imagem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100x100px ou 800x600px</a:t>
                      </a:r>
                      <a:endParaRPr lang="pt-PT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 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34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Data_PromoEmVigor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date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Data em que a promoção entra em vigor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&gt;= data atual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20 caracteres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 Não nulo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52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Data_PromoTermina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date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Data em que a promoção termina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&gt; Data_ PromoEmVigor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20 caracteres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- Não nulo</a:t>
                      </a:r>
                      <a:endParaRPr lang="pt-PT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1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CRM-Diagramas de Classes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903733"/>
              </p:ext>
            </p:extLst>
          </p:nvPr>
        </p:nvGraphicFramePr>
        <p:xfrm>
          <a:off x="0" y="1124743"/>
          <a:ext cx="9144000" cy="57332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1130"/>
                <a:gridCol w="7622870"/>
              </a:tblGrid>
              <a:tr h="2123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Nome</a:t>
                      </a:r>
                      <a:endParaRPr lang="pt-PT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Descrição</a:t>
                      </a:r>
                      <a:endParaRPr lang="pt-PT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84" marR="64084" marT="0" marB="0"/>
                </a:tc>
              </a:tr>
              <a:tr h="16987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Inserir()</a:t>
                      </a:r>
                      <a:endParaRPr lang="pt-PT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Operação que permite inserir uma promoção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200">
                          <a:effectLst/>
                        </a:rPr>
                        <a:t>Introduzir o nome da promoção, percentagem de desconto, data em que a promoção entra em vigor e data em que a promoção termina. Campos opcionais: detalhes da promoção e imagem da promoção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200">
                          <a:effectLst/>
                        </a:rPr>
                        <a:t>O sistema gera o Id_Promocao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200">
                          <a:effectLst/>
                        </a:rPr>
                        <a:t>Registar a operação no histórico</a:t>
                      </a:r>
                    </a:p>
                    <a:p>
                      <a:pPr marL="742950" lvl="1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pt-PT" sz="1200">
                          <a:effectLst/>
                        </a:rPr>
                        <a:t>Histórico de promoções: inserir()</a:t>
                      </a:r>
                    </a:p>
                    <a:p>
                      <a:pPr marL="742950" lvl="1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pt-PT" sz="1200">
                          <a:effectLst/>
                        </a:rPr>
                        <a:t>NOTA: O Id_Estado fica no estado “Em progresso”</a:t>
                      </a:r>
                      <a:endParaRPr lang="pt-PT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84" marR="64084" marT="0" marB="0"/>
                </a:tc>
              </a:tr>
              <a:tr h="12740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Alterar()</a:t>
                      </a:r>
                      <a:endParaRPr lang="pt-PT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Operação que permite alterar uma promoção (apenas promoções que se encontrem no estado “Em progresso”)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200" dirty="0">
                          <a:effectLst/>
                        </a:rPr>
                        <a:t>Selecionar a promoção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200" dirty="0">
                          <a:effectLst/>
                        </a:rPr>
                        <a:t>Alterar os campos necessários e que forem permitidos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200" dirty="0">
                          <a:effectLst/>
                        </a:rPr>
                        <a:t>Atualizar a promoção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200" dirty="0">
                          <a:effectLst/>
                        </a:rPr>
                        <a:t>Registar a operação no histórico</a:t>
                      </a:r>
                      <a:endParaRPr lang="pt-PT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84" marR="64084" marT="0" marB="0"/>
                </a:tc>
              </a:tr>
              <a:tr h="10617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Consultar()</a:t>
                      </a:r>
                      <a:endParaRPr lang="pt-PT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Operação que permite consultar uma promoção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200" dirty="0">
                          <a:effectLst/>
                        </a:rPr>
                        <a:t>Selecionar a promoção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200" dirty="0">
                          <a:effectLst/>
                        </a:rPr>
                        <a:t>O sistema mostra os detalhes da promoção</a:t>
                      </a:r>
                    </a:p>
                    <a:p>
                      <a:pPr marL="742950" lvl="1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pt-PT" sz="1200" dirty="0">
                          <a:effectLst/>
                        </a:rPr>
                        <a:t>Histórico de promoções: consultarHistorico(estadoAtual)</a:t>
                      </a:r>
                      <a:endParaRPr lang="pt-PT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84" marR="64084" marT="0" marB="0"/>
                </a:tc>
              </a:tr>
              <a:tr h="1486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Eliminar()</a:t>
                      </a:r>
                      <a:endParaRPr lang="pt-PT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Operação que permite eliminar uma promoção (apenas promoções que estejam no estado “Em progresso”)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200" dirty="0">
                          <a:effectLst/>
                        </a:rPr>
                        <a:t>Selecionar a promoção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200" dirty="0">
                          <a:effectLst/>
                        </a:rPr>
                        <a:t>O sistema mostra os detalhes da promoção</a:t>
                      </a:r>
                    </a:p>
                    <a:p>
                      <a:pPr marL="742950" lvl="1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pt-PT" sz="1200" dirty="0">
                          <a:effectLst/>
                        </a:rPr>
                        <a:t>Operação Consultar()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200" dirty="0">
                          <a:effectLst/>
                        </a:rPr>
                        <a:t>Eliminar a promoção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200" dirty="0">
                          <a:effectLst/>
                        </a:rPr>
                        <a:t>Registar a operação no histórico</a:t>
                      </a:r>
                      <a:endParaRPr lang="pt-PT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84" marR="6408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80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 de estados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1"/>
            <a:ext cx="9144000" cy="55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328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CRM-Diagrama de actividades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7171" name="Picture 3" descr="C:\Users\VascoF\Desktop\images\DiagramaDeActividad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07" y="1158946"/>
            <a:ext cx="9154007" cy="567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28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CRM-Diagrama de actividades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8195" name="Picture 3" descr="C:\Users\VascoF\Desktop\images\DiagramaDeActividade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26537" cy="559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5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CRM-Diagrama de actividades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144000" cy="580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4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CRM-Mapa de gantt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pic>
        <p:nvPicPr>
          <p:cNvPr id="4" name="Picture 3" descr="C:\Users\jota\Desktop\Engenharia de software II\trabalho\crm\Mapa Gant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9036496" cy="54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613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CRM-Diagrama de contexto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975010"/>
              </p:ext>
            </p:extLst>
          </p:nvPr>
        </p:nvGraphicFramePr>
        <p:xfrm>
          <a:off x="106363" y="1270000"/>
          <a:ext cx="8526462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Visio" r:id="rId4" imgW="16087657" imgH="8943975" progId="Visio.Drawing.15">
                  <p:embed/>
                </p:oleObj>
              </mc:Choice>
              <mc:Fallback>
                <p:oleObj name="Visio" r:id="rId4" imgW="16087657" imgH="894397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1270000"/>
                        <a:ext cx="8526462" cy="473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40768"/>
            <a:ext cx="9144000" cy="551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56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CRM-Diagrama de Casos de uso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66117"/>
              </p:ext>
            </p:extLst>
          </p:nvPr>
        </p:nvGraphicFramePr>
        <p:xfrm>
          <a:off x="106363" y="1270000"/>
          <a:ext cx="8526462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Visio" r:id="rId4" imgW="16087657" imgH="8943975" progId="Visio.Drawing.15">
                  <p:embed/>
                </p:oleObj>
              </mc:Choice>
              <mc:Fallback>
                <p:oleObj name="Visio" r:id="rId4" imgW="16087657" imgH="89439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1270000"/>
                        <a:ext cx="8526462" cy="473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872598"/>
              </p:ext>
            </p:extLst>
          </p:nvPr>
        </p:nvGraphicFramePr>
        <p:xfrm>
          <a:off x="330200" y="1130300"/>
          <a:ext cx="71755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Visio" r:id="rId7" imgW="8763000" imgH="6886575" progId="Visio.Drawing.15">
                  <p:embed/>
                </p:oleObj>
              </mc:Choice>
              <mc:Fallback>
                <p:oleObj name="Visio" r:id="rId7" imgW="8763000" imgH="688657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130300"/>
                        <a:ext cx="7175500" cy="563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228725"/>
            <a:ext cx="9108504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68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CRM-Diagrama de Casos de uso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319909"/>
              </p:ext>
            </p:extLst>
          </p:nvPr>
        </p:nvGraphicFramePr>
        <p:xfrm>
          <a:off x="106363" y="1270000"/>
          <a:ext cx="8526462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Visio" r:id="rId4" imgW="16087657" imgH="8943975" progId="Visio.Drawing.15">
                  <p:embed/>
                </p:oleObj>
              </mc:Choice>
              <mc:Fallback>
                <p:oleObj name="Visio" r:id="rId4" imgW="16087657" imgH="89439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1270000"/>
                        <a:ext cx="8526462" cy="473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490064"/>
              </p:ext>
            </p:extLst>
          </p:nvPr>
        </p:nvGraphicFramePr>
        <p:xfrm>
          <a:off x="330200" y="1130300"/>
          <a:ext cx="71755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Visio" r:id="rId7" imgW="8763000" imgH="6886575" progId="Visio.Drawing.15">
                  <p:embed/>
                </p:oleObj>
              </mc:Choice>
              <mc:Fallback>
                <p:oleObj name="Visio" r:id="rId7" imgW="8763000" imgH="68865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130300"/>
                        <a:ext cx="7175500" cy="563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5609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282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CRM-Diagrama de Casos de uso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25404"/>
              </p:ext>
            </p:extLst>
          </p:nvPr>
        </p:nvGraphicFramePr>
        <p:xfrm>
          <a:off x="106363" y="1270000"/>
          <a:ext cx="8526462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Visio" r:id="rId4" imgW="16087657" imgH="8943975" progId="Visio.Drawing.15">
                  <p:embed/>
                </p:oleObj>
              </mc:Choice>
              <mc:Fallback>
                <p:oleObj name="Visio" r:id="rId4" imgW="16087657" imgH="89439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1270000"/>
                        <a:ext cx="8526462" cy="473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632655"/>
              </p:ext>
            </p:extLst>
          </p:nvPr>
        </p:nvGraphicFramePr>
        <p:xfrm>
          <a:off x="330200" y="1130300"/>
          <a:ext cx="71755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Visio" r:id="rId7" imgW="8763000" imgH="6886575" progId="Visio.Drawing.15">
                  <p:embed/>
                </p:oleObj>
              </mc:Choice>
              <mc:Fallback>
                <p:oleObj name="Visio" r:id="rId7" imgW="8763000" imgH="68865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130300"/>
                        <a:ext cx="7175500" cy="563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04900"/>
            <a:ext cx="6048672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12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CRM-Diagrama de Casos de uso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098097"/>
              </p:ext>
            </p:extLst>
          </p:nvPr>
        </p:nvGraphicFramePr>
        <p:xfrm>
          <a:off x="106363" y="1270000"/>
          <a:ext cx="8526462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Visio" r:id="rId4" imgW="16087657" imgH="8943975" progId="Visio.Drawing.15">
                  <p:embed/>
                </p:oleObj>
              </mc:Choice>
              <mc:Fallback>
                <p:oleObj name="Visio" r:id="rId4" imgW="16087657" imgH="89439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1270000"/>
                        <a:ext cx="8526462" cy="473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144226"/>
              </p:ext>
            </p:extLst>
          </p:nvPr>
        </p:nvGraphicFramePr>
        <p:xfrm>
          <a:off x="330200" y="1130300"/>
          <a:ext cx="71755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Visio" r:id="rId7" imgW="8763000" imgH="6886575" progId="Visio.Drawing.15">
                  <p:embed/>
                </p:oleObj>
              </mc:Choice>
              <mc:Fallback>
                <p:oleObj name="Visio" r:id="rId7" imgW="8763000" imgH="68865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130300"/>
                        <a:ext cx="7175500" cy="563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71" y="1412776"/>
            <a:ext cx="9160071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09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CRM-Descrição de casos de uso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422780"/>
              </p:ext>
            </p:extLst>
          </p:nvPr>
        </p:nvGraphicFramePr>
        <p:xfrm>
          <a:off x="106363" y="1270000"/>
          <a:ext cx="8526462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Visio" r:id="rId4" imgW="16087657" imgH="8943975" progId="Visio.Drawing.15">
                  <p:embed/>
                </p:oleObj>
              </mc:Choice>
              <mc:Fallback>
                <p:oleObj name="Visio" r:id="rId4" imgW="16087657" imgH="89439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1270000"/>
                        <a:ext cx="8526462" cy="473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694203"/>
              </p:ext>
            </p:extLst>
          </p:nvPr>
        </p:nvGraphicFramePr>
        <p:xfrm>
          <a:off x="330200" y="1130300"/>
          <a:ext cx="71755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Visio" r:id="rId7" imgW="8763000" imgH="6886575" progId="Visio.Drawing.15">
                  <p:embed/>
                </p:oleObj>
              </mc:Choice>
              <mc:Fallback>
                <p:oleObj name="Visio" r:id="rId7" imgW="8763000" imgH="68865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130300"/>
                        <a:ext cx="7175500" cy="563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075451"/>
              </p:ext>
            </p:extLst>
          </p:nvPr>
        </p:nvGraphicFramePr>
        <p:xfrm>
          <a:off x="539552" y="1268760"/>
          <a:ext cx="8496944" cy="5514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7056784"/>
              </a:tblGrid>
              <a:tr h="2680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Nome</a:t>
                      </a:r>
                      <a:endParaRPr lang="pt-P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Introduzir promoção</a:t>
                      </a:r>
                      <a:endParaRPr lang="pt-P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80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Objetivo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O gestor de marketing introduz uma promoção</a:t>
                      </a:r>
                      <a:endParaRPr lang="pt-P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80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Prioridade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Alta</a:t>
                      </a:r>
                      <a:endParaRPr lang="pt-P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80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Pré-condição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Efetuar o login</a:t>
                      </a:r>
                      <a:endParaRPr lang="pt-P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737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Cenário principal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600">
                          <a:effectLst/>
                        </a:rPr>
                        <a:t>O ator clica no botão “Inserir promoção”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600">
                          <a:effectLst/>
                        </a:rPr>
                        <a:t>O sistema disponibiliza a lista de quartos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600">
                          <a:effectLst/>
                        </a:rPr>
                        <a:t>O ator seleciona o quarto(s)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600">
                          <a:effectLst/>
                        </a:rPr>
                        <a:t>O sistema mostra o formulário (Nome da promoção, percentagem de desconto, detalhes da promoção, imagem da promoção, data de inicio, data de fim)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600">
                          <a:effectLst/>
                        </a:rPr>
                        <a:t>O ator preenche os campos e confirma os dados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600">
                          <a:effectLst/>
                        </a:rPr>
                        <a:t>O sistema guarda o registo</a:t>
                      </a:r>
                      <a:endParaRPr lang="pt-P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7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Cenário alternativo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O ator pode clicar no botão “Cancelar” a qualquer momento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3.a. O ator não preencheu todos os campos obrigatórios e aparece uma mensagem de erro.</a:t>
                      </a:r>
                      <a:endParaRPr lang="pt-P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80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Pós-condição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 </a:t>
                      </a:r>
                      <a:endParaRPr lang="pt-P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18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Casos de teste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PT" sz="1600" dirty="0">
                          <a:effectLst/>
                        </a:rPr>
                        <a:t>Verificar se ao omitir campos obrigatórios, o sistema apresenta mensagem de erro.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PT" sz="1600" dirty="0">
                          <a:effectLst/>
                        </a:rPr>
                        <a:t>Verificar se o nº max. Utilizações &gt;= 1 e apenas permitir atualizar numéricos.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PT" sz="1600" dirty="0">
                          <a:effectLst/>
                        </a:rPr>
                        <a:t>A data fim não pode ser inferior à data inicio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47725" algn="l"/>
                        </a:tabLs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endParaRPr lang="pt-P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51038" y="1803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47725" algn="l"/>
              </a:tabLst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8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loDiapositivos2007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ModeloDiapositivos2007</Template>
  <TotalTime>173</TotalTime>
  <Words>646</Words>
  <Application>Microsoft Office PowerPoint</Application>
  <PresentationFormat>On-screen Show (4:3)</PresentationFormat>
  <Paragraphs>159</Paragraphs>
  <Slides>26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ModeloDiapositivos2007</vt:lpstr>
      <vt:lpstr>Visio</vt:lpstr>
      <vt:lpstr>Customer relationship manager: Contactos e promoções</vt:lpstr>
      <vt:lpstr>CRM-Contactos e Promoções</vt:lpstr>
      <vt:lpstr>CRM-Mapa de gantt</vt:lpstr>
      <vt:lpstr>CRM-Diagrama de contexto</vt:lpstr>
      <vt:lpstr>CRM-Diagrama de Casos de uso</vt:lpstr>
      <vt:lpstr>CRM-Diagrama de Casos de uso</vt:lpstr>
      <vt:lpstr>CRM-Diagrama de Casos de uso</vt:lpstr>
      <vt:lpstr>CRM-Diagrama de Casos de uso</vt:lpstr>
      <vt:lpstr>CRM-Descrição de casos de uso</vt:lpstr>
      <vt:lpstr>CRM-Descrição de casos de uso</vt:lpstr>
      <vt:lpstr>CRM-Diagramas de sequência</vt:lpstr>
      <vt:lpstr>CRM-Diagrama de classes</vt:lpstr>
      <vt:lpstr>CRM-Diagramas de sequência</vt:lpstr>
      <vt:lpstr>CRM-Diagrama de Classes</vt:lpstr>
      <vt:lpstr>CRM-Diagrama de Classes</vt:lpstr>
      <vt:lpstr>CRM-Diagrama de Classes</vt:lpstr>
      <vt:lpstr>CRM-Diagrama de Classes</vt:lpstr>
      <vt:lpstr>CRM-Diagrama de Classes</vt:lpstr>
      <vt:lpstr>CRM-Diagrama de Classes</vt:lpstr>
      <vt:lpstr>CRM-Diagrama de Classes</vt:lpstr>
      <vt:lpstr>CRM-Semântica</vt:lpstr>
      <vt:lpstr>CRM-Diagramas de Classes</vt:lpstr>
      <vt:lpstr>CRM-Diagrama de estados</vt:lpstr>
      <vt:lpstr>CRM-Diagrama de actividades</vt:lpstr>
      <vt:lpstr>CRM-Diagrama de actividades</vt:lpstr>
      <vt:lpstr>CRM-Diagrama de actividades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relationship manager: Contactos e promoções</dc:title>
  <dc:creator>VascoF</dc:creator>
  <cp:lastModifiedBy>VascoF</cp:lastModifiedBy>
  <cp:revision>15</cp:revision>
  <dcterms:created xsi:type="dcterms:W3CDTF">2015-01-15T12:34:04Z</dcterms:created>
  <dcterms:modified xsi:type="dcterms:W3CDTF">2015-01-20T09:53:58Z</dcterms:modified>
</cp:coreProperties>
</file>