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62" r:id="rId10"/>
    <p:sldId id="261" r:id="rId11"/>
    <p:sldId id="263" r:id="rId12"/>
    <p:sldId id="267" r:id="rId13"/>
    <p:sldId id="264" r:id="rId14"/>
    <p:sldId id="268" r:id="rId15"/>
    <p:sldId id="265" r:id="rId16"/>
    <p:sldId id="266" r:id="rId17"/>
    <p:sldId id="274" r:id="rId18"/>
    <p:sldId id="272" r:id="rId19"/>
    <p:sldId id="273" r:id="rId20"/>
    <p:sldId id="269" r:id="rId21"/>
    <p:sldId id="270" r:id="rId22"/>
    <p:sldId id="271" r:id="rId23"/>
    <p:sldId id="275" r:id="rId24"/>
    <p:sldId id="276" r:id="rId25"/>
    <p:sldId id="277" r:id="rId26"/>
    <p:sldId id="281" r:id="rId2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6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04FC5-E492-4F90-8497-08086515260D}" type="datetimeFigureOut">
              <a:rPr lang="pt-PT" smtClean="0"/>
              <a:t>20-01-2015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4D65-A2DC-49E7-A5A5-A9EB236AFA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3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4D65-A2DC-49E7-A5A5-A9EB236AFAC8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7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4D65-A2DC-49E7-A5A5-A9EB236AFAC8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78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27832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778261"/>
            <a:ext cx="8458200" cy="936623"/>
          </a:xfrm>
        </p:spPr>
        <p:txBody>
          <a:bodyPr anchor="t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714884"/>
            <a:ext cx="8458200" cy="500066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26834" y="6468260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072462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upo 12"/>
          <p:cNvGrpSpPr/>
          <p:nvPr userDrawn="1"/>
        </p:nvGrpSpPr>
        <p:grpSpPr>
          <a:xfrm>
            <a:off x="357158" y="571480"/>
            <a:ext cx="3998210" cy="2789471"/>
            <a:chOff x="2572895" y="571480"/>
            <a:chExt cx="3998210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572895" y="2714620"/>
              <a:ext cx="3998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9586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6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429652" y="6145638"/>
            <a:ext cx="616141" cy="595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Grupo 9"/>
          <p:cNvGrpSpPr/>
          <p:nvPr userDrawn="1"/>
        </p:nvGrpSpPr>
        <p:grpSpPr>
          <a:xfrm>
            <a:off x="6929454" y="142852"/>
            <a:ext cx="2095445" cy="1053282"/>
            <a:chOff x="7048557" y="45696"/>
            <a:chExt cx="2095446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7048557" y="729646"/>
              <a:ext cx="2095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9586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8429652" y="6145638"/>
            <a:ext cx="616141" cy="595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57" y="71414"/>
            <a:ext cx="20478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3.vsdx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3.vsdx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5.vsdx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7.vsdx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9.vsdx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1.vsdx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Customer relationship manager:</a:t>
            </a:r>
            <a:br>
              <a:rPr lang="pt-PT" dirty="0" smtClean="0"/>
            </a:br>
            <a:r>
              <a:rPr lang="pt-PT" dirty="0" smtClean="0"/>
              <a:t>Contactos e promoções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6021288"/>
            <a:ext cx="8458200" cy="500066"/>
          </a:xfrm>
        </p:spPr>
        <p:txBody>
          <a:bodyPr>
            <a:noAutofit/>
          </a:bodyPr>
          <a:lstStyle/>
          <a:p>
            <a:r>
              <a:rPr lang="pt-PT" sz="2000" dirty="0" smtClean="0"/>
              <a:t>Elaborado por:</a:t>
            </a:r>
          </a:p>
          <a:p>
            <a:r>
              <a:rPr lang="pt-PT" sz="2000" dirty="0" smtClean="0"/>
              <a:t>João Coelho nº 1010832</a:t>
            </a:r>
          </a:p>
          <a:p>
            <a:r>
              <a:rPr lang="pt-PT" sz="2000" dirty="0" smtClean="0"/>
              <a:t>Sandro Marques nº 1010985</a:t>
            </a:r>
          </a:p>
          <a:p>
            <a:r>
              <a:rPr lang="pt-PT" sz="2000" dirty="0" smtClean="0"/>
              <a:t>Vasco Fortuna nº 1010834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CRM-Descrição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49715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56132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9697"/>
              </p:ext>
            </p:extLst>
          </p:nvPr>
        </p:nvGraphicFramePr>
        <p:xfrm>
          <a:off x="395536" y="1340768"/>
          <a:ext cx="8748464" cy="540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91"/>
                <a:gridCol w="7265673"/>
              </a:tblGrid>
              <a:tr h="345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Nome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Segmentar contactos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Objetivo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O ator segmenta os contactos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Prioridade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Média</a:t>
                      </a:r>
                      <a:endParaRPr lang="pt-P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Pré-condição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Login válido</a:t>
                      </a:r>
                      <a:endParaRPr lang="pt-P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11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Cenário principal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habilita o botão “Segmentar contactos”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ator clica no botão “Segmentar contactos”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mostra o formulário da segmentação de contactos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ator escolhe os campos necessários à segmentação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guarda o registo 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1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Cenário alternativo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O ator pode clicar no botão “Cancelar” a qualquer momento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Pós-condição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1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Casos de teste</a:t>
                      </a:r>
                      <a:endParaRPr lang="pt-PT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 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sequência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9143999" cy="558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9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9" name="Picture 8" descr="C:\Users\jota\Desktop\Engenharia de software II\trabalho\crm\Diagrama de classes Inserir Promoçã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" y="1124744"/>
            <a:ext cx="9136112" cy="57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6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sequência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6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Imagem 5" descr="D:\Git_repository\Eng-Soft-2\Segment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0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83571"/>
              </p:ext>
            </p:extLst>
          </p:nvPr>
        </p:nvGraphicFramePr>
        <p:xfrm>
          <a:off x="0" y="1078880"/>
          <a:ext cx="91440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19697585" imgH="21126352" progId="Visio.Drawing.15">
                  <p:embed/>
                </p:oleObj>
              </mc:Choice>
              <mc:Fallback>
                <p:oleObj name="Visio" r:id="rId3" imgW="19697585" imgH="2112635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78880"/>
                        <a:ext cx="9144000" cy="579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6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</a:t>
            </a:r>
            <a:r>
              <a:rPr lang="pt-PT" dirty="0" smtClean="0"/>
              <a:t>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Picture 10" descr="C:\Users\jota\Desktop\Engenharia de software II\trabalho\crm\Diagrama de classes Inserir Promoçã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0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</a:t>
            </a:r>
            <a:r>
              <a:rPr lang="pt-PT" dirty="0" smtClean="0"/>
              <a:t>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Imagem 14" descr="D:\Git_repository\Eng-Soft-2\Aprov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76872"/>
            <a:ext cx="9100457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7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</a:t>
            </a:r>
            <a:r>
              <a:rPr lang="pt-PT" dirty="0" smtClean="0"/>
              <a:t>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Imagem 5" descr="D:\Git_repository\Eng-Soft-2\Segment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4" y="1124744"/>
            <a:ext cx="9156824" cy="57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5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</a:t>
            </a:r>
            <a:r>
              <a:rPr lang="pt-PT" dirty="0" smtClean="0"/>
              <a:t>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Imagem 33" descr="D:\Git_repository\Eng-Soft-2\ConfigurarRequisitos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6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CRM-Contactos e Promoções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5400" dirty="0" smtClean="0"/>
              <a:t>O QUE É?</a:t>
            </a:r>
          </a:p>
          <a:p>
            <a:pPr lvl="1"/>
            <a:r>
              <a:rPr lang="pt-PT" sz="3600" dirty="0" smtClean="0"/>
              <a:t>Gestor de contactos </a:t>
            </a:r>
          </a:p>
          <a:p>
            <a:pPr lvl="1"/>
            <a:r>
              <a:rPr lang="pt-PT" sz="3600" dirty="0" smtClean="0"/>
              <a:t>Gestor de promoções</a:t>
            </a:r>
          </a:p>
          <a:p>
            <a:pPr lvl="2"/>
            <a:r>
              <a:rPr lang="pt-PT" sz="3200" dirty="0" smtClean="0"/>
              <a:t>Segmentação de contactos</a:t>
            </a:r>
          </a:p>
          <a:p>
            <a:pPr marL="457200" lvl="1" indent="0">
              <a:buNone/>
            </a:pPr>
            <a:endParaRPr lang="pt-P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</a:t>
            </a:r>
            <a:r>
              <a:rPr lang="pt-PT" dirty="0" smtClean="0"/>
              <a:t>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Picture 12" descr="C:\Users\jota\Desktop\Engenharia de software II\trabalho\crm\Diagrama de classes Introduzir contact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8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CRM-Semântica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86868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49902"/>
              </p:ext>
            </p:extLst>
          </p:nvPr>
        </p:nvGraphicFramePr>
        <p:xfrm>
          <a:off x="0" y="1052737"/>
          <a:ext cx="9144000" cy="5874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7874"/>
                <a:gridCol w="1544812"/>
                <a:gridCol w="1248769"/>
                <a:gridCol w="1534048"/>
                <a:gridCol w="1171259"/>
                <a:gridCol w="1227238"/>
              </a:tblGrid>
              <a:tr h="447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Nome do campo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Tipo de dados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Descrição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Valores válidos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Formato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Restrições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Id_Promocao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int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(PK) Id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10 caracteres (modo leitura)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Inteiros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Únicos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NomePromocao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varchar(50)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Nome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PercentagemDesconto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Int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Percentagem do desconto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0 a 100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4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Entre 0 e 100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DetalhesPromocao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varchar(MAX)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Detalhes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250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ImagemPromocao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varchar(MAX)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Caminho da imagem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100x100px ou 800x600px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34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Data_PromoEmVigor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date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Data em que a promoção entra em vigor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&gt;= data atual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Data_PromoTermina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date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Data em que a promoção termina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&gt; Data_ PromoEmVigor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- Não nulo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03733"/>
              </p:ext>
            </p:extLst>
          </p:nvPr>
        </p:nvGraphicFramePr>
        <p:xfrm>
          <a:off x="0" y="1124743"/>
          <a:ext cx="9144000" cy="5733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1130"/>
                <a:gridCol w="7622870"/>
              </a:tblGrid>
              <a:tr h="212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Nome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Descrição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6987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Inserir()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Operação que permite inserir uma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>
                          <a:effectLst/>
                        </a:rPr>
                        <a:t>Introduzir o nome da promoção, percentagem de desconto, data em que a promoção entra em vigor e data em que a promoção termina. Campos opcionais: detalhes da promoção e imagem da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>
                          <a:effectLst/>
                        </a:rPr>
                        <a:t>O sistema gera o Id_Promocao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>
                          <a:effectLst/>
                        </a:rPr>
                        <a:t>Registar a operação no histórico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200">
                          <a:effectLst/>
                        </a:rPr>
                        <a:t>Histórico de promoções: inserir()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200">
                          <a:effectLst/>
                        </a:rPr>
                        <a:t>NOTA: O Id_Estado fica no estado “Em progresso”</a:t>
                      </a:r>
                      <a:endParaRPr lang="pt-P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274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Alterar()</a:t>
                      </a:r>
                      <a:endParaRPr lang="pt-P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Operação que permite alterar uma promoção (apenas promoções que se encontrem no estado “Em progresso”)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Alterar os campos necessários e que forem permitidos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Atualizar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Registar a operação no histórico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061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Consultar()</a:t>
                      </a:r>
                      <a:endParaRPr lang="pt-P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Operação que permite consultar uma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O sistema mostra os detalhes da promoção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200" dirty="0">
                          <a:effectLst/>
                        </a:rPr>
                        <a:t>Histórico de promoções: consultarHistorico(estadoAtual)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486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Eliminar()</a:t>
                      </a:r>
                      <a:endParaRPr lang="pt-P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Operação que permite eliminar uma promoção (apenas promoções que estejam no estado “Em progresso”)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O sistema mostra os detalhes da promoção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200" dirty="0">
                          <a:effectLst/>
                        </a:rPr>
                        <a:t>Operação Consultar()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Eliminar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Registar a operação no histórico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estados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1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2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CRM-Diagrama de actividades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7171" name="Picture 3" descr="C:\Users\VascoF\Desktop\images\DiagramaDeActivid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7" y="1158946"/>
            <a:ext cx="9154007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CRM-Diagrama de actividades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8195" name="Picture 3" descr="C:\Users\VascoF\Desktop\images\DiagramaDeActividad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26537" cy="55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CRM-Diagrama de actividades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CRM-Mapa de gantt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pic>
        <p:nvPicPr>
          <p:cNvPr id="4" name="Picture 3" descr="C:\Users\jota\Desktop\Engenharia de software II\trabalho\crm\Mapa Gant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9036496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1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CRM-Diagrama de contexto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975010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2"/>
            <a:ext cx="9144001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6117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72598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28725"/>
            <a:ext cx="9108504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19909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90064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60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5404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32655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04900"/>
            <a:ext cx="6048672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2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98097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44226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71" y="1412776"/>
            <a:ext cx="9160071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0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CRM-Descrição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22780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94203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75451"/>
              </p:ext>
            </p:extLst>
          </p:nvPr>
        </p:nvGraphicFramePr>
        <p:xfrm>
          <a:off x="539552" y="1268760"/>
          <a:ext cx="8496944" cy="5514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7056784"/>
              </a:tblGrid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Nome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Introduzir promoção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Objetivo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 gestor de marketing introduz uma promoção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Prioridade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Alta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Pré-condição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Efetuar o login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3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Cenário principal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clica no botão “Inserir promoção”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disponibiliza a lista de quartos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seleciona o quarto(s)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mostra o formulário (Nome da promoção, percentagem de desconto, detalhes da promoção, imagem da promoção, data de inicio, data de fim)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preenche os campos e confirma os dados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guarda o registo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7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Cenário alternativo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 ator pode clicar no botão “Cancelar” a qualquer momento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3.a. O ator não preencheu todos os campos obrigatórios e aparece uma mensagem de erro.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Pós-condição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 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18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Casos de teste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Verificar se ao omitir campos obrigatórios, o sistema apresenta mensagem de erro.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Verificar se o nº max. Utilizações &gt;= 1 e apenas permitir atualizar numéricos.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A data fim não pode ser inferior à data inicio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7725" algn="l"/>
                        </a:tabLs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51038" y="180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7725" algn="l"/>
              </a:tabLst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ModeloDiapositivos2007</Template>
  <TotalTime>169</TotalTime>
  <Words>646</Words>
  <Application>Microsoft Office PowerPoint</Application>
  <PresentationFormat>On-screen Show (4:3)</PresentationFormat>
  <Paragraphs>159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ModeloDiapositivos2007</vt:lpstr>
      <vt:lpstr>Visio</vt:lpstr>
      <vt:lpstr>Customer relationship manager: Contactos e promoções</vt:lpstr>
      <vt:lpstr>CRM-Contactos e Promoções</vt:lpstr>
      <vt:lpstr>CRM-Mapa de gantt</vt:lpstr>
      <vt:lpstr>CRM-Diagrama de contexto</vt:lpstr>
      <vt:lpstr>CRM-Diagrama de Casos de uso</vt:lpstr>
      <vt:lpstr>CRM-Diagrama de Casos de uso</vt:lpstr>
      <vt:lpstr>CRM-Diagrama de Casos de uso</vt:lpstr>
      <vt:lpstr>CRM-Diagrama de Casos de uso</vt:lpstr>
      <vt:lpstr>CRM-Descrição de casos de uso</vt:lpstr>
      <vt:lpstr>CRM-Descrição de casos de uso</vt:lpstr>
      <vt:lpstr>CRM-Diagramas de sequência</vt:lpstr>
      <vt:lpstr>CRM-Diagrama de classes</vt:lpstr>
      <vt:lpstr>CRM-Diagramas de sequência</vt:lpstr>
      <vt:lpstr>CRM-Diagrama de Classes</vt:lpstr>
      <vt:lpstr>CRM-Diagrama de Classes</vt:lpstr>
      <vt:lpstr>CRM-Diagrama de Classes</vt:lpstr>
      <vt:lpstr>CRM-Diagrama de Classes</vt:lpstr>
      <vt:lpstr>CRM-Diagrama de Classes</vt:lpstr>
      <vt:lpstr>CRM-Diagrama de Classes</vt:lpstr>
      <vt:lpstr>CRM-Diagrama de Classes</vt:lpstr>
      <vt:lpstr>CRM-Semântica</vt:lpstr>
      <vt:lpstr>CRM-Diagramas de Classes</vt:lpstr>
      <vt:lpstr>CRM-Diagrama de estados</vt:lpstr>
      <vt:lpstr>CRM-Diagrama de actividades</vt:lpstr>
      <vt:lpstr>CRM-Diagrama de actividades</vt:lpstr>
      <vt:lpstr>CRM-Diagrama de actividades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manager: Contactos e promoções</dc:title>
  <dc:creator>VascoF</dc:creator>
  <cp:lastModifiedBy>VascoF</cp:lastModifiedBy>
  <cp:revision>14</cp:revision>
  <dcterms:created xsi:type="dcterms:W3CDTF">2015-01-15T12:34:04Z</dcterms:created>
  <dcterms:modified xsi:type="dcterms:W3CDTF">2015-01-20T09:25:25Z</dcterms:modified>
</cp:coreProperties>
</file>