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salary%20anali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analisis.xlsx]Sheet2!PivotTable2</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Sheet2!$B$1</c:f>
              <c:strCache>
                <c:ptCount val="1"/>
                <c:pt idx="0">
                  <c:v>Sum of Net salary</c:v>
                </c:pt>
              </c:strCache>
            </c:strRef>
          </c:tx>
          <c:spPr>
            <a:solidFill>
              <a:schemeClr val="accent1"/>
            </a:solidFill>
            <a:ln>
              <a:noFill/>
            </a:ln>
            <a:effectLst/>
          </c:spPr>
          <c:invertIfNegative val="0"/>
          <c:cat>
            <c:strRef>
              <c:f>Sheet2!$A$2:$A$10</c:f>
              <c:strCache>
                <c:ptCount val="8"/>
                <c:pt idx="0">
                  <c:v>bhuvana</c:v>
                </c:pt>
                <c:pt idx="1">
                  <c:v>danush</c:v>
                </c:pt>
                <c:pt idx="2">
                  <c:v>Harish</c:v>
                </c:pt>
                <c:pt idx="3">
                  <c:v>Monika</c:v>
                </c:pt>
                <c:pt idx="4">
                  <c:v>surya</c:v>
                </c:pt>
                <c:pt idx="5">
                  <c:v>Swetha</c:v>
                </c:pt>
                <c:pt idx="6">
                  <c:v>venumugai</c:v>
                </c:pt>
                <c:pt idx="7">
                  <c:v>Vinoth</c:v>
                </c:pt>
              </c:strCache>
            </c:strRef>
          </c:cat>
          <c:val>
            <c:numRef>
              <c:f>Sheet2!$B$2:$B$10</c:f>
              <c:numCache>
                <c:formatCode>General</c:formatCode>
                <c:ptCount val="8"/>
                <c:pt idx="0">
                  <c:v>8243.2000000000007</c:v>
                </c:pt>
                <c:pt idx="1">
                  <c:v>10598.4</c:v>
                </c:pt>
                <c:pt idx="2">
                  <c:v>52992</c:v>
                </c:pt>
                <c:pt idx="3">
                  <c:v>58880</c:v>
                </c:pt>
                <c:pt idx="4">
                  <c:v>40038.400000000001</c:v>
                </c:pt>
                <c:pt idx="5">
                  <c:v>23552</c:v>
                </c:pt>
                <c:pt idx="6">
                  <c:v>14131.2</c:v>
                </c:pt>
                <c:pt idx="7">
                  <c:v>29440</c:v>
                </c:pt>
              </c:numCache>
            </c:numRef>
          </c:val>
        </c:ser>
        <c:ser>
          <c:idx val="1"/>
          <c:order val="1"/>
          <c:tx>
            <c:strRef>
              <c:f>Sheet2!$C$1</c:f>
              <c:strCache>
                <c:ptCount val="1"/>
                <c:pt idx="0">
                  <c:v>Sum of Basic salary</c:v>
                </c:pt>
              </c:strCache>
            </c:strRef>
          </c:tx>
          <c:spPr>
            <a:solidFill>
              <a:schemeClr val="accent2"/>
            </a:solidFill>
            <a:ln>
              <a:noFill/>
            </a:ln>
            <a:effectLst/>
          </c:spPr>
          <c:invertIfNegative val="0"/>
          <c:cat>
            <c:strRef>
              <c:f>Sheet2!$A$2:$A$10</c:f>
              <c:strCache>
                <c:ptCount val="8"/>
                <c:pt idx="0">
                  <c:v>bhuvana</c:v>
                </c:pt>
                <c:pt idx="1">
                  <c:v>danush</c:v>
                </c:pt>
                <c:pt idx="2">
                  <c:v>Harish</c:v>
                </c:pt>
                <c:pt idx="3">
                  <c:v>Monika</c:v>
                </c:pt>
                <c:pt idx="4">
                  <c:v>surya</c:v>
                </c:pt>
                <c:pt idx="5">
                  <c:v>Swetha</c:v>
                </c:pt>
                <c:pt idx="6">
                  <c:v>venumugai</c:v>
                </c:pt>
                <c:pt idx="7">
                  <c:v>Vinoth</c:v>
                </c:pt>
              </c:strCache>
            </c:strRef>
          </c:cat>
          <c:val>
            <c:numRef>
              <c:f>Sheet2!$C$2:$C$10</c:f>
              <c:numCache>
                <c:formatCode>General</c:formatCode>
                <c:ptCount val="8"/>
                <c:pt idx="0">
                  <c:v>7000</c:v>
                </c:pt>
                <c:pt idx="1">
                  <c:v>9000</c:v>
                </c:pt>
                <c:pt idx="2">
                  <c:v>45000</c:v>
                </c:pt>
                <c:pt idx="3">
                  <c:v>50000</c:v>
                </c:pt>
                <c:pt idx="4">
                  <c:v>34000</c:v>
                </c:pt>
                <c:pt idx="5">
                  <c:v>20000</c:v>
                </c:pt>
                <c:pt idx="6">
                  <c:v>12000</c:v>
                </c:pt>
                <c:pt idx="7">
                  <c:v>25000</c:v>
                </c:pt>
              </c:numCache>
            </c:numRef>
          </c:val>
        </c:ser>
        <c:dLbls>
          <c:showLegendKey val="0"/>
          <c:showVal val="0"/>
          <c:showCatName val="0"/>
          <c:showSerName val="0"/>
          <c:showPercent val="0"/>
          <c:showBubbleSize val="0"/>
        </c:dLbls>
        <c:gapWidth val="219"/>
        <c:overlap val="-27"/>
        <c:axId val="-1850526288"/>
        <c:axId val="-1850515952"/>
      </c:barChart>
      <c:catAx>
        <c:axId val="-185052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0515952"/>
        <c:crosses val="autoZero"/>
        <c:auto val="1"/>
        <c:lblAlgn val="ctr"/>
        <c:lblOffset val="100"/>
        <c:noMultiLvlLbl val="0"/>
      </c:catAx>
      <c:valAx>
        <c:axId val="-185051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0526288"/>
        <c:crosses val="autoZero"/>
        <c:crossBetween val="between"/>
      </c:valAx>
      <c:spPr>
        <a:noFill/>
        <a:ln>
          <a:noFill/>
        </a:ln>
        <a:effectLst/>
      </c:spPr>
    </c:plotArea>
    <c:legend>
      <c:legendPos val="r"/>
      <c:layout>
        <c:manualLayout>
          <c:xMode val="edge"/>
          <c:yMode val="edge"/>
          <c:x val="0.73318897637795277"/>
          <c:y val="0.11972258675998831"/>
          <c:w val="0.24854237974000573"/>
          <c:h val="0.200538998045805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98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902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6603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880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15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167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9621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53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940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87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27715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7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697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85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0210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519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55368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2695" y="0"/>
            <a:ext cx="8915399" cy="1132660"/>
          </a:xfrm>
        </p:spPr>
        <p:txBody>
          <a:bodyPr>
            <a:normAutofit/>
          </a:bodyPr>
          <a:lstStyle/>
          <a:p>
            <a:r>
              <a:rPr lang="en-US" dirty="0" smtClean="0"/>
              <a:t>Employee Data Analysis</a:t>
            </a:r>
            <a:endParaRPr lang="en-IN" dirty="0"/>
          </a:p>
        </p:txBody>
      </p:sp>
      <p:sp>
        <p:nvSpPr>
          <p:cNvPr id="3" name="Subtitle 2"/>
          <p:cNvSpPr>
            <a:spLocks noGrp="1"/>
          </p:cNvSpPr>
          <p:nvPr>
            <p:ph type="subTitle" idx="1"/>
          </p:nvPr>
        </p:nvSpPr>
        <p:spPr>
          <a:xfrm>
            <a:off x="4173315" y="3142446"/>
            <a:ext cx="4494167" cy="1893193"/>
          </a:xfrm>
        </p:spPr>
        <p:txBody>
          <a:bodyPr>
            <a:normAutofit/>
          </a:bodyPr>
          <a:lstStyle/>
          <a:p>
            <a:r>
              <a:rPr lang="en-US" dirty="0" smtClean="0">
                <a:solidFill>
                  <a:schemeClr val="tx1"/>
                </a:solidFill>
              </a:rPr>
              <a:t>Student Name: J.VASEELA</a:t>
            </a:r>
          </a:p>
          <a:p>
            <a:r>
              <a:rPr lang="en-US" dirty="0" smtClean="0">
                <a:solidFill>
                  <a:schemeClr val="tx1"/>
                </a:solidFill>
              </a:rPr>
              <a:t>Register Number: 221331042149</a:t>
            </a:r>
          </a:p>
          <a:p>
            <a:r>
              <a:rPr lang="en-US" dirty="0" smtClean="0">
                <a:solidFill>
                  <a:schemeClr val="tx1"/>
                </a:solidFill>
              </a:rPr>
              <a:t>Department: B.com(commerce)</a:t>
            </a:r>
          </a:p>
          <a:p>
            <a:r>
              <a:rPr lang="en-US" dirty="0" smtClean="0">
                <a:solidFill>
                  <a:schemeClr val="tx1"/>
                </a:solidFill>
              </a:rPr>
              <a:t>College: </a:t>
            </a:r>
            <a:r>
              <a:rPr lang="en-US" dirty="0">
                <a:solidFill>
                  <a:schemeClr val="tx1"/>
                </a:solidFill>
              </a:rPr>
              <a:t>B</a:t>
            </a:r>
            <a:r>
              <a:rPr lang="en-US" dirty="0" smtClean="0">
                <a:solidFill>
                  <a:schemeClr val="tx1"/>
                </a:solidFill>
              </a:rPr>
              <a:t>harathi women’s college</a:t>
            </a:r>
          </a:p>
          <a:p>
            <a:endParaRPr lang="en-IN" dirty="0">
              <a:solidFill>
                <a:schemeClr val="tx1"/>
              </a:solidFill>
            </a:endParaRPr>
          </a:p>
        </p:txBody>
      </p:sp>
    </p:spTree>
    <p:extLst>
      <p:ext uri="{BB962C8B-B14F-4D97-AF65-F5344CB8AC3E}">
        <p14:creationId xmlns:p14="http://schemas.microsoft.com/office/powerpoint/2010/main" val="3641831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4558" y="746975"/>
            <a:ext cx="4095482" cy="461665"/>
          </a:xfrm>
          <a:prstGeom prst="rect">
            <a:avLst/>
          </a:prstGeom>
          <a:noFill/>
        </p:spPr>
        <p:txBody>
          <a:bodyPr wrap="square" rtlCol="0">
            <a:spAutoFit/>
          </a:bodyPr>
          <a:lstStyle/>
          <a:p>
            <a:r>
              <a:rPr lang="en-IN" sz="2400" dirty="0">
                <a:latin typeface="Arial Black" panose="020B0A04020102020204" pitchFamily="34" charset="0"/>
              </a:rPr>
              <a:t>MODELLING</a:t>
            </a:r>
          </a:p>
        </p:txBody>
      </p:sp>
      <p:sp>
        <p:nvSpPr>
          <p:cNvPr id="3" name="TextBox 2"/>
          <p:cNvSpPr txBox="1"/>
          <p:nvPr/>
        </p:nvSpPr>
        <p:spPr>
          <a:xfrm>
            <a:off x="3097369" y="1674253"/>
            <a:ext cx="5814811" cy="3970318"/>
          </a:xfrm>
          <a:prstGeom prst="rect">
            <a:avLst/>
          </a:prstGeom>
          <a:noFill/>
        </p:spPr>
        <p:txBody>
          <a:bodyPr wrap="square" rtlCol="0">
            <a:spAutoFit/>
          </a:bodyPr>
          <a:lstStyle/>
          <a:p>
            <a:r>
              <a:rPr lang="en-US" dirty="0" smtClean="0"/>
              <a:t> Step 1: Download the employee salary analysis dataset and open the employee dataset in excel. Step 2: Put the dataset into the excel sheet. </a:t>
            </a:r>
          </a:p>
          <a:p>
            <a:r>
              <a:rPr lang="en-US" dirty="0"/>
              <a:t>S</a:t>
            </a:r>
            <a:r>
              <a:rPr lang="en-US" dirty="0" smtClean="0"/>
              <a:t>tep3: To identify the grand total income of an employee by adding part-time pay and full pay.</a:t>
            </a:r>
          </a:p>
          <a:p>
            <a:r>
              <a:rPr lang="en-US" dirty="0" smtClean="0"/>
              <a:t>Step-4: Select the entire data and click on insert and click on pivot table to create pivot table. Step-5: Select the pivot table and click on insert. Step-6: Choose the type of charts according to one’s requirement. type of chart used in this analysis is bar diagram.</a:t>
            </a:r>
          </a:p>
          <a:p>
            <a:r>
              <a:rPr lang="en-US" dirty="0" smtClean="0"/>
              <a:t> Step -7: The table and chart is being created, which helps in better understanding and interpretation of data.</a:t>
            </a:r>
            <a:endParaRPr lang="en-IN" dirty="0"/>
          </a:p>
        </p:txBody>
      </p:sp>
      <p:pic>
        <p:nvPicPr>
          <p:cNvPr id="4" name="object 2"/>
          <p:cNvPicPr/>
          <p:nvPr/>
        </p:nvPicPr>
        <p:blipFill>
          <a:blip r:embed="rId2" cstate="print"/>
          <a:stretch>
            <a:fillRect/>
          </a:stretch>
        </p:blipFill>
        <p:spPr>
          <a:xfrm>
            <a:off x="1223492" y="1363187"/>
            <a:ext cx="1635617" cy="2073499"/>
          </a:xfrm>
          <a:prstGeom prst="rect">
            <a:avLst/>
          </a:prstGeom>
        </p:spPr>
      </p:pic>
    </p:spTree>
    <p:extLst>
      <p:ext uri="{BB962C8B-B14F-4D97-AF65-F5344CB8AC3E}">
        <p14:creationId xmlns:p14="http://schemas.microsoft.com/office/powerpoint/2010/main" val="131906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2287" y="1493949"/>
            <a:ext cx="6336406" cy="3992451"/>
          </a:xfrm>
          <a:prstGeom prst="rect">
            <a:avLst/>
          </a:prstGeom>
          <a:noFill/>
        </p:spPr>
        <p:txBody>
          <a:bodyPr wrap="square" rtlCol="0">
            <a:spAutoFit/>
          </a:bodyPr>
          <a:lstStyle/>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059636530"/>
              </p:ext>
            </p:extLst>
          </p:nvPr>
        </p:nvGraphicFramePr>
        <p:xfrm>
          <a:off x="2962141" y="2125014"/>
          <a:ext cx="7585656" cy="412124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421228" y="746975"/>
            <a:ext cx="4829578" cy="584775"/>
          </a:xfrm>
          <a:prstGeom prst="rect">
            <a:avLst/>
          </a:prstGeom>
          <a:noFill/>
        </p:spPr>
        <p:txBody>
          <a:bodyPr wrap="square" rtlCol="0">
            <a:spAutoFit/>
          </a:bodyPr>
          <a:lstStyle/>
          <a:p>
            <a:r>
              <a:rPr lang="en-US" sz="3200" dirty="0" smtClean="0">
                <a:latin typeface="Arial Black" panose="020B0A04020102020204" pitchFamily="34" charset="0"/>
              </a:rPr>
              <a:t>RESULT</a:t>
            </a:r>
            <a:endParaRPr lang="en-IN" sz="3200" dirty="0">
              <a:latin typeface="Arial Black" panose="020B0A04020102020204" pitchFamily="34" charset="0"/>
            </a:endParaRPr>
          </a:p>
        </p:txBody>
      </p:sp>
    </p:spTree>
    <p:extLst>
      <p:ext uri="{BB962C8B-B14F-4D97-AF65-F5344CB8AC3E}">
        <p14:creationId xmlns:p14="http://schemas.microsoft.com/office/powerpoint/2010/main" val="3735288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41" y="1622738"/>
            <a:ext cx="7109138" cy="4154984"/>
          </a:xfrm>
          <a:prstGeom prst="rect">
            <a:avLst/>
          </a:prstGeom>
          <a:noFill/>
        </p:spPr>
        <p:txBody>
          <a:bodyPr wrap="square" rtlCol="0">
            <a:spAutoFit/>
          </a:bodyPr>
          <a:lstStyle/>
          <a:p>
            <a:r>
              <a:rPr lang="en-US" sz="2400" dirty="0" smtClean="0"/>
              <a:t>In </a:t>
            </a:r>
            <a:r>
              <a:rPr lang="en-US" sz="2400" dirty="0"/>
              <a:t>summary, analyzing employee salaries involves assessing compensation structures to ensure fairness, competitiveness, and alignment with company goals. Key conclusions might include identifying pay disparities, evaluating the effectiveness of salary bands, and ensuring compensation is aligned with industry standards. This analysis helps in making informed decisions about salary adjustments, budgeting, and attracting and retaining talent</a:t>
            </a:r>
            <a:endParaRPr lang="en-IN" sz="2400" dirty="0"/>
          </a:p>
        </p:txBody>
      </p:sp>
      <p:sp>
        <p:nvSpPr>
          <p:cNvPr id="3" name="TextBox 2"/>
          <p:cNvSpPr txBox="1"/>
          <p:nvPr/>
        </p:nvSpPr>
        <p:spPr>
          <a:xfrm>
            <a:off x="1751527" y="643944"/>
            <a:ext cx="4765183" cy="584775"/>
          </a:xfrm>
          <a:prstGeom prst="rect">
            <a:avLst/>
          </a:prstGeom>
          <a:noFill/>
        </p:spPr>
        <p:txBody>
          <a:bodyPr wrap="square" rtlCol="0">
            <a:spAutoFit/>
          </a:bodyPr>
          <a:lstStyle/>
          <a:p>
            <a:r>
              <a:rPr lang="en-IN" sz="3200" dirty="0">
                <a:latin typeface="Arial Black" panose="020B0A04020102020204" pitchFamily="34" charset="0"/>
              </a:rPr>
              <a:t>conclusion</a:t>
            </a:r>
          </a:p>
        </p:txBody>
      </p:sp>
      <p:pic>
        <p:nvPicPr>
          <p:cNvPr id="4" name="object 6"/>
          <p:cNvPicPr/>
          <p:nvPr/>
        </p:nvPicPr>
        <p:blipFill>
          <a:blip r:embed="rId2" cstate="print"/>
          <a:stretch>
            <a:fillRect/>
          </a:stretch>
        </p:blipFill>
        <p:spPr>
          <a:xfrm>
            <a:off x="1265618" y="5092791"/>
            <a:ext cx="1696523" cy="1765209"/>
          </a:xfrm>
          <a:prstGeom prst="rect">
            <a:avLst/>
          </a:prstGeom>
        </p:spPr>
      </p:pic>
    </p:spTree>
    <p:extLst>
      <p:ext uri="{BB962C8B-B14F-4D97-AF65-F5344CB8AC3E}">
        <p14:creationId xmlns:p14="http://schemas.microsoft.com/office/powerpoint/2010/main" val="480459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1684" y="2884868"/>
            <a:ext cx="6593984" cy="1200329"/>
          </a:xfrm>
          <a:prstGeom prst="rect">
            <a:avLst/>
          </a:prstGeom>
          <a:noFill/>
        </p:spPr>
        <p:txBody>
          <a:bodyPr wrap="square" rtlCol="0">
            <a:spAutoFit/>
          </a:bodyPr>
          <a:lstStyle/>
          <a:p>
            <a:r>
              <a:rPr lang="en-US" sz="3600" dirty="0" smtClean="0">
                <a:latin typeface="Arial Black" panose="020B0A04020102020204" pitchFamily="34" charset="0"/>
              </a:rPr>
              <a:t>Employee salary Analysis using Excel</a:t>
            </a:r>
            <a:endParaRPr lang="en-IN" sz="3600" dirty="0">
              <a:latin typeface="Arial Black" panose="020B0A04020102020204" pitchFamily="34" charset="0"/>
            </a:endParaRPr>
          </a:p>
        </p:txBody>
      </p:sp>
      <p:sp>
        <p:nvSpPr>
          <p:cNvPr id="3" name="TextBox 2"/>
          <p:cNvSpPr txBox="1"/>
          <p:nvPr/>
        </p:nvSpPr>
        <p:spPr>
          <a:xfrm>
            <a:off x="1571223" y="463639"/>
            <a:ext cx="5190185" cy="584775"/>
          </a:xfrm>
          <a:prstGeom prst="rect">
            <a:avLst/>
          </a:prstGeom>
          <a:noFill/>
        </p:spPr>
        <p:txBody>
          <a:bodyPr wrap="square" rtlCol="0">
            <a:spAutoFit/>
          </a:bodyPr>
          <a:lstStyle/>
          <a:p>
            <a:r>
              <a:rPr lang="en-US" sz="3200" dirty="0" smtClean="0">
                <a:latin typeface="Arial Black" panose="020B0A04020102020204" pitchFamily="34" charset="0"/>
              </a:rPr>
              <a:t>PROJECT TITLE</a:t>
            </a:r>
            <a:endParaRPr lang="en-IN" sz="3200" dirty="0">
              <a:latin typeface="Arial Black" panose="020B0A04020102020204" pitchFamily="34" charset="0"/>
            </a:endParaRPr>
          </a:p>
        </p:txBody>
      </p:sp>
      <p:pic>
        <p:nvPicPr>
          <p:cNvPr id="4" name="object 6"/>
          <p:cNvPicPr/>
          <p:nvPr/>
        </p:nvPicPr>
        <p:blipFill>
          <a:blip r:embed="rId2" cstate="print"/>
          <a:stretch>
            <a:fillRect/>
          </a:stretch>
        </p:blipFill>
        <p:spPr>
          <a:xfrm>
            <a:off x="7572778" y="3920814"/>
            <a:ext cx="1220005" cy="2808397"/>
          </a:xfrm>
          <a:prstGeom prst="rect">
            <a:avLst/>
          </a:prstGeom>
        </p:spPr>
      </p:pic>
    </p:spTree>
    <p:extLst>
      <p:ext uri="{BB962C8B-B14F-4D97-AF65-F5344CB8AC3E}">
        <p14:creationId xmlns:p14="http://schemas.microsoft.com/office/powerpoint/2010/main" val="2685281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1375" y="592428"/>
            <a:ext cx="3837904" cy="646331"/>
          </a:xfrm>
          <a:prstGeom prst="rect">
            <a:avLst/>
          </a:prstGeom>
          <a:noFill/>
        </p:spPr>
        <p:txBody>
          <a:bodyPr wrap="square" rtlCol="0">
            <a:spAutoFit/>
          </a:bodyPr>
          <a:lstStyle/>
          <a:p>
            <a:r>
              <a:rPr lang="en-US" sz="3600" dirty="0" smtClean="0">
                <a:latin typeface="Arial Black" panose="020B0A04020102020204" pitchFamily="34" charset="0"/>
              </a:rPr>
              <a:t>AGENDA</a:t>
            </a:r>
            <a:endParaRPr lang="en-IN" sz="3600" dirty="0">
              <a:latin typeface="Arial Black" panose="020B0A04020102020204" pitchFamily="34" charset="0"/>
            </a:endParaRPr>
          </a:p>
        </p:txBody>
      </p:sp>
      <p:sp>
        <p:nvSpPr>
          <p:cNvPr id="3" name="TextBox 2"/>
          <p:cNvSpPr txBox="1"/>
          <p:nvPr/>
        </p:nvSpPr>
        <p:spPr>
          <a:xfrm>
            <a:off x="3773510" y="1944710"/>
            <a:ext cx="4108360" cy="3046988"/>
          </a:xfrm>
          <a:prstGeom prst="rect">
            <a:avLst/>
          </a:prstGeom>
          <a:noFill/>
        </p:spPr>
        <p:txBody>
          <a:bodyPr wrap="square" rtlCol="0">
            <a:spAutoFit/>
          </a:bodyPr>
          <a:lstStyle/>
          <a:p>
            <a:r>
              <a:rPr lang="en-US" sz="2400" dirty="0" smtClean="0"/>
              <a:t>1. Problem Statement</a:t>
            </a:r>
          </a:p>
          <a:p>
            <a:r>
              <a:rPr lang="en-US" sz="2400" dirty="0" smtClean="0"/>
              <a:t>2. Project Overview</a:t>
            </a:r>
          </a:p>
          <a:p>
            <a:r>
              <a:rPr lang="en-US" sz="2400" dirty="0" smtClean="0"/>
              <a:t>3. End users</a:t>
            </a:r>
          </a:p>
          <a:p>
            <a:r>
              <a:rPr lang="en-US" sz="2400" dirty="0" smtClean="0"/>
              <a:t>4. Our solution</a:t>
            </a:r>
          </a:p>
          <a:p>
            <a:r>
              <a:rPr lang="en-US" sz="2400" dirty="0" smtClean="0"/>
              <a:t>5. Dataset Description</a:t>
            </a:r>
          </a:p>
          <a:p>
            <a:r>
              <a:rPr lang="en-US" sz="2400" dirty="0" smtClean="0"/>
              <a:t>6. Modelling Approach</a:t>
            </a:r>
          </a:p>
          <a:p>
            <a:r>
              <a:rPr lang="en-US" sz="2400" dirty="0" smtClean="0"/>
              <a:t>7. Result and Discussion</a:t>
            </a:r>
          </a:p>
          <a:p>
            <a:r>
              <a:rPr lang="en-US" sz="2400" dirty="0" smtClean="0"/>
              <a:t>8. Conclusion</a:t>
            </a:r>
            <a:endParaRPr lang="en-IN" sz="2400" dirty="0"/>
          </a:p>
        </p:txBody>
      </p:sp>
    </p:spTree>
    <p:extLst>
      <p:ext uri="{BB962C8B-B14F-4D97-AF65-F5344CB8AC3E}">
        <p14:creationId xmlns:p14="http://schemas.microsoft.com/office/powerpoint/2010/main" val="3682888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7285" y="682580"/>
            <a:ext cx="6143222" cy="584775"/>
          </a:xfrm>
          <a:prstGeom prst="rect">
            <a:avLst/>
          </a:prstGeom>
          <a:noFill/>
        </p:spPr>
        <p:txBody>
          <a:bodyPr wrap="square" rtlCol="0">
            <a:spAutoFit/>
          </a:bodyPr>
          <a:lstStyle/>
          <a:p>
            <a:r>
              <a:rPr lang="en-US" sz="3200" dirty="0" smtClean="0">
                <a:latin typeface="Arial Black" panose="020B0A04020102020204" pitchFamily="34" charset="0"/>
              </a:rPr>
              <a:t>PROBLEM STATEMENT</a:t>
            </a:r>
            <a:endParaRPr lang="en-IN" sz="3200" dirty="0">
              <a:latin typeface="Arial Black" panose="020B0A04020102020204" pitchFamily="34" charset="0"/>
            </a:endParaRPr>
          </a:p>
        </p:txBody>
      </p:sp>
      <p:sp>
        <p:nvSpPr>
          <p:cNvPr id="3" name="TextBox 2"/>
          <p:cNvSpPr txBox="1"/>
          <p:nvPr/>
        </p:nvSpPr>
        <p:spPr>
          <a:xfrm>
            <a:off x="1893194" y="2717442"/>
            <a:ext cx="8203843" cy="2677656"/>
          </a:xfrm>
          <a:prstGeom prst="rect">
            <a:avLst/>
          </a:prstGeom>
          <a:noFill/>
        </p:spPr>
        <p:txBody>
          <a:bodyPr wrap="square" rtlCol="0">
            <a:spAutoFit/>
          </a:bodyPr>
          <a:lstStyle/>
          <a:p>
            <a:r>
              <a:rPr lang="en-US" sz="2400" dirty="0" smtClean="0"/>
              <a:t>To assess the fairness and competitiveness of employee salaries within the organization by analyzing salary distribution, identifying disparities across roles, departments, and demographics, and benchmarking against industry standards, to ensure equitable and market-aligned compensation practices.</a:t>
            </a:r>
            <a:endParaRPr lang="en-IN" sz="2400" dirty="0"/>
          </a:p>
        </p:txBody>
      </p:sp>
    </p:spTree>
    <p:extLst>
      <p:ext uri="{BB962C8B-B14F-4D97-AF65-F5344CB8AC3E}">
        <p14:creationId xmlns:p14="http://schemas.microsoft.com/office/powerpoint/2010/main" val="4072187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1527" y="669702"/>
            <a:ext cx="7443988" cy="584775"/>
          </a:xfrm>
          <a:prstGeom prst="rect">
            <a:avLst/>
          </a:prstGeom>
          <a:noFill/>
        </p:spPr>
        <p:txBody>
          <a:bodyPr wrap="square" rtlCol="0">
            <a:spAutoFit/>
          </a:bodyPr>
          <a:lstStyle/>
          <a:p>
            <a:r>
              <a:rPr lang="en-US" sz="3200" dirty="0" smtClean="0">
                <a:latin typeface="Arial Black" panose="020B0A04020102020204" pitchFamily="34" charset="0"/>
              </a:rPr>
              <a:t>PROJECT 0VERVIEW</a:t>
            </a:r>
            <a:endParaRPr lang="en-IN" sz="3200" dirty="0">
              <a:latin typeface="Arial Black" panose="020B0A04020102020204" pitchFamily="34" charset="0"/>
            </a:endParaRPr>
          </a:p>
        </p:txBody>
      </p:sp>
      <p:sp>
        <p:nvSpPr>
          <p:cNvPr id="3" name="TextBox 2"/>
          <p:cNvSpPr txBox="1"/>
          <p:nvPr/>
        </p:nvSpPr>
        <p:spPr>
          <a:xfrm>
            <a:off x="2717442" y="1545464"/>
            <a:ext cx="7160654" cy="4524315"/>
          </a:xfrm>
          <a:prstGeom prst="rect">
            <a:avLst/>
          </a:prstGeom>
          <a:noFill/>
        </p:spPr>
        <p:txBody>
          <a:bodyPr wrap="square" rtlCol="0">
            <a:spAutoFit/>
          </a:bodyPr>
          <a:lstStyle/>
          <a:p>
            <a:r>
              <a:rPr lang="en-US" sz="2400" dirty="0" smtClean="0"/>
              <a:t>The employee salary analysis project aims to evaluate the current salary structure within the organization to ensure fairness and competitiveness. This involves analyzing salary data across various roles, departments, and demographic groups, identifying any pay disparities, and benchmarking salaries against industry standards. The goal is to provide actionable insights and recommendations to ensure equitable compensation practices that align with market trends and support employee satisfaction and retention.</a:t>
            </a:r>
            <a:endParaRPr lang="en-IN" sz="2400" dirty="0"/>
          </a:p>
        </p:txBody>
      </p:sp>
    </p:spTree>
    <p:extLst>
      <p:ext uri="{BB962C8B-B14F-4D97-AF65-F5344CB8AC3E}">
        <p14:creationId xmlns:p14="http://schemas.microsoft.com/office/powerpoint/2010/main" val="2580753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9256" y="837127"/>
            <a:ext cx="5241702" cy="1077218"/>
          </a:xfrm>
          <a:prstGeom prst="rect">
            <a:avLst/>
          </a:prstGeom>
          <a:noFill/>
        </p:spPr>
        <p:txBody>
          <a:bodyPr wrap="square" rtlCol="0">
            <a:spAutoFit/>
          </a:bodyPr>
          <a:lstStyle/>
          <a:p>
            <a:r>
              <a:rPr lang="en-US" sz="3200" dirty="0">
                <a:latin typeface="Arial Black" panose="020B0A04020102020204" pitchFamily="34" charset="0"/>
              </a:rPr>
              <a:t>WHO ARE THE END </a:t>
            </a:r>
            <a:r>
              <a:rPr lang="en-US" sz="3200" dirty="0" smtClean="0">
                <a:latin typeface="Arial Black" panose="020B0A04020102020204" pitchFamily="34" charset="0"/>
              </a:rPr>
              <a:t>USER?</a:t>
            </a:r>
            <a:endParaRPr lang="en-IN" sz="3200" dirty="0"/>
          </a:p>
        </p:txBody>
      </p:sp>
      <p:sp>
        <p:nvSpPr>
          <p:cNvPr id="3" name="TextBox 2"/>
          <p:cNvSpPr txBox="1"/>
          <p:nvPr/>
        </p:nvSpPr>
        <p:spPr>
          <a:xfrm>
            <a:off x="2910626" y="2614411"/>
            <a:ext cx="6645498" cy="2308324"/>
          </a:xfrm>
          <a:prstGeom prst="rect">
            <a:avLst/>
          </a:prstGeom>
          <a:noFill/>
        </p:spPr>
        <p:txBody>
          <a:bodyPr wrap="square" rtlCol="0">
            <a:spAutoFit/>
          </a:bodyPr>
          <a:lstStyle/>
          <a:p>
            <a:r>
              <a:rPr lang="en-US" sz="2400" dirty="0" smtClean="0"/>
              <a:t>In employee salary analysis, the end users are typically **HR professionals**, **finance teams**, and **management**. These stakeholders use the analysis to make informed decisions about compensation, budgeting, and workforce planning.</a:t>
            </a:r>
            <a:endParaRPr lang="en-IN" sz="2400" dirty="0"/>
          </a:p>
        </p:txBody>
      </p:sp>
    </p:spTree>
    <p:extLst>
      <p:ext uri="{BB962C8B-B14F-4D97-AF65-F5344CB8AC3E}">
        <p14:creationId xmlns:p14="http://schemas.microsoft.com/office/powerpoint/2010/main" val="377590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9859" y="515155"/>
            <a:ext cx="10388957" cy="1077218"/>
          </a:xfrm>
          <a:prstGeom prst="rect">
            <a:avLst/>
          </a:prstGeom>
          <a:noFill/>
        </p:spPr>
        <p:txBody>
          <a:bodyPr wrap="square" rtlCol="0">
            <a:spAutoFit/>
          </a:bodyPr>
          <a:lstStyle/>
          <a:p>
            <a:r>
              <a:rPr lang="en-US" sz="3200" dirty="0" smtClean="0">
                <a:latin typeface="Arial Black" panose="020B0A04020102020204" pitchFamily="34" charset="0"/>
              </a:rPr>
              <a:t>OUR SOLUTION AND ITS VALUE PROPOSITION </a:t>
            </a:r>
            <a:endParaRPr lang="en-IN" sz="3200" dirty="0">
              <a:latin typeface="Arial Black" panose="020B0A04020102020204" pitchFamily="34" charset="0"/>
            </a:endParaRPr>
          </a:p>
        </p:txBody>
      </p:sp>
      <p:sp>
        <p:nvSpPr>
          <p:cNvPr id="5" name="TextBox 4"/>
          <p:cNvSpPr txBox="1"/>
          <p:nvPr/>
        </p:nvSpPr>
        <p:spPr>
          <a:xfrm>
            <a:off x="2524259" y="2202287"/>
            <a:ext cx="8087933" cy="2677656"/>
          </a:xfrm>
          <a:prstGeom prst="rect">
            <a:avLst/>
          </a:prstGeom>
          <a:noFill/>
        </p:spPr>
        <p:txBody>
          <a:bodyPr wrap="square" rtlCol="0">
            <a:spAutoFit/>
          </a:bodyPr>
          <a:lstStyle/>
          <a:p>
            <a:r>
              <a:rPr lang="en-US" sz="2400" dirty="0" smtClean="0"/>
              <a:t>Our solution provides a streamlined employee salary analysis tool that enables HR and finance teams to efficiently evaluate compensation data, ensuring fair and competitive salaries. The value proposition lies in decision-making, and support strategic planning, ultimately enhancing employee satisfaction and retention. </a:t>
            </a:r>
            <a:endParaRPr lang="en-IN" sz="2400" dirty="0"/>
          </a:p>
        </p:txBody>
      </p:sp>
    </p:spTree>
    <p:extLst>
      <p:ext uri="{BB962C8B-B14F-4D97-AF65-F5344CB8AC3E}">
        <p14:creationId xmlns:p14="http://schemas.microsoft.com/office/powerpoint/2010/main" val="2833962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4558" y="656823"/>
            <a:ext cx="7018986" cy="584775"/>
          </a:xfrm>
          <a:prstGeom prst="rect">
            <a:avLst/>
          </a:prstGeom>
          <a:noFill/>
        </p:spPr>
        <p:txBody>
          <a:bodyPr wrap="square" rtlCol="0">
            <a:spAutoFit/>
          </a:bodyPr>
          <a:lstStyle/>
          <a:p>
            <a:r>
              <a:rPr lang="en-US" sz="3200" dirty="0" smtClean="0">
                <a:latin typeface="Arial Black" panose="020B0A04020102020204" pitchFamily="34" charset="0"/>
              </a:rPr>
              <a:t>DATASET DESCRIPTION</a:t>
            </a:r>
            <a:endParaRPr lang="en-IN" sz="3200" dirty="0">
              <a:latin typeface="Arial Black" panose="020B0A04020102020204" pitchFamily="34" charset="0"/>
            </a:endParaRPr>
          </a:p>
        </p:txBody>
      </p:sp>
      <p:sp>
        <p:nvSpPr>
          <p:cNvPr id="3" name="TextBox 2"/>
          <p:cNvSpPr txBox="1"/>
          <p:nvPr/>
        </p:nvSpPr>
        <p:spPr>
          <a:xfrm>
            <a:off x="3734873" y="1738648"/>
            <a:ext cx="4237150" cy="3416320"/>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t>Department</a:t>
            </a:r>
          </a:p>
          <a:p>
            <a:pPr marL="342900" indent="-342900">
              <a:buFont typeface="Wingdings" panose="05000000000000000000" pitchFamily="2" charset="2"/>
              <a:buChar char="§"/>
            </a:pPr>
            <a:r>
              <a:rPr lang="en-US" sz="2400" dirty="0" smtClean="0"/>
              <a:t>Department Name</a:t>
            </a:r>
          </a:p>
          <a:p>
            <a:pPr marL="342900" indent="-342900">
              <a:buFont typeface="Wingdings" panose="05000000000000000000" pitchFamily="2" charset="2"/>
              <a:buChar char="§"/>
            </a:pPr>
            <a:r>
              <a:rPr lang="en-US" sz="2400" dirty="0" smtClean="0"/>
              <a:t>Gender</a:t>
            </a:r>
          </a:p>
          <a:p>
            <a:pPr marL="342900" indent="-342900">
              <a:buFont typeface="Wingdings" panose="05000000000000000000" pitchFamily="2" charset="2"/>
              <a:buChar char="§"/>
            </a:pPr>
            <a:r>
              <a:rPr lang="en-US" sz="2400" dirty="0" smtClean="0"/>
              <a:t>Base salary of an employee</a:t>
            </a:r>
          </a:p>
          <a:p>
            <a:pPr marL="342900" indent="-342900">
              <a:buFont typeface="Wingdings" panose="05000000000000000000" pitchFamily="2" charset="2"/>
              <a:buChar char="§"/>
            </a:pPr>
            <a:r>
              <a:rPr lang="en-US" sz="2400" dirty="0" smtClean="0"/>
              <a:t>Overtime pay of an employee</a:t>
            </a:r>
          </a:p>
          <a:p>
            <a:pPr marL="342900" indent="-342900">
              <a:buFont typeface="Wingdings" panose="05000000000000000000" pitchFamily="2" charset="2"/>
              <a:buChar char="§"/>
            </a:pPr>
            <a:r>
              <a:rPr lang="en-US" sz="2400" dirty="0" smtClean="0"/>
              <a:t>Longevity pay of an employee</a:t>
            </a:r>
            <a:endParaRPr lang="en-IN" sz="2400" dirty="0"/>
          </a:p>
        </p:txBody>
      </p:sp>
      <p:grpSp>
        <p:nvGrpSpPr>
          <p:cNvPr id="4" name="object 2"/>
          <p:cNvGrpSpPr/>
          <p:nvPr/>
        </p:nvGrpSpPr>
        <p:grpSpPr>
          <a:xfrm>
            <a:off x="6927713" y="3811043"/>
            <a:ext cx="1532731" cy="1523825"/>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216293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8503" y="2498502"/>
            <a:ext cx="8384146" cy="2677656"/>
          </a:xfrm>
          <a:prstGeom prst="rect">
            <a:avLst/>
          </a:prstGeom>
          <a:noFill/>
        </p:spPr>
        <p:txBody>
          <a:bodyPr wrap="square" rtlCol="0">
            <a:spAutoFit/>
          </a:bodyPr>
          <a:lstStyle/>
          <a:p>
            <a:r>
              <a:rPr lang="en-US" sz="2400" dirty="0"/>
              <a:t>The "wow" factor in our employee salary analysis solution is its ability to deliver instant, actionable insights through intuitive dashboards and advanced analytics. It simplifies complex data, offers predictive modeling for future salary trends, and ensures pay equity, all while being user-friendly and easy to integrate with existing systems</a:t>
            </a:r>
            <a:endParaRPr lang="en-IN" sz="2400" dirty="0"/>
          </a:p>
        </p:txBody>
      </p:sp>
      <p:sp>
        <p:nvSpPr>
          <p:cNvPr id="3" name="TextBox 2"/>
          <p:cNvSpPr txBox="1"/>
          <p:nvPr/>
        </p:nvSpPr>
        <p:spPr>
          <a:xfrm>
            <a:off x="1764406" y="759854"/>
            <a:ext cx="9118243" cy="461665"/>
          </a:xfrm>
          <a:prstGeom prst="rect">
            <a:avLst/>
          </a:prstGeom>
          <a:noFill/>
        </p:spPr>
        <p:txBody>
          <a:bodyPr wrap="square" rtlCol="0">
            <a:spAutoFit/>
          </a:bodyPr>
          <a:lstStyle/>
          <a:p>
            <a:r>
              <a:rPr lang="en-US" sz="2400" dirty="0">
                <a:latin typeface="Arial Black" panose="020B0A04020102020204" pitchFamily="34" charset="0"/>
              </a:rPr>
              <a:t>THE "WOW" IN OUR SOLUTION</a:t>
            </a:r>
            <a:endParaRPr lang="en-IN" sz="2400" dirty="0">
              <a:latin typeface="Arial Black" panose="020B0A04020102020204" pitchFamily="34" charset="0"/>
            </a:endParaRPr>
          </a:p>
        </p:txBody>
      </p:sp>
      <p:grpSp>
        <p:nvGrpSpPr>
          <p:cNvPr id="4" name="object 2"/>
          <p:cNvGrpSpPr/>
          <p:nvPr/>
        </p:nvGrpSpPr>
        <p:grpSpPr>
          <a:xfrm rot="441907">
            <a:off x="6759593" y="93374"/>
            <a:ext cx="1532419" cy="117541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1459517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164</TotalTime>
  <Words>553</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Century Gothic</vt:lpstr>
      <vt:lpstr>Wingdings</vt:lpstr>
      <vt:lpstr>Wingdings 3</vt:lpstr>
      <vt:lpstr>Wisp</vt:lpstr>
      <vt:lpstr>Employee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Microsoft account</dc:creator>
  <cp:lastModifiedBy>Microsoft account</cp:lastModifiedBy>
  <cp:revision>15</cp:revision>
  <dcterms:created xsi:type="dcterms:W3CDTF">2024-08-31T04:26:13Z</dcterms:created>
  <dcterms:modified xsi:type="dcterms:W3CDTF">2024-08-31T14:44:16Z</dcterms:modified>
</cp:coreProperties>
</file>