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C9F1E-8B8B-4AD1-B8D3-9B6AB8BA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6836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Презентація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A264F6-B5D9-4E05-8062-5B5A7054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4712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uk-UA" sz="2400" dirty="0"/>
              <a:t>до лабораторної роботи </a:t>
            </a:r>
          </a:p>
          <a:p>
            <a:pPr algn="ctr"/>
            <a:r>
              <a:rPr lang="uk-UA" sz="2400" dirty="0"/>
              <a:t>З дисципліни «Забезпечення якості </a:t>
            </a:r>
            <a:r>
              <a:rPr lang="uk-UA" sz="2400" dirty="0" err="1"/>
              <a:t>пз</a:t>
            </a:r>
            <a:r>
              <a:rPr lang="uk-UA" sz="2400" dirty="0"/>
              <a:t>» -</a:t>
            </a:r>
          </a:p>
          <a:p>
            <a:pPr algn="ctr"/>
            <a:r>
              <a:rPr lang="uk-UA" sz="2400" dirty="0"/>
              <a:t>Комплексного проекту з тестування </a:t>
            </a:r>
            <a:r>
              <a:rPr lang="uk-UA" sz="2400" dirty="0" err="1"/>
              <a:t>пз</a:t>
            </a:r>
            <a:r>
              <a:rPr lang="uk-UA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062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54328-D74B-41BF-BDE8-A41C0E5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Граничні значення виділених факторів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82338-A217-4147-A3B5-0F875951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Price(</a:t>
            </a:r>
            <a:r>
              <a:rPr lang="uk-UA" dirty="0"/>
              <a:t>0;0,01;0,99;1;6,6;6,67;9,95;10;10,05;12,63;12,7;9,95;10;24,99; 25; 48,99; 49; 200; 200,01; 500; 500,01; 800; 800,01)</a:t>
            </a:r>
            <a:endParaRPr lang="en-US" dirty="0"/>
          </a:p>
          <a:p>
            <a:r>
              <a:rPr lang="en-US" dirty="0"/>
              <a:t>Q</a:t>
            </a:r>
            <a:r>
              <a:rPr lang="ru-RU" dirty="0" err="1"/>
              <a:t>uantity</a:t>
            </a:r>
            <a:r>
              <a:rPr lang="en-US" dirty="0"/>
              <a:t>(</a:t>
            </a:r>
            <a:r>
              <a:rPr lang="uk-UA" dirty="0"/>
              <a:t>0,1,2,3)</a:t>
            </a:r>
            <a:endParaRPr lang="en-US" dirty="0"/>
          </a:p>
          <a:p>
            <a:r>
              <a:rPr lang="en-US" dirty="0"/>
              <a:t>Date(</a:t>
            </a:r>
            <a:r>
              <a:rPr lang="uk-UA" dirty="0"/>
              <a:t>2017.12.15;2017.12.16;2018.01.15;2018.01.16;2018.03.30;2017.03.31;2018.09.30;2018.10.010,1,2,3)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79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71998-DFD5-4118-8736-222A268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Тестування білого ящика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24D85-5D18-4EDD-8B87-AD98EBF0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7999"/>
            <a:ext cx="9905999" cy="3541714"/>
          </a:xfrm>
        </p:spPr>
        <p:txBody>
          <a:bodyPr>
            <a:normAutofit/>
          </a:bodyPr>
          <a:lstStyle/>
          <a:p>
            <a:r>
              <a:rPr lang="uk-UA" dirty="0"/>
              <a:t>Для покриття 100% виразів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підібрати тестові випадки таким чином, щоб вони заходили у всі блоки програми принаймні по одному разу</a:t>
            </a:r>
            <a:endParaRPr lang="en-US" dirty="0"/>
          </a:p>
          <a:p>
            <a:r>
              <a:rPr lang="uk-UA" dirty="0"/>
              <a:t>Для покриття 100% покриття рішень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проходження по всім можливим ребрам графу потоку керування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6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27DAE-C39D-4CB5-9873-46776637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Мутаційне тестування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AA1E8-5D96-4C1A-8B53-CC1897CE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3"/>
          </a:xfrm>
        </p:spPr>
        <p:txBody>
          <a:bodyPr>
            <a:normAutofit/>
          </a:bodyPr>
          <a:lstStyle/>
          <a:p>
            <a:r>
              <a:rPr lang="uk-UA" dirty="0"/>
              <a:t>більше всього невиявлених мутантів(лише 64% покриття) </a:t>
            </a:r>
            <a:r>
              <a:rPr lang="en-US" dirty="0"/>
              <a:t>- </a:t>
            </a:r>
            <a:r>
              <a:rPr lang="uk-UA" dirty="0"/>
              <a:t>згенеровано пакетом </a:t>
            </a:r>
            <a:r>
              <a:rPr lang="uk-UA" dirty="0" err="1"/>
              <a:t>ConditionalsBoundaryMutator</a:t>
            </a:r>
            <a:endParaRPr lang="en-US" dirty="0"/>
          </a:p>
          <a:p>
            <a:r>
              <a:rPr lang="uk-UA" dirty="0"/>
              <a:t>мутанти інших класів </a:t>
            </a:r>
            <a:r>
              <a:rPr lang="uk-UA" dirty="0" err="1"/>
              <a:t>відловлювалися</a:t>
            </a:r>
            <a:r>
              <a:rPr lang="uk-UA" dirty="0"/>
              <a:t> з ймовірністю більшою за 90%(100% </a:t>
            </a:r>
            <a:r>
              <a:rPr lang="uk-UA" dirty="0" err="1"/>
              <a:t>IncrementsMutator</a:t>
            </a:r>
            <a:r>
              <a:rPr lang="uk-UA" dirty="0"/>
              <a:t>, 100% </a:t>
            </a:r>
            <a:r>
              <a:rPr lang="uk-UA" dirty="0" err="1"/>
              <a:t>VoidMethodCallMutator</a:t>
            </a:r>
            <a:r>
              <a:rPr lang="uk-UA" dirty="0"/>
              <a:t>, 92% </a:t>
            </a:r>
            <a:r>
              <a:rPr lang="uk-UA" dirty="0" err="1"/>
              <a:t>ReturnValsMutator</a:t>
            </a:r>
            <a:r>
              <a:rPr lang="uk-UA" dirty="0"/>
              <a:t>, 100% </a:t>
            </a:r>
            <a:r>
              <a:rPr lang="uk-UA" dirty="0" err="1"/>
              <a:t>MathMutator</a:t>
            </a:r>
            <a:r>
              <a:rPr lang="uk-UA" dirty="0"/>
              <a:t>, 100% </a:t>
            </a:r>
            <a:r>
              <a:rPr lang="uk-UA" dirty="0" err="1"/>
              <a:t>NegateConditionalsMutator</a:t>
            </a:r>
            <a:r>
              <a:rPr lang="uk-UA" dirty="0"/>
              <a:t>).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Після додання додаткових умов :</a:t>
            </a:r>
          </a:p>
          <a:p>
            <a:r>
              <a:rPr lang="uk-UA" dirty="0"/>
              <a:t>відновлення 72% мутантів, згенерованих модулем </a:t>
            </a:r>
            <a:r>
              <a:rPr lang="uk-UA" dirty="0" err="1"/>
              <a:t>ConditionalsBoundaryMutator</a:t>
            </a:r>
            <a:r>
              <a:rPr lang="uk-UA" dirty="0"/>
              <a:t>.</a:t>
            </a:r>
            <a:endParaRPr lang="ru-RU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6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010F5-AB17-49AB-98D3-7AA84285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450"/>
            <a:ext cx="9905998" cy="325755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Відповіді на питання</a:t>
            </a:r>
            <a:br>
              <a:rPr lang="uk-UA" dirty="0"/>
            </a:br>
            <a:br>
              <a:rPr lang="en-US" dirty="0"/>
            </a:br>
            <a:r>
              <a:rPr lang="uk-UA" dirty="0"/>
              <a:t>1</a:t>
            </a:r>
            <a:r>
              <a:rPr lang="uk-UA" sz="3100" dirty="0"/>
              <a:t>. Чи перевіряється на практиці припущення, що зі збільшенням вимог щодо рівня покриття (вирази → рішення → шляхи; значення → пари значень → трійки значень) ефективність тестових наборів зростає?</a:t>
            </a:r>
            <a:br>
              <a:rPr lang="uk-UA" sz="3100" dirty="0"/>
            </a:br>
            <a:endParaRPr lang="ru-RU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EA3AA-0F42-4406-95AE-4B7398A9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00413"/>
            <a:ext cx="9905999" cy="249078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Підтверджується. </a:t>
            </a:r>
            <a:r>
              <a:rPr lang="ru-RU" dirty="0"/>
              <a:t>Про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судити</a:t>
            </a:r>
            <a:r>
              <a:rPr lang="ru-RU" dirty="0"/>
              <a:t> з </a:t>
            </a:r>
            <a:r>
              <a:rPr lang="ru-RU" dirty="0" err="1"/>
              <a:t>огляду</a:t>
            </a:r>
            <a:r>
              <a:rPr lang="ru-RU" dirty="0"/>
              <a:t> на </a:t>
            </a:r>
            <a:r>
              <a:rPr lang="ru-RU" dirty="0" err="1"/>
              <a:t>сформовану</a:t>
            </a:r>
            <a:r>
              <a:rPr lang="ru-RU" dirty="0"/>
              <a:t> </a:t>
            </a:r>
            <a:r>
              <a:rPr lang="ru-RU" dirty="0" err="1"/>
              <a:t>підсумкову</a:t>
            </a:r>
            <a:r>
              <a:rPr lang="ru-RU" dirty="0"/>
              <a:t> </a:t>
            </a:r>
            <a:r>
              <a:rPr lang="ru-RU" dirty="0" err="1"/>
              <a:t>таблицю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C91B-FE7A-439B-A143-EC133C1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2. </a:t>
            </a:r>
            <a:r>
              <a:rPr lang="uk-UA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перевіряється на практиці модель, згідно з якою між покриттям виразів (рішень) та кількістю знайдених дефектів існує </a:t>
            </a:r>
            <a:r>
              <a:rPr lang="uk-UA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експоненційна</a:t>
            </a:r>
            <a:r>
              <a:rPr lang="uk-UA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залежність?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624FB-263D-45A4-8126-A6A8CAE1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Залежність щільності дефектів від покриття рішень/виразів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F5129E-2264-487F-B2E1-F7806ADC9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6075" y="2900362"/>
            <a:ext cx="5772150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8F347-D52D-4725-99B5-B3E35F85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3.</a:t>
            </a:r>
            <a:r>
              <a:rPr lang="uk-UA" sz="2800" dirty="0"/>
              <a:t>чи існує залежність між силою комбінаторного тестування (значення, пари значень, трійки значень) та покриттям виразів (рішень), у </a:t>
            </a:r>
            <a:r>
              <a:rPr lang="uk-UA" sz="2800" dirty="0" err="1"/>
              <a:t>т.ч</a:t>
            </a:r>
            <a:r>
              <a:rPr lang="uk-UA" sz="2800" dirty="0"/>
              <a:t>. покриттям на 1 тест-кейс;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A1A2E-9664-4A7A-BF90-D242BE4A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Комбінаторне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продемонструвало</a:t>
            </a:r>
            <a:r>
              <a:rPr lang="ru-RU" dirty="0"/>
              <a:t> </a:t>
            </a:r>
            <a:r>
              <a:rPr lang="ru-RU" dirty="0" err="1"/>
              <a:t>найкращий</a:t>
            </a:r>
            <a:r>
              <a:rPr lang="ru-RU" dirty="0"/>
              <a:t> результат при </a:t>
            </a:r>
            <a:r>
              <a:rPr lang="ru-RU" dirty="0" err="1"/>
              <a:t>тестуванні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модуля. </a:t>
            </a:r>
            <a:r>
              <a:rPr lang="ru-RU" dirty="0" err="1"/>
              <a:t>Якщо</a:t>
            </a:r>
            <a:r>
              <a:rPr lang="ru-RU" dirty="0"/>
              <a:t> правильно </a:t>
            </a:r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розбиття</a:t>
            </a:r>
            <a:r>
              <a:rPr lang="ru-RU" dirty="0"/>
              <a:t> на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еквівалентності</a:t>
            </a:r>
            <a:r>
              <a:rPr lang="ru-RU" dirty="0"/>
              <a:t>, та </a:t>
            </a:r>
            <a:r>
              <a:rPr lang="ru-RU" dirty="0" err="1"/>
              <a:t>перевірити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граничних</a:t>
            </a:r>
            <a:r>
              <a:rPr lang="ru-RU" dirty="0"/>
              <a:t> </a:t>
            </a:r>
            <a:r>
              <a:rPr lang="ru-RU" dirty="0" err="1"/>
              <a:t>значеннь</a:t>
            </a:r>
            <a:r>
              <a:rPr lang="ru-RU" dirty="0"/>
              <a:t>, то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комбінацій</a:t>
            </a:r>
            <a:r>
              <a:rPr lang="ru-RU" dirty="0"/>
              <a:t> </a:t>
            </a:r>
            <a:r>
              <a:rPr lang="ru-RU" dirty="0" err="1"/>
              <a:t>відповідним</a:t>
            </a:r>
            <a:r>
              <a:rPr lang="ru-RU" dirty="0"/>
              <a:t> чином </a:t>
            </a:r>
            <a:r>
              <a:rPr lang="ru-RU" dirty="0" err="1"/>
              <a:t>зростають</a:t>
            </a:r>
            <a:r>
              <a:rPr lang="ru-RU" dirty="0"/>
              <a:t> і </a:t>
            </a:r>
            <a:r>
              <a:rPr lang="ru-RU" dirty="0" err="1"/>
              <a:t>обсяги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/</a:t>
            </a:r>
            <a:r>
              <a:rPr lang="ru-RU" dirty="0" err="1"/>
              <a:t>рішень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деякої</a:t>
            </a:r>
            <a:r>
              <a:rPr lang="ru-RU" dirty="0"/>
              <a:t> точки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стагнація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комбінаторного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коли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тестових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 не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значного</a:t>
            </a:r>
            <a:r>
              <a:rPr lang="ru-RU" dirty="0"/>
              <a:t>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. В такому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середнє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на 1 тест-кейс </a:t>
            </a:r>
            <a:r>
              <a:rPr lang="ru-RU" dirty="0" err="1"/>
              <a:t>різко</a:t>
            </a:r>
            <a:r>
              <a:rPr lang="ru-RU" dirty="0"/>
              <a:t> </a:t>
            </a:r>
            <a:r>
              <a:rPr lang="ru-RU" dirty="0" err="1"/>
              <a:t>падає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 не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є </a:t>
            </a:r>
            <a:r>
              <a:rPr lang="ru-RU" dirty="0" err="1"/>
              <a:t>вагомим</a:t>
            </a:r>
            <a:r>
              <a:rPr lang="ru-RU" dirty="0"/>
              <a:t> аргументом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користі</a:t>
            </a:r>
            <a:r>
              <a:rPr lang="ru-RU" dirty="0"/>
              <a:t> </a:t>
            </a:r>
            <a:r>
              <a:rPr lang="ru-RU" dirty="0" err="1"/>
              <a:t>комбінаторного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98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0344D-6EEC-4E8D-84B8-F119C15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4.</a:t>
            </a:r>
            <a:r>
              <a:rPr lang="uk-UA" sz="2800" dirty="0"/>
              <a:t>чи можна стверджувати, що мутаційне покриття та покриття виразів (рішень) взаємопов’язані; чи збільшується покриття виразів (рішень) зі збільшенням мутаційного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F60D3-AF38-4B27-B629-EC2B8CA5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Мутаційне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яке </a:t>
            </a:r>
            <a:r>
              <a:rPr lang="ru-RU" dirty="0" err="1"/>
              <a:t>спрямоване</a:t>
            </a:r>
            <a:r>
              <a:rPr lang="ru-RU" dirty="0"/>
              <a:t> на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у </a:t>
            </a:r>
            <a:r>
              <a:rPr lang="ru-RU" dirty="0" err="1"/>
              <a:t>програмному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r>
              <a:rPr lang="ru-RU" dirty="0"/>
              <a:t>, а не для </a:t>
            </a:r>
            <a:r>
              <a:rPr lang="ru-RU" dirty="0" err="1"/>
              <a:t>підтвердження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коректності</a:t>
            </a:r>
            <a:r>
              <a:rPr lang="ru-RU" dirty="0"/>
              <a:t>. Тим не </a:t>
            </a:r>
            <a:r>
              <a:rPr lang="ru-RU" dirty="0" err="1"/>
              <a:t>менш</a:t>
            </a:r>
            <a:r>
              <a:rPr lang="ru-RU" dirty="0"/>
              <a:t>,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мутаційне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модулю,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вища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створених</a:t>
            </a:r>
            <a:r>
              <a:rPr lang="ru-RU" dirty="0"/>
              <a:t> тест-</a:t>
            </a:r>
            <a:r>
              <a:rPr lang="ru-RU" dirty="0" err="1"/>
              <a:t>кейсів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вони </a:t>
            </a:r>
            <a:r>
              <a:rPr lang="ru-RU" dirty="0" err="1"/>
              <a:t>відловлюють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найменші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/</a:t>
            </a:r>
            <a:r>
              <a:rPr lang="ru-RU" dirty="0" err="1"/>
              <a:t>мутації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). </a:t>
            </a:r>
            <a:r>
              <a:rPr lang="ru-RU" dirty="0" err="1"/>
              <a:t>Тобто</a:t>
            </a:r>
            <a:r>
              <a:rPr lang="ru-RU" dirty="0"/>
              <a:t>, 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стверджувати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мутаційного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- </a:t>
            </a:r>
            <a:r>
              <a:rPr lang="ru-RU" dirty="0" err="1"/>
              <a:t>збільшується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 та </a:t>
            </a:r>
            <a:r>
              <a:rPr lang="ru-RU" dirty="0" err="1"/>
              <a:t>рішень</a:t>
            </a:r>
            <a:r>
              <a:rPr lang="ru-RU" dirty="0"/>
              <a:t>. </a:t>
            </a:r>
            <a:r>
              <a:rPr lang="ru-RU" dirty="0" err="1"/>
              <a:t>Оскільки</a:t>
            </a:r>
            <a:r>
              <a:rPr lang="ru-RU" dirty="0"/>
              <a:t> 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відловлювати</a:t>
            </a:r>
            <a:r>
              <a:rPr lang="ru-RU" dirty="0"/>
              <a:t> </a:t>
            </a:r>
            <a:r>
              <a:rPr lang="ru-RU" dirty="0" err="1"/>
              <a:t>мутантів</a:t>
            </a:r>
            <a:r>
              <a:rPr lang="ru-RU" dirty="0"/>
              <a:t> у </a:t>
            </a:r>
            <a:r>
              <a:rPr lang="ru-RU" dirty="0" err="1"/>
              <a:t>програмному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 </a:t>
            </a:r>
            <a:r>
              <a:rPr lang="ru-RU" dirty="0" err="1"/>
              <a:t>якомога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покрити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без 100% </a:t>
            </a:r>
            <a:r>
              <a:rPr lang="ru-RU" dirty="0" err="1"/>
              <a:t>покриття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/>
              <a:t> та </a:t>
            </a:r>
            <a:r>
              <a:rPr lang="ru-RU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мутаційне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 не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досягнути</a:t>
            </a:r>
            <a:r>
              <a:rPr lang="ru-RU" dirty="0"/>
              <a:t>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позначки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9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75460-0252-469B-A32F-3C675B1F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</a:t>
            </a:r>
            <a:r>
              <a:rPr lang="uk-UA" dirty="0"/>
              <a:t>зробити висновок, чи веде збільшення тестових випадків до збільшення ефективності тестового набору і наскільки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DB4CF3-3C16-4E64-9B0E-5E0FF9C15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2097088"/>
            <a:ext cx="7358063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5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A05D5-3A7D-4CF9-8BF7-E2B8311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</a:t>
            </a:r>
            <a:r>
              <a:rPr lang="uk-UA" dirty="0"/>
              <a:t>чи можна вважати метрики з рядків 14–17 (див. додаток Б) </a:t>
            </a:r>
            <a:r>
              <a:rPr lang="uk-UA" dirty="0" err="1"/>
              <a:t>валідними</a:t>
            </a:r>
            <a:r>
              <a:rPr lang="uk-UA" dirty="0"/>
              <a:t> метриками ефективності тестових наборів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62795-98AD-40E6-8206-B83CD8B4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Не </a:t>
            </a:r>
            <a:r>
              <a:rPr lang="uk-UA" dirty="0" err="1"/>
              <a:t>коректно</a:t>
            </a:r>
            <a:r>
              <a:rPr lang="uk-UA" dirty="0"/>
              <a:t> буде вважати</a:t>
            </a:r>
            <a:r>
              <a:rPr lang="en-US" dirty="0"/>
              <a:t> </a:t>
            </a:r>
            <a:r>
              <a:rPr lang="uk-UA" dirty="0"/>
              <a:t>метрики </a:t>
            </a:r>
            <a:r>
              <a:rPr lang="uk-UA" dirty="0" err="1"/>
              <a:t>валідними</a:t>
            </a:r>
            <a:r>
              <a:rPr lang="uk-UA" dirty="0"/>
              <a:t>. Бо, наприклад, комбінаторне тестування по трійкам покрило значно більше помилок, ніж комбінаторне тестування по одиницям. Тим не менш, якщо вважати метрики 14-17 </a:t>
            </a:r>
            <a:r>
              <a:rPr lang="uk-UA" dirty="0" err="1"/>
              <a:t>валідними</a:t>
            </a:r>
            <a:r>
              <a:rPr lang="uk-UA" dirty="0"/>
              <a:t>, тестування по трійкам можна було б назвати гіршим, ніж тестування по одиницям. Більш правильно використовувати метрику на основі рядку 13 (мутаційне покриття). Оскільки з даної метрики дійсно можна зробити висновки про якість відповідного тестового набору.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93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D3F64-A41F-4CE5-AE09-ECEE93CA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175"/>
            <a:ext cx="9905998" cy="1992311"/>
          </a:xfrm>
        </p:spPr>
        <p:txBody>
          <a:bodyPr>
            <a:noAutofit/>
          </a:bodyPr>
          <a:lstStyle/>
          <a:p>
            <a:r>
              <a:rPr lang="uk-UA" sz="2800" dirty="0"/>
              <a:t>7.які методи тестування були найефективнішими, а які — найскладнішими; чи можна зробити висновок, що для повноцінного тестування ПЗ потрібно використовувати різні методи тестування?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7CA756-2D84-4D6E-9247-1F3BB2A7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Найефективнішим методом тестування виявилося комбінаторне тестування чорного ящика. Використовуючи автоматичний генератор тест-кейсів, та коректне розбиття на класи еквівалентності, можна якісно протестувати програмний модуль. Окрім цього, даний метод тестування досить просто автоматизувати.</a:t>
            </a:r>
          </a:p>
          <a:p>
            <a:r>
              <a:rPr lang="uk-UA" dirty="0"/>
              <a:t>Найскладнішими методами тестування є методи тестування білого ящика(</a:t>
            </a:r>
            <a:r>
              <a:rPr lang="uk-UA" dirty="0" err="1"/>
              <a:t>white</a:t>
            </a:r>
            <a:r>
              <a:rPr lang="uk-UA" dirty="0"/>
              <a:t> </a:t>
            </a:r>
            <a:r>
              <a:rPr lang="uk-UA" dirty="0" err="1"/>
              <a:t>box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). Дані методи вимагають повного знання та розуміння роботи програми для подальшої розробки тестових наборів для покриття виразів/рішень/базових шляхів програмного модуля.</a:t>
            </a:r>
            <a:endParaRPr lang="ru-RU" dirty="0"/>
          </a:p>
          <a:p>
            <a:r>
              <a:rPr lang="uk-UA" dirty="0"/>
              <a:t>Найефективнішим методом тестування є комбінований метод: коли </a:t>
            </a:r>
            <a:r>
              <a:rPr lang="uk-UA" dirty="0" err="1"/>
              <a:t>white</a:t>
            </a:r>
            <a:r>
              <a:rPr lang="uk-UA" dirty="0"/>
              <a:t> </a:t>
            </a:r>
            <a:r>
              <a:rPr lang="uk-UA" dirty="0" err="1"/>
              <a:t>box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та </a:t>
            </a:r>
            <a:r>
              <a:rPr lang="uk-UA" dirty="0" err="1"/>
              <a:t>black</a:t>
            </a:r>
            <a:r>
              <a:rPr lang="uk-UA" dirty="0"/>
              <a:t> </a:t>
            </a:r>
            <a:r>
              <a:rPr lang="uk-UA" dirty="0" err="1"/>
              <a:t>box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працюють разом.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7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09DC8-91E2-4201-9673-7919AE01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ЗАВДАННЯ НА ЛАБОРАТОРНУ РОБОТУ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535A0-0218-4E7F-9C4B-3722B25C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i="1" dirty="0"/>
              <a:t>тестування чорного ящика(</a:t>
            </a:r>
            <a:r>
              <a:rPr lang="uk-UA" dirty="0"/>
              <a:t>усі можливі значення факторів, усі можливі пари значень факторів, усі можливі трійки значень факторів)</a:t>
            </a:r>
          </a:p>
          <a:p>
            <a:r>
              <a:rPr lang="uk-UA" i="1" dirty="0"/>
              <a:t>тестування білого ящика(</a:t>
            </a:r>
            <a:r>
              <a:rPr lang="uk-UA" dirty="0"/>
              <a:t>100% покриття виразів, 100% покриття рішень, 100% покриття базових шляхів )</a:t>
            </a:r>
          </a:p>
          <a:p>
            <a:r>
              <a:rPr lang="uk-UA" i="1" dirty="0"/>
              <a:t>виконання тестових наборів</a:t>
            </a:r>
          </a:p>
          <a:p>
            <a:r>
              <a:rPr lang="uk-UA" i="1" dirty="0"/>
              <a:t>мутаційне тестування</a:t>
            </a:r>
          </a:p>
          <a:p>
            <a:r>
              <a:rPr lang="uk-UA" i="1" dirty="0"/>
              <a:t>оцінювання результатів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9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91923-62A3-428E-9EB1-F236729F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чорного ящика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7F734-CCE4-47FF-9D66-1243F2EB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ru-RU" dirty="0"/>
              <a:t>Р</a:t>
            </a:r>
            <a:r>
              <a:rPr lang="uk-UA" dirty="0" err="1"/>
              <a:t>озбиття</a:t>
            </a:r>
            <a:r>
              <a:rPr lang="uk-UA" dirty="0"/>
              <a:t> предметної області на фактори</a:t>
            </a:r>
          </a:p>
          <a:p>
            <a:pPr lvl="0"/>
            <a:r>
              <a:rPr lang="en-US" dirty="0" err="1"/>
              <a:t>productType</a:t>
            </a:r>
            <a:r>
              <a:rPr lang="uk-UA" dirty="0"/>
              <a:t>;</a:t>
            </a:r>
            <a:endParaRPr lang="ru-RU" dirty="0"/>
          </a:p>
          <a:p>
            <a:pPr lvl="0"/>
            <a:r>
              <a:rPr lang="en-US" dirty="0"/>
              <a:t>price</a:t>
            </a:r>
            <a:r>
              <a:rPr lang="uk-UA" dirty="0"/>
              <a:t>;</a:t>
            </a:r>
            <a:endParaRPr lang="ru-RU" dirty="0"/>
          </a:p>
          <a:p>
            <a:pPr lvl="0"/>
            <a:r>
              <a:rPr lang="en-US" dirty="0"/>
              <a:t>q</a:t>
            </a:r>
            <a:r>
              <a:rPr lang="ru-RU" dirty="0" err="1"/>
              <a:t>uantity</a:t>
            </a:r>
            <a:r>
              <a:rPr lang="en-US" dirty="0"/>
              <a:t>;  </a:t>
            </a:r>
            <a:endParaRPr lang="ru-RU" dirty="0"/>
          </a:p>
          <a:p>
            <a:pPr lvl="0"/>
            <a:r>
              <a:rPr lang="en-US" dirty="0" err="1"/>
              <a:t>giftWrap</a:t>
            </a:r>
            <a:r>
              <a:rPr lang="uk-UA" dirty="0"/>
              <a:t>;</a:t>
            </a:r>
            <a:endParaRPr lang="ru-RU" dirty="0"/>
          </a:p>
          <a:p>
            <a:pPr lvl="0"/>
            <a:r>
              <a:rPr lang="en-US" dirty="0"/>
              <a:t>shipment</a:t>
            </a:r>
            <a:r>
              <a:rPr lang="uk-UA" dirty="0"/>
              <a:t>;</a:t>
            </a:r>
            <a:endParaRPr lang="ru-RU" dirty="0"/>
          </a:p>
          <a:p>
            <a:pPr lvl="0"/>
            <a:r>
              <a:rPr lang="en-US" dirty="0"/>
              <a:t>date</a:t>
            </a:r>
            <a:r>
              <a:rPr lang="uk-UA" dirty="0"/>
              <a:t>.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9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7E48D-7F46-41F4-8889-82F1AF1B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dirty="0"/>
              <a:t> </a:t>
            </a:r>
            <a:br>
              <a:rPr lang="ru-RU" dirty="0"/>
            </a:br>
            <a:r>
              <a:rPr lang="uk-UA" dirty="0"/>
              <a:t>розбиття значень виділених факторів на класи еквівалентності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EDACA-6078-4A2A-A9A9-BC5905DD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productType</a:t>
            </a:r>
            <a:r>
              <a:rPr lang="en-US" dirty="0"/>
              <a:t>:BOOKS,CLOTHING,ELECTRONICS, FURNITURE&amp;DECOR, JEWELRY, MUSIC, VIDEO, WATCHES.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7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DDAD-D30E-4246-A28F-553AF302B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p</a:t>
            </a:r>
            <a:r>
              <a:rPr lang="uk-UA" dirty="0" err="1"/>
              <a:t>rice</a:t>
            </a:r>
            <a:r>
              <a:rPr lang="en-US" dirty="0"/>
              <a:t> :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1FE928-D242-456A-B71D-37D374748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00363"/>
            <a:ext cx="8791575" cy="3114675"/>
          </a:xfrm>
        </p:spPr>
        <p:txBody>
          <a:bodyPr numCol="2">
            <a:normAutofit fontScale="47500" lnSpcReduction="20000"/>
          </a:bodyPr>
          <a:lstStyle/>
          <a:p>
            <a:pPr lvl="0" fontAlgn="base"/>
            <a:r>
              <a:rPr lang="en-US" sz="5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              [ 0; 1)</a:t>
            </a:r>
            <a:endParaRPr lang="ru-RU" sz="51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en-US" sz="5100" dirty="0"/>
              <a:t>                  [ 1; 6,67)</a:t>
            </a:r>
            <a:endParaRPr lang="ru-RU" sz="5100" dirty="0"/>
          </a:p>
          <a:p>
            <a:r>
              <a:rPr lang="en-US" sz="5100" dirty="0"/>
              <a:t>                  [ 6,67; 10)</a:t>
            </a:r>
            <a:endParaRPr lang="ru-RU" sz="5100" dirty="0"/>
          </a:p>
          <a:p>
            <a:r>
              <a:rPr lang="en-US" sz="5100" dirty="0"/>
              <a:t>                  [ 10; 12</a:t>
            </a:r>
            <a:r>
              <a:rPr lang="uk-UA" sz="5100" dirty="0"/>
              <a:t>,</a:t>
            </a:r>
            <a:r>
              <a:rPr lang="en-US" sz="5100" dirty="0"/>
              <a:t>5),</a:t>
            </a:r>
            <a:endParaRPr lang="ru-RU" sz="5100" dirty="0"/>
          </a:p>
          <a:p>
            <a:r>
              <a:rPr lang="en-US" sz="5100" dirty="0"/>
              <a:t>                  [ 12.5</a:t>
            </a:r>
            <a:r>
              <a:rPr lang="uk-UA" sz="5100" dirty="0"/>
              <a:t>; 13,34</a:t>
            </a:r>
            <a:r>
              <a:rPr lang="en-US" sz="5100" dirty="0"/>
              <a:t>)</a:t>
            </a:r>
            <a:endParaRPr lang="ru-RU" sz="5100" dirty="0"/>
          </a:p>
          <a:p>
            <a:r>
              <a:rPr lang="en-US" sz="5100" dirty="0"/>
              <a:t>                  [ 13,34; 25)</a:t>
            </a:r>
            <a:endParaRPr lang="ru-RU" sz="5100" dirty="0"/>
          </a:p>
          <a:p>
            <a:r>
              <a:rPr lang="en-US" sz="5100" dirty="0"/>
              <a:t>                  [ 25; 49)</a:t>
            </a:r>
            <a:endParaRPr lang="ru-RU" sz="5100" dirty="0"/>
          </a:p>
          <a:p>
            <a:r>
              <a:rPr lang="en-US" sz="5100" dirty="0"/>
              <a:t>                  [ 49;200]</a:t>
            </a:r>
            <a:endParaRPr lang="ru-RU" sz="5100" dirty="0"/>
          </a:p>
          <a:p>
            <a:r>
              <a:rPr lang="en-US" sz="5100" dirty="0"/>
              <a:t>                  ( 200; 500]</a:t>
            </a:r>
            <a:endParaRPr lang="ru-RU" sz="5100" dirty="0"/>
          </a:p>
          <a:p>
            <a:r>
              <a:rPr lang="en-US" sz="5100" dirty="0"/>
              <a:t>                   ( 500; 800]</a:t>
            </a:r>
            <a:endParaRPr lang="ru-RU" sz="5100" dirty="0"/>
          </a:p>
          <a:p>
            <a:r>
              <a:rPr lang="en-US" sz="5100" dirty="0"/>
              <a:t>                   ( 800; +∞) </a:t>
            </a:r>
            <a:endParaRPr lang="ru-RU" sz="5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6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71F24-41B1-47A0-9D7D-F0563C3F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quantity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AD3A3-9A74-445F-B474-4A5EE0B3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0 - invalid;</a:t>
            </a:r>
            <a:endParaRPr lang="ru-RU" dirty="0"/>
          </a:p>
          <a:p>
            <a:pPr lvl="0"/>
            <a:r>
              <a:rPr lang="uk-UA" dirty="0"/>
              <a:t>1 – </a:t>
            </a:r>
            <a:r>
              <a:rPr lang="uk-UA" dirty="0" err="1"/>
              <a:t>valid</a:t>
            </a:r>
            <a:r>
              <a:rPr lang="uk-UA" dirty="0"/>
              <a:t>(для всіх, окрім </a:t>
            </a:r>
            <a:r>
              <a:rPr lang="en-US" dirty="0" err="1"/>
              <a:t>Jewerly</a:t>
            </a:r>
            <a:r>
              <a:rPr lang="en-US" dirty="0"/>
              <a:t> sales);</a:t>
            </a:r>
            <a:endParaRPr lang="ru-RU" dirty="0"/>
          </a:p>
          <a:p>
            <a:pPr lvl="0"/>
            <a:r>
              <a:rPr lang="uk-UA" dirty="0"/>
              <a:t> &gt;=2 – </a:t>
            </a:r>
            <a:r>
              <a:rPr lang="uk-UA" dirty="0" err="1"/>
              <a:t>valid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для всіх і для </a:t>
            </a:r>
            <a:r>
              <a:rPr lang="en-US" dirty="0" err="1"/>
              <a:t>Jewerly</a:t>
            </a:r>
            <a:r>
              <a:rPr lang="en-US" dirty="0"/>
              <a:t> sales).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6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BFAD0-8CC2-4199-8CC3-0CAC0285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giftWrap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246B8-72D2-4440-9F53-1885772E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uk-UA" sz="4000" dirty="0"/>
              <a:t>TRUE</a:t>
            </a:r>
            <a:r>
              <a:rPr lang="en-US" sz="4000" dirty="0"/>
              <a:t>    </a:t>
            </a:r>
          </a:p>
          <a:p>
            <a:r>
              <a:rPr lang="uk-UA" sz="4000" dirty="0"/>
              <a:t>FALSE</a:t>
            </a:r>
            <a:r>
              <a:rPr lang="en-US" sz="4000" dirty="0"/>
              <a:t>                                        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0691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4AA2-B19B-464C-BA23-DE6D1BD3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98" y="690564"/>
            <a:ext cx="9906000" cy="1523999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uk-UA" dirty="0" err="1"/>
              <a:t>hipment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3B26C4-A04D-478E-B303-FB9089E0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514600"/>
            <a:ext cx="9906000" cy="254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DOMESTIC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DOMESTIC_EXPIDITED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INTERNATIONAL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ITERNATIONAL_EXPEDITED.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0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E15E7-EF43-42BA-A257-9B3B23C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</a:t>
            </a:r>
            <a:r>
              <a:rPr lang="uk-UA" dirty="0" err="1"/>
              <a:t>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DB609-2706-4EAB-AD01-62A1B9A9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0147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[2017.12.16;2018.01.16) –valid (</a:t>
            </a:r>
            <a:r>
              <a:rPr lang="en-US" dirty="0" err="1"/>
              <a:t>Jewerly</a:t>
            </a:r>
            <a:r>
              <a:rPr lang="en-US" dirty="0"/>
              <a:t> sales);</a:t>
            </a:r>
            <a:endParaRPr lang="ru-RU" dirty="0"/>
          </a:p>
          <a:p>
            <a:pPr lvl="0"/>
            <a:r>
              <a:rPr lang="en-US" dirty="0"/>
              <a:t>[2018.01.16;2017.03.30] -  valid (</a:t>
            </a:r>
            <a:r>
              <a:rPr lang="en-US" dirty="0" err="1"/>
              <a:t>Jewerly</a:t>
            </a:r>
            <a:r>
              <a:rPr lang="en-US" dirty="0"/>
              <a:t> sales;  </a:t>
            </a:r>
            <a:r>
              <a:rPr lang="uk-UA" dirty="0"/>
              <a:t>для товарів типу </a:t>
            </a:r>
            <a:r>
              <a:rPr lang="en-US" dirty="0"/>
              <a:t>Watches</a:t>
            </a:r>
            <a:r>
              <a:rPr lang="uk-UA" dirty="0"/>
              <a:t> діють акційні значення </a:t>
            </a:r>
            <a:r>
              <a:rPr lang="en-US" dirty="0" err="1"/>
              <a:t>Referral_Fee_Percentage</a:t>
            </a:r>
            <a:r>
              <a:rPr lang="en-US" dirty="0"/>
              <a:t>);</a:t>
            </a:r>
            <a:endParaRPr lang="ru-RU" dirty="0"/>
          </a:p>
          <a:p>
            <a:pPr lvl="0"/>
            <a:r>
              <a:rPr lang="en-US" dirty="0"/>
              <a:t>[2017.03.30;2018.09.30]  - valid (</a:t>
            </a:r>
            <a:r>
              <a:rPr lang="uk-UA" dirty="0"/>
              <a:t>для товарів типу </a:t>
            </a:r>
            <a:r>
              <a:rPr lang="en-US" dirty="0"/>
              <a:t>Watches</a:t>
            </a:r>
            <a:r>
              <a:rPr lang="uk-UA" dirty="0"/>
              <a:t> діють акційні значення </a:t>
            </a:r>
            <a:r>
              <a:rPr lang="en-US" dirty="0" err="1"/>
              <a:t>Referral_Fee_Percentage</a:t>
            </a:r>
            <a:r>
              <a:rPr lang="en-US" dirty="0"/>
              <a:t>);</a:t>
            </a:r>
            <a:endParaRPr lang="ru-RU" dirty="0"/>
          </a:p>
          <a:p>
            <a:pPr lvl="0"/>
            <a:r>
              <a:rPr lang="en-US" dirty="0"/>
              <a:t>after 2018.09.30 - valid (</a:t>
            </a:r>
            <a:r>
              <a:rPr lang="en-US" dirty="0" err="1"/>
              <a:t>Referral_Fee_Percentage</a:t>
            </a:r>
            <a:r>
              <a:rPr lang="en-US" dirty="0"/>
              <a:t> = 15%);</a:t>
            </a:r>
            <a:endParaRPr lang="ru-RU" dirty="0"/>
          </a:p>
          <a:p>
            <a:pPr lvl="0"/>
            <a:r>
              <a:rPr lang="en-US" dirty="0"/>
              <a:t> before 2017.12.16 –invalid (</a:t>
            </a:r>
            <a:r>
              <a:rPr lang="en-US" dirty="0" err="1"/>
              <a:t>Jewerly</a:t>
            </a:r>
            <a:r>
              <a:rPr lang="en-US" dirty="0"/>
              <a:t> sales).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83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148</TotalTime>
  <Words>973</Words>
  <Application>Microsoft Office PowerPoint</Application>
  <PresentationFormat>Широкоэкранный</PresentationFormat>
  <Paragraphs>80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Tw Cen MT</vt:lpstr>
      <vt:lpstr>Контур</vt:lpstr>
      <vt:lpstr>Презентація</vt:lpstr>
      <vt:lpstr>ЗАВДАННЯ НА ЛАБОРАТОРНУ РОБОТУ </vt:lpstr>
      <vt:lpstr>Тестування чорного ящика </vt:lpstr>
      <vt:lpstr>  розбиття значень виділених факторів на класи еквівалентності </vt:lpstr>
      <vt:lpstr>price : </vt:lpstr>
      <vt:lpstr>quantity</vt:lpstr>
      <vt:lpstr>giftWrap</vt:lpstr>
      <vt:lpstr>shipment</vt:lpstr>
      <vt:lpstr>date</vt:lpstr>
      <vt:lpstr>Граничні значення виділених факторів</vt:lpstr>
      <vt:lpstr>Тестування білого ящика</vt:lpstr>
      <vt:lpstr>Мутаційне тестування</vt:lpstr>
      <vt:lpstr>Відповіді на питання  1. Чи перевіряється на практиці припущення, що зі збільшенням вимог щодо рівня покриття (вирази → рішення → шляхи; значення → пари значень → трійки значень) ефективність тестових наборів зростає? </vt:lpstr>
      <vt:lpstr>2. чи перевіряється на практиці модель, згідно з якою між покриттям виразів (рішень) та кількістю знайдених дефектів існує експоненційна залежність?</vt:lpstr>
      <vt:lpstr>3.чи існує залежність між силою комбінаторного тестування (значення, пари значень, трійки значень) та покриттям виразів (рішень), у т.ч. покриттям на 1 тест-кейс;</vt:lpstr>
      <vt:lpstr>4.чи можна стверджувати, що мутаційне покриття та покриття виразів (рішень) взаємопов’язані; чи збільшується покриття виразів (рішень) зі збільшенням мутаційного?</vt:lpstr>
      <vt:lpstr>5.зробити висновок, чи веде збільшення тестових випадків до збільшення ефективності тестового набору і наскільки</vt:lpstr>
      <vt:lpstr>6.чи можна вважати метрики з рядків 14–17 (див. додаток Б) валідними метриками ефективності тестових наборів?</vt:lpstr>
      <vt:lpstr>7.які методи тестування були найефективнішими, а які — найскладнішими; чи можна зробити висновок, що для повноцінного тестування ПЗ потрібно використовувати різні методи тестування?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Василиса</dc:creator>
  <cp:lastModifiedBy>Василиса</cp:lastModifiedBy>
  <cp:revision>10</cp:revision>
  <dcterms:created xsi:type="dcterms:W3CDTF">2017-12-08T06:37:35Z</dcterms:created>
  <dcterms:modified xsi:type="dcterms:W3CDTF">2017-12-08T09:06:10Z</dcterms:modified>
</cp:coreProperties>
</file>